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0"/>
  </p:notesMasterIdLst>
  <p:sldIdLst>
    <p:sldId id="256"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7" r:id="rId35"/>
    <p:sldId id="298" r:id="rId36"/>
    <p:sldId id="294" r:id="rId37"/>
    <p:sldId id="295" r:id="rId38"/>
    <p:sldId id="296"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643" autoAdjust="0"/>
  </p:normalViewPr>
  <p:slideViewPr>
    <p:cSldViewPr>
      <p:cViewPr varScale="1">
        <p:scale>
          <a:sx n="84" d="100"/>
          <a:sy n="84" d="100"/>
        </p:scale>
        <p:origin x="-74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9E1255-D6DD-4DF2-9ED8-BE5117A1365E}" type="datetimeFigureOut">
              <a:rPr lang="en-GB" smtClean="0"/>
              <a:pPr/>
              <a:t>29/04/2014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D8436F-802A-4C58-8EF0-06CE505E8854}"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p:txBody>
          <a:bodyPr/>
          <a:lstStyle/>
          <a:p>
            <a:pPr>
              <a:defRPr/>
            </a:pPr>
            <a:fld id="{BE04E4B6-EF42-463C-A262-C02B18615C67}" type="slidenum">
              <a:rPr lang="en-GB"/>
              <a:pPr>
                <a:defRPr/>
              </a:pPr>
              <a:t>2</a:t>
            </a:fld>
            <a:endParaRPr lang="en-GB" dirty="0"/>
          </a:p>
        </p:txBody>
      </p:sp>
      <p:sp>
        <p:nvSpPr>
          <p:cNvPr id="522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smtClean="0"/>
              <a:t>What is Newton’s third Law?</a:t>
            </a:r>
          </a:p>
          <a:p>
            <a:pPr eaLnBrk="1" hangingPunct="1"/>
            <a:endParaRPr lang="en-GB" smtClean="0"/>
          </a:p>
          <a:p>
            <a:pPr eaLnBrk="1" hangingPunct="1"/>
            <a:r>
              <a:rPr lang="en-GB" smtClean="0"/>
              <a:t>Elicit the answer from the audience.</a:t>
            </a:r>
          </a:p>
          <a:p>
            <a:pPr eaLnBrk="1" hangingPunct="1"/>
            <a:endParaRPr lang="en-GB" smtClean="0"/>
          </a:p>
          <a:p>
            <a:pPr eaLnBrk="1" hangingPunct="1"/>
            <a:r>
              <a:rPr lang="en-GB" smtClean="0"/>
              <a:t>Show the car coming in from the side and the boat and show that either the ground or water support the weight of the car and boat.</a:t>
            </a:r>
          </a:p>
          <a:p>
            <a:pPr eaLnBrk="1" hangingPunct="1"/>
            <a:endParaRPr lang="en-GB" smtClean="0"/>
          </a:p>
          <a:p>
            <a:pPr eaLnBrk="1" hangingPunct="1"/>
            <a:r>
              <a:rPr lang="en-GB" smtClean="0"/>
              <a:t>But when supported they can be stationary.</a:t>
            </a:r>
          </a:p>
          <a:p>
            <a:pPr eaLnBrk="1" hangingPunct="1"/>
            <a:endParaRPr lang="en-GB" smtClean="0"/>
          </a:p>
          <a:p>
            <a:pPr eaLnBrk="1" hangingPunct="1"/>
            <a:r>
              <a:rPr lang="en-GB" smtClean="0"/>
              <a:t>But for aircraft, they can only be supported as long as they move!!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p:txBody>
          <a:bodyPr/>
          <a:lstStyle/>
          <a:p>
            <a:pPr>
              <a:defRPr/>
            </a:pPr>
            <a:fld id="{4206AA3F-147F-4F80-96AE-48D9D0990A3A}" type="slidenum">
              <a:rPr lang="en-GB"/>
              <a:pPr>
                <a:defRPr/>
              </a:pPr>
              <a:t>11</a:t>
            </a:fld>
            <a:endParaRPr lang="en-GB" dirty="0"/>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dirty="0" smtClean="0"/>
              <a:t>Now cut the “wind tunnel in half and we have a wing –</a:t>
            </a:r>
            <a:r>
              <a:rPr lang="en-GB" baseline="0" dirty="0" smtClean="0"/>
              <a:t> this </a:t>
            </a:r>
            <a:r>
              <a:rPr lang="en-GB" dirty="0" smtClean="0"/>
              <a:t>works in the same way.</a:t>
            </a:r>
          </a:p>
          <a:p>
            <a:pPr eaLnBrk="1" hangingPunct="1"/>
            <a:endParaRPr lang="en-GB" dirty="0" smtClean="0"/>
          </a:p>
          <a:p>
            <a:pPr eaLnBrk="1" hangingPunct="1"/>
            <a:r>
              <a:rPr lang="en-GB" dirty="0" smtClean="0"/>
              <a:t>Replace the tunnel with a wing and the effect is the same.</a:t>
            </a:r>
          </a:p>
          <a:p>
            <a:pPr eaLnBrk="1" hangingPunct="1"/>
            <a:r>
              <a:rPr lang="en-GB" dirty="0" smtClean="0"/>
              <a:t>Explain that when the curvature (camber) is greater then more lift is generated.</a:t>
            </a:r>
          </a:p>
          <a:p>
            <a:pPr eaLnBrk="1" hangingPunct="1"/>
            <a:endParaRPr lang="en-GB" dirty="0" smtClean="0"/>
          </a:p>
          <a:p>
            <a:pPr eaLnBrk="1" hangingPunct="1"/>
            <a:r>
              <a:rPr lang="en-GB" dirty="0" smtClean="0"/>
              <a:t>Now you know why it is not a good idea to stand close to a railway platform’s edge!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p:txBody>
          <a:bodyPr/>
          <a:lstStyle/>
          <a:p>
            <a:pPr>
              <a:defRPr/>
            </a:pPr>
            <a:fld id="{B9E02133-31D7-49AF-B822-A4ACAA94DF54}" type="slidenum">
              <a:rPr lang="en-GB"/>
              <a:pPr>
                <a:defRPr/>
              </a:pPr>
              <a:t>12</a:t>
            </a:fld>
            <a:endParaRPr lang="en-GB" dirty="0"/>
          </a:p>
        </p:txBody>
      </p:sp>
      <p:sp>
        <p:nvSpPr>
          <p:cNvPr id="624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24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dirty="0" smtClean="0"/>
              <a:t>Have lots of A4 paper available so that all of the audience can have a try.</a:t>
            </a:r>
          </a:p>
          <a:p>
            <a:pPr eaLnBrk="1" hangingPunct="1"/>
            <a:endParaRPr lang="en-GB" dirty="0" smtClean="0"/>
          </a:p>
          <a:p>
            <a:pPr eaLnBrk="1" hangingPunct="1"/>
            <a:r>
              <a:rPr lang="en-GB" dirty="0" smtClean="0"/>
              <a:t>Now try blowing over just one sheet and see what happens.  This demonstrates the effect of increased airflow speed over the wing and decreased pressure</a:t>
            </a:r>
            <a:r>
              <a:rPr lang="en-GB" baseline="0" dirty="0" smtClean="0"/>
              <a:t> </a:t>
            </a:r>
            <a:r>
              <a:rPr lang="en-GB" dirty="0" err="1" smtClean="0"/>
              <a:t>ie</a:t>
            </a:r>
            <a:r>
              <a:rPr lang="en-GB" dirty="0" smtClean="0"/>
              <a:t> Lift.</a:t>
            </a:r>
          </a:p>
          <a:p>
            <a:pPr eaLnBrk="1" hangingPunct="1"/>
            <a:endParaRPr lang="en-GB" dirty="0" smtClean="0"/>
          </a:p>
          <a:p>
            <a:r>
              <a:rPr lang="en-US" sz="1200" u="sng" kern="1200" dirty="0" smtClean="0">
                <a:solidFill>
                  <a:schemeClr val="tx1"/>
                </a:solidFill>
                <a:latin typeface="+mn-lt"/>
                <a:ea typeface="+mn-ea"/>
                <a:cs typeface="+mn-cs"/>
              </a:rPr>
              <a:t>Bernoulli’s Principle</a:t>
            </a:r>
            <a:endParaRPr lang="en-US" sz="1200" kern="1200" dirty="0" smtClean="0">
              <a:solidFill>
                <a:schemeClr val="tx1"/>
              </a:solidFill>
              <a:latin typeface="+mn-lt"/>
              <a:ea typeface="+mn-ea"/>
              <a:cs typeface="+mn-cs"/>
            </a:endParaRPr>
          </a:p>
          <a:p>
            <a:r>
              <a:rPr lang="en-US" sz="1200" u="none" strike="noStrike"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As there is no way that air can be stored in the constriction, the amount of air leaving the tunnel must be the same as the amount of air entering it. Therefore, the air must speed up to pass through the narrowest point. In the</a:t>
            </a:r>
            <a:r>
              <a:rPr lang="en-US" sz="1200" kern="1200" baseline="0" dirty="0" smtClean="0">
                <a:solidFill>
                  <a:schemeClr val="tx1"/>
                </a:solidFill>
                <a:latin typeface="+mn-lt"/>
                <a:ea typeface="+mn-ea"/>
                <a:cs typeface="+mn-cs"/>
              </a:rPr>
              <a:t> previous slides, </a:t>
            </a:r>
            <a:r>
              <a:rPr lang="en-US" sz="1200" kern="1200" dirty="0" smtClean="0">
                <a:solidFill>
                  <a:schemeClr val="tx1"/>
                </a:solidFill>
                <a:latin typeface="+mn-lt"/>
                <a:ea typeface="+mn-ea"/>
                <a:cs typeface="+mn-cs"/>
              </a:rPr>
              <a:t>as the air moves from “A” to “B” its speed increases, reaching a maximum at “B”. Moving from “B” to “C” the speed decreases, eventually returning to the same speed as before.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These speed changes have an effect on the pressure of the air in the airflow, and that effect is governed by Bernoulli’s Principle.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Bernoulli’s principle states that when air is moving in a streamlined flow (i.e. smooth and not turbulent), in areas where the airspeed increases, the air pressure decreases; and conversely, where the airspeed decreases, the air pressure increases.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In our experiment, this means that the pressure recorded at “B” will be lower than at “A” and “C”. If you think back to your experiment with the two pieces of paper, when you blow between the papers, the speed of the air between the sheets causes its pressure to drop, which allows the pressure on the outside to push the sheets together. Can you now explain why two canal barges are drawn together when they pass, travelling in opposite directions?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Bernoulli’s principle is true for all fluids (i.e. water and air).</a:t>
            </a:r>
            <a:endParaRPr lang="en-GB" dirty="0" smtClean="0"/>
          </a:p>
          <a:p>
            <a:pPr eaLnBrk="1" hangingPunct="1"/>
            <a:endParaRPr lang="en-GB"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p:txBody>
          <a:bodyPr/>
          <a:lstStyle/>
          <a:p>
            <a:pPr>
              <a:defRPr/>
            </a:pPr>
            <a:fld id="{98FA3615-64CF-43F3-ACD9-DB334BCB6A71}" type="slidenum">
              <a:rPr lang="en-GB"/>
              <a:pPr>
                <a:defRPr/>
              </a:pPr>
              <a:t>13</a:t>
            </a:fld>
            <a:endParaRPr lang="en-GB" dirty="0"/>
          </a:p>
        </p:txBody>
      </p:sp>
      <p:sp>
        <p:nvSpPr>
          <p:cNvPr id="634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34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smtClean="0"/>
              <a:t>A few definitions so that we can understand what is happening around a wing.</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p:txBody>
          <a:bodyPr/>
          <a:lstStyle/>
          <a:p>
            <a:pPr>
              <a:defRPr/>
            </a:pPr>
            <a:fld id="{5929A1F6-1C2D-41C3-9717-68411B711623}" type="slidenum">
              <a:rPr lang="en-GB"/>
              <a:pPr>
                <a:defRPr/>
              </a:pPr>
              <a:t>14</a:t>
            </a:fld>
            <a:endParaRPr lang="en-GB" dirty="0"/>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45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b="1" dirty="0" smtClean="0"/>
              <a:t>PRESSURE ENVELOPE</a:t>
            </a:r>
            <a:r>
              <a:rPr lang="en-GB" dirty="0" smtClean="0"/>
              <a:t> </a:t>
            </a:r>
          </a:p>
          <a:p>
            <a:pPr eaLnBrk="1" hangingPunct="1"/>
            <a:r>
              <a:rPr lang="en-GB" dirty="0" smtClean="0"/>
              <a:t>The line showing the magnitude of the static pressure above or below ambient </a:t>
            </a:r>
          </a:p>
          <a:p>
            <a:pPr eaLnBrk="1" hangingPunct="1"/>
            <a:endParaRPr lang="en-GB" dirty="0" smtClean="0"/>
          </a:p>
          <a:p>
            <a:pPr eaLnBrk="1" hangingPunct="1"/>
            <a:r>
              <a:rPr lang="en-GB" b="1" dirty="0" smtClean="0"/>
              <a:t>TOTAL REACTION</a:t>
            </a:r>
            <a:r>
              <a:rPr lang="en-GB" dirty="0" smtClean="0"/>
              <a:t> </a:t>
            </a:r>
          </a:p>
          <a:p>
            <a:pPr eaLnBrk="1" hangingPunct="1"/>
            <a:r>
              <a:rPr lang="en-GB" dirty="0" smtClean="0"/>
              <a:t>The ‘resultant’ of all the aerodynamic forces, usually on the aerofoil only (as in the above illustration)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a:defRPr/>
            </a:pPr>
            <a:fld id="{C32C7C60-AE09-47FE-9450-2EA4A900DFD9}" type="slidenum">
              <a:rPr lang="en-GB"/>
              <a:pPr>
                <a:defRPr/>
              </a:pPr>
              <a:t>15</a:t>
            </a:fld>
            <a:endParaRPr lang="en-GB" dirty="0"/>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55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b="1" smtClean="0"/>
              <a:t>CENTRE OF PRESSURE</a:t>
            </a:r>
            <a:r>
              <a:rPr lang="en-GB" smtClean="0"/>
              <a:t> </a:t>
            </a:r>
          </a:p>
          <a:p>
            <a:pPr eaLnBrk="1" hangingPunct="1"/>
            <a:r>
              <a:rPr lang="en-GB" smtClean="0"/>
              <a:t>The point at which the total reaction is assumed to act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p:txBody>
          <a:bodyPr/>
          <a:lstStyle/>
          <a:p>
            <a:pPr>
              <a:defRPr/>
            </a:pPr>
            <a:fld id="{2C738CD7-6D40-4095-B898-1ACB6161A911}" type="slidenum">
              <a:rPr lang="en-GB"/>
              <a:pPr>
                <a:defRPr/>
              </a:pPr>
              <a:t>16</a:t>
            </a:fld>
            <a:endParaRPr lang="en-GB" dirty="0"/>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65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b="1" smtClean="0"/>
              <a:t>LIFT</a:t>
            </a:r>
            <a:r>
              <a:rPr lang="en-GB" smtClean="0"/>
              <a:t> </a:t>
            </a:r>
          </a:p>
          <a:p>
            <a:pPr eaLnBrk="1" hangingPunct="1"/>
            <a:r>
              <a:rPr lang="en-GB" smtClean="0"/>
              <a:t>The component of the total reaction which is ‘perpendicular’ to the free stream flow (and therefore perpendicular to the flight path) </a:t>
            </a:r>
          </a:p>
          <a:p>
            <a:pPr eaLnBrk="1" hangingPunct="1"/>
            <a:r>
              <a:rPr lang="en-GB" b="1" smtClean="0"/>
              <a:t>DRAG</a:t>
            </a:r>
            <a:r>
              <a:rPr lang="en-GB" smtClean="0"/>
              <a:t> </a:t>
            </a:r>
          </a:p>
          <a:p>
            <a:pPr eaLnBrk="1" hangingPunct="1"/>
            <a:r>
              <a:rPr lang="en-GB" smtClean="0"/>
              <a:t>The component of the total reaction which is ‘parallel’ to the free stream flow (and therefore parallel to the flight path)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p:txBody>
          <a:bodyPr/>
          <a:lstStyle/>
          <a:p>
            <a:pPr>
              <a:defRPr/>
            </a:pPr>
            <a:fld id="{F258EECC-1725-4617-B1C1-32D012D68654}" type="slidenum">
              <a:rPr lang="en-GB"/>
              <a:pPr>
                <a:defRPr/>
              </a:pPr>
              <a:t>17</a:t>
            </a:fld>
            <a:endParaRPr lang="en-GB" dirty="0"/>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758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latin typeface="+mn-lt"/>
                <a:ea typeface="+mn-ea"/>
                <a:cs typeface="+mn-cs"/>
              </a:rPr>
              <a:t>The whole surface of a wing, both top and bottom, is affected by the airflow. In other words, there are pressure forces acting all over the wing - and it follows that there can be lift forces all over the wing. The arrows on the diagram show how the lift forces might appear on a typical wing in normal level flight. The length of each arrow indicates the amount of lift at that point on the wing’s surface.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Note that:</a:t>
            </a:r>
          </a:p>
          <a:p>
            <a:pPr lvl="0"/>
            <a:r>
              <a:rPr lang="en-US" sz="1200" kern="1200" dirty="0" smtClean="0">
                <a:solidFill>
                  <a:schemeClr val="tx1"/>
                </a:solidFill>
                <a:latin typeface="+mn-lt"/>
                <a:ea typeface="+mn-ea"/>
                <a:cs typeface="+mn-cs"/>
              </a:rPr>
              <a:t>1. Lift is not distributed evenly around the wing</a:t>
            </a:r>
          </a:p>
          <a:p>
            <a:pPr lvl="0"/>
            <a:r>
              <a:rPr lang="en-US" sz="1200" kern="1200" dirty="0" smtClean="0">
                <a:solidFill>
                  <a:schemeClr val="tx1"/>
                </a:solidFill>
                <a:latin typeface="+mn-lt"/>
                <a:ea typeface="+mn-ea"/>
                <a:cs typeface="+mn-cs"/>
              </a:rPr>
              <a:t>2. The top surface normally generates more lift than the bottom surface – at some angles of attack, as much as 80% of the total!</a:t>
            </a:r>
          </a:p>
          <a:p>
            <a:pPr lvl="0"/>
            <a:r>
              <a:rPr lang="en-US" sz="1200" kern="1200" dirty="0" smtClean="0">
                <a:solidFill>
                  <a:schemeClr val="tx1"/>
                </a:solidFill>
                <a:latin typeface="+mn-lt"/>
                <a:ea typeface="+mn-ea"/>
                <a:cs typeface="+mn-cs"/>
              </a:rPr>
              <a:t>3. The greatest amount of lift on the top surface occurs where the surface is curved the most</a:t>
            </a:r>
          </a:p>
          <a:p>
            <a:pPr lvl="0"/>
            <a:r>
              <a:rPr lang="en-US" sz="1200" kern="1200" dirty="0" smtClean="0">
                <a:solidFill>
                  <a:schemeClr val="tx1"/>
                </a:solidFill>
                <a:latin typeface="+mn-lt"/>
                <a:ea typeface="+mn-ea"/>
                <a:cs typeface="+mn-cs"/>
              </a:rPr>
              <a:t>4. The greatest effect, on both top and bottom surfaces, is nearer the front edge of the wing than the rear (that is, about a third of the way from the front)</a:t>
            </a:r>
          </a:p>
          <a:p>
            <a:pPr lvl="0"/>
            <a:r>
              <a:rPr lang="en-US" sz="1200" kern="1200" dirty="0" smtClean="0">
                <a:solidFill>
                  <a:schemeClr val="tx1"/>
                </a:solidFill>
                <a:latin typeface="+mn-lt"/>
                <a:ea typeface="+mn-ea"/>
                <a:cs typeface="+mn-cs"/>
              </a:rPr>
              <a:t>5. All lift forces act at 90° to the direction of the airflow - which is the same as the flight path of the aircraft</a:t>
            </a:r>
          </a:p>
          <a:p>
            <a:pPr eaLnBrk="1" hangingPunct="1"/>
            <a:endParaRPr lang="en-GB" dirty="0" smtClean="0"/>
          </a:p>
          <a:p>
            <a:pPr eaLnBrk="1" hangingPunct="1"/>
            <a:r>
              <a:rPr lang="en-GB" dirty="0" smtClean="0"/>
              <a:t>The next few slides are examples of lift around a wing at various angles of attack.</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p:txBody>
          <a:bodyPr/>
          <a:lstStyle/>
          <a:p>
            <a:pPr>
              <a:defRPr/>
            </a:pPr>
            <a:fld id="{A43FA0B6-88C2-44D2-BDF6-73ADF695B852}" type="slidenum">
              <a:rPr lang="en-GB"/>
              <a:pPr>
                <a:defRPr/>
              </a:pPr>
              <a:t>18</a:t>
            </a:fld>
            <a:endParaRPr lang="en-GB" dirty="0"/>
          </a:p>
        </p:txBody>
      </p:sp>
      <p:sp>
        <p:nvSpPr>
          <p:cNvPr id="68611" name="Rectangle 2"/>
          <p:cNvSpPr>
            <a:spLocks noGrp="1" noRot="1" noChangeAspect="1" noChangeArrowheads="1" noTextEdit="1"/>
          </p:cNvSpPr>
          <p:nvPr>
            <p:ph type="sldImg"/>
          </p:nvPr>
        </p:nvSpPr>
        <p:spPr bwMode="auto">
          <a:xfrm>
            <a:off x="1298575" y="801688"/>
            <a:ext cx="4260850" cy="3195637"/>
          </a:xfrm>
          <a:noFill/>
          <a:ln>
            <a:solidFill>
              <a:srgbClr val="000000"/>
            </a:solidFill>
            <a:miter lim="800000"/>
            <a:headEnd/>
            <a:tailEnd/>
          </a:ln>
        </p:spPr>
      </p:sp>
      <p:sp>
        <p:nvSpPr>
          <p:cNvPr id="68612" name="Rectangle 3"/>
          <p:cNvSpPr>
            <a:spLocks noGrp="1" noChangeArrowheads="1"/>
          </p:cNvSpPr>
          <p:nvPr>
            <p:ph type="body" idx="1"/>
          </p:nvPr>
        </p:nvSpPr>
        <p:spPr bwMode="auto">
          <a:xfrm>
            <a:off x="914400" y="4346575"/>
            <a:ext cx="5029200" cy="3849688"/>
          </a:xfrm>
          <a:noFill/>
        </p:spPr>
        <p:txBody>
          <a:bodyPr wrap="square" numCol="1" anchor="t" anchorCtr="0" compatLnSpc="1">
            <a:prstTxWarp prst="textNoShape">
              <a:avLst/>
            </a:prstTxWarp>
          </a:bodyPr>
          <a:lstStyle/>
          <a:p>
            <a:pPr eaLnBrk="1" hangingPunct="1"/>
            <a:r>
              <a:rPr lang="en-GB" b="1" smtClean="0"/>
              <a:t>PRESSURE ENVELOPE</a:t>
            </a:r>
            <a:endParaRPr lang="en-GB" smtClean="0"/>
          </a:p>
          <a:p>
            <a:pPr eaLnBrk="1" hangingPunct="1"/>
            <a:r>
              <a:rPr lang="en-GB" smtClean="0"/>
              <a:t>	</a:t>
            </a:r>
          </a:p>
          <a:p>
            <a:pPr eaLnBrk="1" hangingPunct="1"/>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p:txBody>
          <a:bodyPr/>
          <a:lstStyle/>
          <a:p>
            <a:pPr>
              <a:defRPr/>
            </a:pPr>
            <a:fld id="{EE40499E-0D63-44EC-92F4-BAF40A22928C}" type="slidenum">
              <a:rPr lang="en-GB"/>
              <a:pPr>
                <a:defRPr/>
              </a:pPr>
              <a:t>22</a:t>
            </a:fld>
            <a:endParaRPr lang="en-GB" dirty="0"/>
          </a:p>
        </p:txBody>
      </p:sp>
      <p:sp>
        <p:nvSpPr>
          <p:cNvPr id="696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96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dirty="0" smtClean="0"/>
              <a:t>What forces are present in straight and level flight?</a:t>
            </a:r>
          </a:p>
          <a:p>
            <a:pPr eaLnBrk="1" hangingPunct="1"/>
            <a:r>
              <a:rPr lang="en-GB" dirty="0" smtClean="0"/>
              <a:t>Where do these forces act through? Show Centre of Gravity (CG).</a:t>
            </a:r>
          </a:p>
          <a:p>
            <a:pPr eaLnBrk="1" hangingPunct="1"/>
            <a:r>
              <a:rPr lang="en-GB" dirty="0" smtClean="0"/>
              <a:t>Could show CG using an odd shaped object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p:txBody>
          <a:bodyPr/>
          <a:lstStyle/>
          <a:p>
            <a:pPr>
              <a:defRPr/>
            </a:pPr>
            <a:fld id="{CC043868-BEB5-4909-8A89-84A9A97141B9}" type="slidenum">
              <a:rPr lang="en-GB"/>
              <a:pPr>
                <a:defRPr/>
              </a:pPr>
              <a:t>25</a:t>
            </a:fld>
            <a:endParaRPr lang="en-GB" dirty="0"/>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06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b="0" dirty="0" smtClean="0"/>
              <a:t>FREE STREAM FLOW </a:t>
            </a:r>
            <a:r>
              <a:rPr lang="en-GB" b="0" i="1" dirty="0" smtClean="0"/>
              <a:t>(Relative Airflow)</a:t>
            </a:r>
          </a:p>
          <a:p>
            <a:pPr eaLnBrk="1" hangingPunct="1"/>
            <a:r>
              <a:rPr lang="en-GB" b="0" dirty="0" smtClean="0"/>
              <a:t>The Airflow remote from the Aircraft, and unaffected by its presence.  Sometimes called the Relative Airflow.</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p:txBody>
          <a:bodyPr/>
          <a:lstStyle/>
          <a:p>
            <a:pPr>
              <a:defRPr/>
            </a:pPr>
            <a:fld id="{675038A4-2404-4F41-997A-A4F8B9F62DC0}" type="slidenum">
              <a:rPr lang="en-GB"/>
              <a:pPr>
                <a:defRPr/>
              </a:pPr>
              <a:t>3</a:t>
            </a:fld>
            <a:endParaRPr lang="en-GB" dirty="0"/>
          </a:p>
        </p:txBody>
      </p:sp>
      <p:sp>
        <p:nvSpPr>
          <p:cNvPr id="532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32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dirty="0" smtClean="0"/>
              <a:t>What is Newton’s third Law? Elicit the answer from the audience.</a:t>
            </a:r>
          </a:p>
          <a:p>
            <a:pPr eaLnBrk="1" hangingPunct="1"/>
            <a:endParaRPr lang="en-GB" dirty="0" smtClean="0"/>
          </a:p>
          <a:p>
            <a:pPr eaLnBrk="1" hangingPunct="1"/>
            <a:r>
              <a:rPr lang="en-GB" dirty="0" smtClean="0"/>
              <a:t>Show the car coming in from the side and then the boat to show that either the ground or water support the weight of the car and boat.</a:t>
            </a:r>
          </a:p>
          <a:p>
            <a:pPr eaLnBrk="1" hangingPunct="1"/>
            <a:endParaRPr lang="en-GB" dirty="0" smtClean="0"/>
          </a:p>
          <a:p>
            <a:pPr eaLnBrk="1" hangingPunct="1"/>
            <a:r>
              <a:rPr lang="en-GB" dirty="0" smtClean="0"/>
              <a:t>But when supported they can be stationary.</a:t>
            </a:r>
          </a:p>
          <a:p>
            <a:pPr eaLnBrk="1" hangingPunct="1"/>
            <a:endParaRPr lang="en-GB" dirty="0" smtClean="0"/>
          </a:p>
          <a:p>
            <a:pPr eaLnBrk="1" hangingPunct="1"/>
            <a:r>
              <a:rPr lang="en-GB" dirty="0" smtClean="0"/>
              <a:t>But for aircraft, they can only be supported as long as they move!!</a:t>
            </a:r>
          </a:p>
          <a:p>
            <a:pPr eaLnBrk="1" hangingPunct="1"/>
            <a:endParaRPr lang="en-GB" dirty="0" smtClean="0"/>
          </a:p>
          <a:p>
            <a:r>
              <a:rPr lang="en-US" sz="1200" kern="1200" dirty="0" smtClean="0">
                <a:solidFill>
                  <a:schemeClr val="tx1"/>
                </a:solidFill>
                <a:latin typeface="+mn-lt"/>
                <a:ea typeface="+mn-ea"/>
                <a:cs typeface="+mn-cs"/>
              </a:rPr>
              <a:t>Sir Isaac Newton formulated laws which explain the way things move.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His Third Laws states that “to every action, there is an equal and opposite reaction”.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So how does this apply to everyday objects such as cars, boats and aircraft?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Imagine a car weighing, say, 1 </a:t>
            </a:r>
            <a:r>
              <a:rPr lang="en-US" sz="1200" kern="1200" dirty="0" err="1" smtClean="0">
                <a:solidFill>
                  <a:schemeClr val="tx1"/>
                </a:solidFill>
                <a:latin typeface="+mn-lt"/>
                <a:ea typeface="+mn-ea"/>
                <a:cs typeface="+mn-cs"/>
              </a:rPr>
              <a:t>tonne</a:t>
            </a:r>
            <a:r>
              <a:rPr lang="en-US" sz="1200" kern="1200" dirty="0" smtClean="0">
                <a:solidFill>
                  <a:schemeClr val="tx1"/>
                </a:solidFill>
                <a:latin typeface="+mn-lt"/>
                <a:ea typeface="+mn-ea"/>
                <a:cs typeface="+mn-cs"/>
              </a:rPr>
              <a:t> parked on the road. The car’s weight presses down on the road with a force of 1 </a:t>
            </a:r>
            <a:r>
              <a:rPr lang="en-US" sz="1200" kern="1200" dirty="0" err="1" smtClean="0">
                <a:solidFill>
                  <a:schemeClr val="tx1"/>
                </a:solidFill>
                <a:latin typeface="+mn-lt"/>
                <a:ea typeface="+mn-ea"/>
                <a:cs typeface="+mn-cs"/>
              </a:rPr>
              <a:t>tonne</a:t>
            </a:r>
            <a:r>
              <a:rPr lang="en-US" sz="1200" kern="1200" dirty="0" smtClean="0">
                <a:solidFill>
                  <a:schemeClr val="tx1"/>
                </a:solidFill>
                <a:latin typeface="+mn-lt"/>
                <a:ea typeface="+mn-ea"/>
                <a:cs typeface="+mn-cs"/>
              </a:rPr>
              <a:t> - and from Newton’s law we know that to support the car, the road must press up with a force of 1 </a:t>
            </a:r>
            <a:r>
              <a:rPr lang="en-US" sz="1200" kern="1200" dirty="0" err="1" smtClean="0">
                <a:solidFill>
                  <a:schemeClr val="tx1"/>
                </a:solidFill>
                <a:latin typeface="+mn-lt"/>
                <a:ea typeface="+mn-ea"/>
                <a:cs typeface="+mn-cs"/>
              </a:rPr>
              <a:t>tonne</a:t>
            </a:r>
            <a:r>
              <a:rPr lang="en-US" sz="1200" kern="1200" dirty="0" smtClean="0">
                <a:solidFill>
                  <a:schemeClr val="tx1"/>
                </a:solidFill>
                <a:latin typeface="+mn-lt"/>
                <a:ea typeface="+mn-ea"/>
                <a:cs typeface="+mn-cs"/>
              </a:rPr>
              <a:t>. Similarly a boat weighing, say, 10 </a:t>
            </a:r>
            <a:r>
              <a:rPr lang="en-US" sz="1200" kern="1200" dirty="0" err="1" smtClean="0">
                <a:solidFill>
                  <a:schemeClr val="tx1"/>
                </a:solidFill>
                <a:latin typeface="+mn-lt"/>
                <a:ea typeface="+mn-ea"/>
                <a:cs typeface="+mn-cs"/>
              </a:rPr>
              <a:t>tonnes</a:t>
            </a:r>
            <a:r>
              <a:rPr lang="en-US" sz="1200" kern="1200" dirty="0" smtClean="0">
                <a:solidFill>
                  <a:schemeClr val="tx1"/>
                </a:solidFill>
                <a:latin typeface="+mn-lt"/>
                <a:ea typeface="+mn-ea"/>
                <a:cs typeface="+mn-cs"/>
              </a:rPr>
              <a:t> is supported by an upward force (from the water) of 10 </a:t>
            </a:r>
            <a:r>
              <a:rPr lang="en-US" sz="1200" kern="1200" dirty="0" err="1" smtClean="0">
                <a:solidFill>
                  <a:schemeClr val="tx1"/>
                </a:solidFill>
                <a:latin typeface="+mn-lt"/>
                <a:ea typeface="+mn-ea"/>
                <a:cs typeface="+mn-cs"/>
              </a:rPr>
              <a:t>tonnes</a:t>
            </a:r>
            <a:r>
              <a:rPr lang="en-US" sz="1200" kern="1200" dirty="0" smtClean="0">
                <a:solidFill>
                  <a:schemeClr val="tx1"/>
                </a:solidFill>
                <a:latin typeface="+mn-lt"/>
                <a:ea typeface="+mn-ea"/>
                <a:cs typeface="+mn-cs"/>
              </a:rPr>
              <a:t> - otherwise it would sink!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The same must apply to an aircraft in flight. But how can an aircraft, which might weigh many tones, be supported by such a flimsy substance as air? The clue is in the fact that whereas cars and boats are supported by the road (or water) when in motion and also when they are stationary, an aircraft can only stay airborne as long as it moves (except for the Harrier of course). </a:t>
            </a:r>
          </a:p>
          <a:p>
            <a:pPr eaLnBrk="1" hangingPunct="1"/>
            <a:endParaRPr lang="en-GB"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p:txBody>
          <a:bodyPr/>
          <a:lstStyle/>
          <a:p>
            <a:pPr>
              <a:defRPr/>
            </a:pPr>
            <a:fld id="{34379330-C7C4-4AFB-952C-B883D7C5DE25}" type="slidenum">
              <a:rPr lang="en-GB"/>
              <a:pPr>
                <a:defRPr/>
              </a:pPr>
              <a:t>26</a:t>
            </a:fld>
            <a:endParaRPr lang="en-GB" dirty="0"/>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6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b="0" dirty="0" smtClean="0"/>
              <a:t>ANGLE OF ATTACK  </a:t>
            </a:r>
            <a:r>
              <a:rPr lang="en-GB" b="0" i="1" dirty="0" smtClean="0"/>
              <a:t>Symbol </a:t>
            </a:r>
            <a:r>
              <a:rPr lang="el-GR" b="0" i="1" dirty="0" smtClean="0"/>
              <a:t>α</a:t>
            </a:r>
            <a:r>
              <a:rPr lang="en-GB" b="0" i="1" dirty="0" smtClean="0"/>
              <a:t> (alpha)</a:t>
            </a:r>
          </a:p>
          <a:p>
            <a:pPr eaLnBrk="1" hangingPunct="1"/>
            <a:r>
              <a:rPr lang="en-GB" b="0" dirty="0" smtClean="0"/>
              <a:t>The Angle between the Chord Line and the Free Stream Flow.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p:txBody>
          <a:bodyPr/>
          <a:lstStyle/>
          <a:p>
            <a:pPr>
              <a:defRPr/>
            </a:pPr>
            <a:fld id="{29AC7EDF-D1B3-44E8-8A2E-75D396C1702F}" type="slidenum">
              <a:rPr lang="en-GB"/>
              <a:pPr>
                <a:defRPr/>
              </a:pPr>
              <a:t>27</a:t>
            </a:fld>
            <a:endParaRPr lang="en-GB" dirty="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smtClean="0"/>
              <a:t>Discuss wing shape and the fact that “fat” wings produce shock waves because the air is sped up more over a highly cambered wing etc.</a:t>
            </a:r>
          </a:p>
          <a:p>
            <a:pPr eaLnBrk="1" hangingPunct="1"/>
            <a:endParaRPr lang="en-GB" smtClean="0"/>
          </a:p>
          <a:p>
            <a:pPr eaLnBrk="1" hangingPunct="1"/>
            <a:r>
              <a:rPr lang="en-GB" smtClean="0"/>
              <a:t>Also mention that thin wings are not good for low speed and therefore fighters land and t/o at high speeds.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p:txBody>
          <a:bodyPr/>
          <a:lstStyle/>
          <a:p>
            <a:pPr>
              <a:defRPr/>
            </a:pPr>
            <a:fld id="{939D5906-7613-4A92-B568-77EC7E198432}" type="slidenum">
              <a:rPr lang="en-GB"/>
              <a:pPr>
                <a:defRPr/>
              </a:pPr>
              <a:t>28</a:t>
            </a:fld>
            <a:endParaRPr lang="en-GB" dirty="0"/>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37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b="0" dirty="0" smtClean="0"/>
              <a:t>MEAN CAMBER LINE </a:t>
            </a:r>
          </a:p>
          <a:p>
            <a:pPr eaLnBrk="1" hangingPunct="1"/>
            <a:r>
              <a:rPr lang="en-GB" b="0" dirty="0" smtClean="0"/>
              <a:t>The line ‘equidistant’ from the upper and lower surfaces of the aerofoil section</a:t>
            </a:r>
            <a:r>
              <a:rPr lang="en-GB" dirty="0" smtClean="0"/>
              <a: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p:txBody>
          <a:bodyPr/>
          <a:lstStyle/>
          <a:p>
            <a:pPr>
              <a:defRPr/>
            </a:pPr>
            <a:fld id="{DE242C91-6D8A-4D20-880A-30C847451DDD}" type="slidenum">
              <a:rPr lang="en-GB"/>
              <a:pPr>
                <a:defRPr/>
              </a:pPr>
              <a:t>29</a:t>
            </a:fld>
            <a:endParaRPr lang="en-GB" dirty="0"/>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47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b="0" dirty="0" smtClean="0"/>
              <a:t>CAMBERED AEROFOIL</a:t>
            </a:r>
          </a:p>
          <a:p>
            <a:pPr eaLnBrk="1" hangingPunct="1"/>
            <a:r>
              <a:rPr lang="en-GB" b="0" dirty="0" smtClean="0"/>
              <a:t>If the mean camber line lies above the chord line (as in the above illustration) the aerofoil section has ‘positive camber’; it is a cambered aerofoil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p>
            <a:pPr>
              <a:defRPr/>
            </a:pPr>
            <a:fld id="{A162DA85-35CA-4EFF-A4D4-457AE8219A31}" type="slidenum">
              <a:rPr lang="en-GB"/>
              <a:pPr>
                <a:defRPr/>
              </a:pPr>
              <a:t>30</a:t>
            </a:fld>
            <a:endParaRPr lang="en-GB" dirty="0"/>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57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b="0" dirty="0" smtClean="0"/>
              <a:t>SYMMETRICAL AEROFOIL </a:t>
            </a:r>
          </a:p>
          <a:p>
            <a:pPr eaLnBrk="1" hangingPunct="1"/>
            <a:r>
              <a:rPr lang="en-GB" b="0" dirty="0" smtClean="0"/>
              <a:t>If the mean camber line is ‘co-incident’ with </a:t>
            </a:r>
            <a:r>
              <a:rPr lang="en-GB" dirty="0" smtClean="0"/>
              <a:t>the chord line it is a symmetrical aerofoil section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p:txBody>
          <a:bodyPr/>
          <a:lstStyle/>
          <a:p>
            <a:pPr>
              <a:defRPr/>
            </a:pPr>
            <a:fld id="{11BBB67F-1C26-435A-90A3-51D7BE5680CC}" type="slidenum">
              <a:rPr lang="en-GB"/>
              <a:pPr>
                <a:defRPr/>
              </a:pPr>
              <a:t>31</a:t>
            </a:fld>
            <a:endParaRPr lang="en-GB" dirty="0"/>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68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b="0" dirty="0" smtClean="0"/>
              <a:t>ASPECT RATIO </a:t>
            </a:r>
          </a:p>
          <a:p>
            <a:pPr eaLnBrk="1" hangingPunct="1"/>
            <a:r>
              <a:rPr lang="en-GB" dirty="0" smtClean="0"/>
              <a:t>The ratio of :   </a:t>
            </a:r>
            <a:r>
              <a:rPr lang="en-GB" u="sng" dirty="0" smtClean="0"/>
              <a:t>wing span</a:t>
            </a:r>
            <a:r>
              <a:rPr lang="en-GB" dirty="0" smtClean="0"/>
              <a:t>        OR	</a:t>
            </a:r>
            <a:r>
              <a:rPr lang="en-GB" u="sng" dirty="0" smtClean="0"/>
              <a:t>wing span2</a:t>
            </a:r>
            <a:endParaRPr lang="en-GB" dirty="0" smtClean="0"/>
          </a:p>
          <a:p>
            <a:pPr eaLnBrk="1" hangingPunct="1"/>
            <a:r>
              <a:rPr lang="en-GB" dirty="0" smtClean="0"/>
              <a:t>	  mean chord                     wing area</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p:txBody>
          <a:bodyPr/>
          <a:lstStyle/>
          <a:p>
            <a:pPr>
              <a:defRPr/>
            </a:pPr>
            <a:fld id="{8AD40356-DBD6-4AB3-90EE-AB9117E3765F}" type="slidenum">
              <a:rPr lang="en-GB"/>
              <a:pPr>
                <a:defRPr/>
              </a:pPr>
              <a:t>32</a:t>
            </a:fld>
            <a:endParaRPr lang="en-GB" dirty="0"/>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78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dirty="0" smtClean="0"/>
              <a:t>Discuss air density and its change with height i.e. thinner.</a:t>
            </a:r>
          </a:p>
          <a:p>
            <a:pPr eaLnBrk="1" hangingPunct="1"/>
            <a:r>
              <a:rPr lang="en-GB" dirty="0" smtClean="0"/>
              <a:t>Also discuss airspeed and if you need a demonstration then get the audience to blow slowly and quickly over the piece of paper.</a:t>
            </a:r>
          </a:p>
          <a:p>
            <a:pPr eaLnBrk="1" hangingPunct="1"/>
            <a:endParaRPr lang="en-GB" dirty="0" smtClean="0"/>
          </a:p>
          <a:p>
            <a:pPr eaLnBrk="1" hangingPunct="1"/>
            <a:r>
              <a:rPr lang="en-GB" dirty="0" smtClean="0"/>
              <a:t>This slide can be used for revision.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p:txBody>
          <a:bodyPr/>
          <a:lstStyle/>
          <a:p>
            <a:pPr>
              <a:defRPr/>
            </a:pPr>
            <a:fld id="{B0D31D77-8207-4F32-9DE6-7EB9191292AD}" type="slidenum">
              <a:rPr lang="en-GB"/>
              <a:pPr>
                <a:defRPr/>
              </a:pPr>
              <a:t>4</a:t>
            </a:fld>
            <a:endParaRPr lang="en-GB" dirty="0"/>
          </a:p>
        </p:txBody>
      </p:sp>
      <p:sp>
        <p:nvSpPr>
          <p:cNvPr id="542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dirty="0" smtClean="0"/>
              <a:t>The fact that air is really a substance is not immediately obvious, especially indoors.</a:t>
            </a:r>
          </a:p>
          <a:p>
            <a:pPr eaLnBrk="1" hangingPunct="1"/>
            <a:endParaRPr lang="en-GB" dirty="0" smtClean="0"/>
          </a:p>
          <a:p>
            <a:pPr eaLnBrk="1" hangingPunct="1"/>
            <a:r>
              <a:rPr lang="en-GB" dirty="0" smtClean="0"/>
              <a:t>Move your hand backwards and forwards quickly, what do you feel?</a:t>
            </a:r>
          </a:p>
          <a:p>
            <a:pPr eaLnBrk="1" hangingPunct="1"/>
            <a:endParaRPr lang="en-GB" dirty="0" smtClean="0"/>
          </a:p>
          <a:p>
            <a:pPr eaLnBrk="1" hangingPunct="1"/>
            <a:r>
              <a:rPr lang="en-GB" dirty="0" smtClean="0"/>
              <a:t>But looking outside we can see trees waving and smoke moving in the air.</a:t>
            </a:r>
          </a:p>
          <a:p>
            <a:pPr eaLnBrk="1" hangingPunct="1"/>
            <a:endParaRPr lang="en-GB" dirty="0" smtClean="0"/>
          </a:p>
          <a:p>
            <a:pPr eaLnBrk="1" hangingPunct="1"/>
            <a:r>
              <a:rPr lang="en-GB" dirty="0" smtClean="0"/>
              <a:t>Remember riding a bicycle into a strong wind?</a:t>
            </a:r>
          </a:p>
          <a:p>
            <a:pPr eaLnBrk="1" hangingPunct="1"/>
            <a:endParaRPr lang="en-GB" dirty="0" smtClean="0"/>
          </a:p>
          <a:p>
            <a:pPr eaLnBrk="1" hangingPunct="1"/>
            <a:r>
              <a:rPr lang="en-GB" dirty="0" smtClean="0"/>
              <a:t>Look at the ever increasing number of wind turbines being built.</a:t>
            </a:r>
          </a:p>
          <a:p>
            <a:pPr eaLnBrk="1" hangingPunct="1"/>
            <a:endParaRPr lang="en-GB" dirty="0" smtClean="0"/>
          </a:p>
          <a:p>
            <a:pPr eaLnBrk="1" hangingPunct="1"/>
            <a:r>
              <a:rPr lang="en-GB" dirty="0" smtClean="0"/>
              <a:t>What is it doing?</a:t>
            </a:r>
          </a:p>
          <a:p>
            <a:pPr eaLnBrk="1" hangingPunct="1"/>
            <a:endParaRPr lang="en-GB" dirty="0" smtClean="0"/>
          </a:p>
          <a:p>
            <a:pPr eaLnBrk="1" hangingPunct="1"/>
            <a:r>
              <a:rPr lang="en-GB" dirty="0" smtClean="0"/>
              <a:t> It is exerting a force on any objects in its’ path.</a:t>
            </a:r>
          </a:p>
          <a:p>
            <a:pPr eaLnBrk="1" hangingPunct="1"/>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p:txBody>
          <a:bodyPr/>
          <a:lstStyle/>
          <a:p>
            <a:pPr>
              <a:defRPr/>
            </a:pPr>
            <a:fld id="{9E512C5F-7167-488E-9B3B-423B6651BED7}" type="slidenum">
              <a:rPr lang="en-GB"/>
              <a:pPr>
                <a:defRPr/>
              </a:pPr>
              <a:t>5</a:t>
            </a:fld>
            <a:endParaRPr lang="en-GB" dirty="0"/>
          </a:p>
        </p:txBody>
      </p:sp>
      <p:sp>
        <p:nvSpPr>
          <p:cNvPr id="552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53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dirty="0" smtClean="0"/>
              <a:t>The force exerted on stationary objects is one thing, but what happens if the air is still and the object moves?</a:t>
            </a:r>
          </a:p>
          <a:p>
            <a:pPr eaLnBrk="1" hangingPunct="1"/>
            <a:endParaRPr lang="en-GB" dirty="0" smtClean="0"/>
          </a:p>
          <a:p>
            <a:pPr eaLnBrk="1" hangingPunct="1"/>
            <a:endParaRPr lang="en-GB" dirty="0" smtClean="0"/>
          </a:p>
          <a:p>
            <a:pPr eaLnBrk="1" hangingPunct="1"/>
            <a:r>
              <a:rPr lang="en-GB" dirty="0" smtClean="0"/>
              <a:t>The same thing!!</a:t>
            </a:r>
          </a:p>
          <a:p>
            <a:pPr eaLnBrk="1" hangingPunct="1"/>
            <a:r>
              <a:rPr lang="en-GB" dirty="0" smtClean="0"/>
              <a:t>Remember riding a bicycle into a strong wind?</a:t>
            </a:r>
          </a:p>
          <a:p>
            <a:pPr eaLnBrk="1" hangingPunct="1"/>
            <a:r>
              <a:rPr lang="en-GB" dirty="0" smtClean="0"/>
              <a:t>Either way air exerts a force on a body.</a:t>
            </a:r>
          </a:p>
          <a:p>
            <a:pPr eaLnBrk="1" hangingPunct="1"/>
            <a:endParaRPr lang="en-GB" dirty="0" smtClean="0"/>
          </a:p>
          <a:p>
            <a:pPr eaLnBrk="1" hangingPunct="1"/>
            <a:endParaRPr lang="en-GB"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p:txBody>
          <a:bodyPr/>
          <a:lstStyle/>
          <a:p>
            <a:pPr>
              <a:defRPr/>
            </a:pPr>
            <a:fld id="{055C9FC0-A169-4D53-8626-DEE2F895CCB8}" type="slidenum">
              <a:rPr lang="en-GB"/>
              <a:pPr>
                <a:defRPr/>
              </a:pPr>
              <a:t>6</a:t>
            </a:fld>
            <a:endParaRPr lang="en-GB" dirty="0"/>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dirty="0" smtClean="0"/>
              <a:t>Explain how the stool is lifted and how gravity is trying to pull it down.</a:t>
            </a:r>
          </a:p>
          <a:p>
            <a:pPr eaLnBrk="1" hangingPunct="1"/>
            <a:endParaRPr lang="en-GB" dirty="0" smtClean="0"/>
          </a:p>
          <a:p>
            <a:pPr eaLnBrk="1" hangingPunct="1"/>
            <a:r>
              <a:rPr lang="en-GB" dirty="0" smtClean="0"/>
              <a:t>More “muscular” effort and it goes up and vice versa.</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p:txBody>
          <a:bodyPr/>
          <a:lstStyle/>
          <a:p>
            <a:pPr>
              <a:defRPr/>
            </a:pPr>
            <a:fld id="{84EFAA41-8A12-4549-9AC8-AA096B6F60F8}" type="slidenum">
              <a:rPr lang="en-GB"/>
              <a:pPr>
                <a:defRPr/>
              </a:pPr>
              <a:t>7</a:t>
            </a:fld>
            <a:endParaRPr lang="en-GB" dirty="0"/>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73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dirty="0" smtClean="0"/>
              <a:t>Explain how the stool is lifted and how gravity is trying to pull it down.</a:t>
            </a:r>
          </a:p>
          <a:p>
            <a:pPr eaLnBrk="1" hangingPunct="1"/>
            <a:endParaRPr lang="en-GB" dirty="0" smtClean="0"/>
          </a:p>
          <a:p>
            <a:pPr eaLnBrk="1" hangingPunct="1"/>
            <a:r>
              <a:rPr lang="en-GB" dirty="0" smtClean="0"/>
              <a:t>More “muscular” effort and it goes up and vice versa.</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p:txBody>
          <a:bodyPr/>
          <a:lstStyle/>
          <a:p>
            <a:pPr>
              <a:defRPr/>
            </a:pPr>
            <a:fld id="{D495DA4C-4773-477E-BA92-EDAA5F39715B}" type="slidenum">
              <a:rPr lang="en-GB"/>
              <a:pPr>
                <a:defRPr/>
              </a:pPr>
              <a:t>8</a:t>
            </a:fld>
            <a:endParaRPr lang="en-GB" dirty="0"/>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dirty="0" smtClean="0"/>
              <a:t>Explain how the stool is lifted and how gravity is trying to pull it down.</a:t>
            </a:r>
          </a:p>
          <a:p>
            <a:pPr eaLnBrk="1" hangingPunct="1"/>
            <a:endParaRPr lang="en-GB" dirty="0" smtClean="0"/>
          </a:p>
          <a:p>
            <a:pPr eaLnBrk="1" hangingPunct="1"/>
            <a:r>
              <a:rPr lang="en-GB" dirty="0" smtClean="0"/>
              <a:t>More “muscular” effort and it goes up and vice versa.</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p>
            <a:pPr>
              <a:defRPr/>
            </a:pPr>
            <a:fld id="{568372C4-3DE4-43E6-8869-5A5E2B7F9989}" type="slidenum">
              <a:rPr lang="en-GB"/>
              <a:pPr>
                <a:defRPr/>
              </a:pPr>
              <a:t>9</a:t>
            </a:fld>
            <a:endParaRPr lang="en-GB" dirty="0"/>
          </a:p>
        </p:txBody>
      </p:sp>
      <p:sp>
        <p:nvSpPr>
          <p:cNvPr id="593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dirty="0" smtClean="0"/>
              <a:t>Have lots of A4 paper available so that all of the audience can have a try.</a:t>
            </a:r>
          </a:p>
          <a:p>
            <a:pPr eaLnBrk="1" hangingPunct="1"/>
            <a:endParaRPr lang="en-GB" dirty="0" smtClean="0"/>
          </a:p>
          <a:p>
            <a:r>
              <a:rPr lang="en-US" sz="1200" kern="1200" dirty="0" smtClean="0">
                <a:solidFill>
                  <a:schemeClr val="tx1"/>
                </a:solidFill>
                <a:latin typeface="+mn-lt"/>
                <a:ea typeface="+mn-ea"/>
                <a:cs typeface="+mn-cs"/>
              </a:rPr>
              <a:t>Try holding two sheets of A4 paper with the edges vertical and about one finger’s width apart. You would imagine that by blowing hard down the gap between the two papers they would be blown apart.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The opposite happens! The harder you blow, the more firmly the papers are drawn together!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Similar effects can be seen in everyday life - a slightly open door closing rather than opening when a draught blows through the gap, and canal barges drawn together when they pass each other. What causes these things to happen? To find out we use a wind tunnel to experiment.</a:t>
            </a:r>
          </a:p>
          <a:p>
            <a:pPr eaLnBrk="1" hangingPunct="1"/>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p:txBody>
          <a:bodyPr/>
          <a:lstStyle/>
          <a:p>
            <a:pPr>
              <a:defRPr/>
            </a:pPr>
            <a:fld id="{36B594CF-FF5D-4247-A010-ADFC2863CAC1}" type="slidenum">
              <a:rPr lang="en-GB"/>
              <a:pPr>
                <a:defRPr/>
              </a:pPr>
              <a:t>10</a:t>
            </a:fld>
            <a:endParaRPr lang="en-GB" dirty="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04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dirty="0" smtClean="0"/>
              <a:t>Air flowing past a stationary object.</a:t>
            </a:r>
          </a:p>
          <a:p>
            <a:pPr eaLnBrk="1" hangingPunct="1"/>
            <a:endParaRPr lang="en-GB" dirty="0" smtClean="0"/>
          </a:p>
          <a:p>
            <a:pPr eaLnBrk="1" hangingPunct="1"/>
            <a:r>
              <a:rPr lang="en-GB" dirty="0" smtClean="0"/>
              <a:t>Air blows from A to C through a restriction.</a:t>
            </a:r>
          </a:p>
          <a:p>
            <a:pPr eaLnBrk="1" hangingPunct="1"/>
            <a:endParaRPr lang="en-GB" dirty="0" smtClean="0"/>
          </a:p>
          <a:p>
            <a:pPr eaLnBrk="1" hangingPunct="1"/>
            <a:r>
              <a:rPr lang="en-GB" dirty="0" smtClean="0"/>
              <a:t>Air cannot be “stored” at B, so something else happens:</a:t>
            </a:r>
          </a:p>
          <a:p>
            <a:pPr eaLnBrk="1" hangingPunct="1"/>
            <a:r>
              <a:rPr lang="en-GB" dirty="0" smtClean="0"/>
              <a:t>From A to B the airspeed increase and slows from B to C. This affects the pressure of the air.</a:t>
            </a:r>
          </a:p>
          <a:p>
            <a:pPr eaLnBrk="1" hangingPunct="1"/>
            <a:endParaRPr lang="en-GB" dirty="0" smtClean="0"/>
          </a:p>
          <a:p>
            <a:pPr eaLnBrk="1" hangingPunct="1"/>
            <a:r>
              <a:rPr lang="en-GB" dirty="0" smtClean="0"/>
              <a:t>This is a complicated theory called Bernoulli’s Principle (explained below if relevant)</a:t>
            </a:r>
            <a:r>
              <a:rPr lang="en-GB" baseline="0" dirty="0" smtClean="0"/>
              <a:t> </a:t>
            </a:r>
            <a:r>
              <a:rPr lang="en-GB" dirty="0" smtClean="0"/>
              <a:t>but all we need to know is that if the air speeds up when passing B then the air pressure drops.</a:t>
            </a:r>
          </a:p>
          <a:p>
            <a:pPr eaLnBrk="1" hangingPunct="1"/>
            <a:endParaRPr lang="en-GB" dirty="0" smtClean="0"/>
          </a:p>
          <a:p>
            <a:pPr eaLnBrk="1" hangingPunct="1"/>
            <a:r>
              <a:rPr lang="en-GB" dirty="0" smtClean="0"/>
              <a:t>Remember what happens</a:t>
            </a:r>
            <a:r>
              <a:rPr lang="en-GB" baseline="0" dirty="0" smtClean="0"/>
              <a:t> to</a:t>
            </a:r>
            <a:r>
              <a:rPr lang="en-GB" dirty="0" smtClean="0"/>
              <a:t> the 2 pieces of paper when blowing between them?</a:t>
            </a:r>
          </a:p>
          <a:p>
            <a:pPr eaLnBrk="1" hangingPunct="1"/>
            <a:endParaRPr lang="en-GB" dirty="0" smtClean="0"/>
          </a:p>
          <a:p>
            <a:pPr eaLnBrk="1" hangingPunct="1"/>
            <a:r>
              <a:rPr lang="en-GB" dirty="0" smtClean="0"/>
              <a:t>The </a:t>
            </a:r>
            <a:r>
              <a:rPr lang="en-GB" dirty="0" err="1" smtClean="0"/>
              <a:t>Venturi</a:t>
            </a:r>
            <a:r>
              <a:rPr lang="en-GB" dirty="0" smtClean="0"/>
              <a:t> Effect could also be mentioned. </a:t>
            </a:r>
            <a:r>
              <a:rPr lang="en-US" sz="1200" b="0" i="0" kern="1200" dirty="0" smtClean="0">
                <a:solidFill>
                  <a:schemeClr val="bg2"/>
                </a:solidFill>
                <a:latin typeface="+mn-lt"/>
                <a:ea typeface="+mn-ea"/>
                <a:cs typeface="+mn-cs"/>
              </a:rPr>
              <a:t>The </a:t>
            </a:r>
            <a:r>
              <a:rPr lang="en-US" sz="1200" b="0" i="0" kern="1200" dirty="0" err="1" smtClean="0">
                <a:solidFill>
                  <a:schemeClr val="bg2"/>
                </a:solidFill>
                <a:latin typeface="+mn-lt"/>
                <a:ea typeface="+mn-ea"/>
                <a:cs typeface="+mn-cs"/>
              </a:rPr>
              <a:t>Venturi</a:t>
            </a:r>
            <a:r>
              <a:rPr lang="en-US" sz="1200" b="0" i="0" kern="1200" dirty="0" smtClean="0">
                <a:solidFill>
                  <a:schemeClr val="bg2"/>
                </a:solidFill>
                <a:latin typeface="+mn-lt"/>
                <a:ea typeface="+mn-ea"/>
                <a:cs typeface="+mn-cs"/>
              </a:rPr>
              <a:t> Effect is the reduction in fluid pressure that results when a fluid flows through a constricted section of pipe. </a:t>
            </a:r>
            <a:endParaRPr lang="en-GB" b="0" dirty="0" smtClean="0">
              <a:solidFill>
                <a:schemeClr val="bg2"/>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4450" name="Rectangle 2"/>
          <p:cNvSpPr>
            <a:spLocks noGrp="1" noChangeArrowheads="1"/>
          </p:cNvSpPr>
          <p:nvPr>
            <p:ph type="ctrTitle"/>
          </p:nvPr>
        </p:nvSpPr>
        <p:spPr>
          <a:xfrm>
            <a:off x="395288" y="430213"/>
            <a:ext cx="4875212" cy="695325"/>
          </a:xfrm>
        </p:spPr>
        <p:txBody>
          <a:bodyPr/>
          <a:lstStyle>
            <a:lvl1pPr>
              <a:defRPr/>
            </a:lvl1pPr>
          </a:lstStyle>
          <a:p>
            <a:r>
              <a:rPr lang="en-US" smtClean="0"/>
              <a:t>Click to edit Master title style</a:t>
            </a:r>
            <a:endParaRPr lang="en-GB"/>
          </a:p>
        </p:txBody>
      </p:sp>
      <p:sp>
        <p:nvSpPr>
          <p:cNvPr id="104451" name="Rectangle 3"/>
          <p:cNvSpPr>
            <a:spLocks noGrp="1" noChangeArrowheads="1"/>
          </p:cNvSpPr>
          <p:nvPr>
            <p:ph type="subTitle" idx="1"/>
          </p:nvPr>
        </p:nvSpPr>
        <p:spPr>
          <a:xfrm>
            <a:off x="395288" y="1673225"/>
            <a:ext cx="4429125" cy="457200"/>
          </a:xfrm>
        </p:spPr>
        <p:txBody>
          <a:bodyPr/>
          <a:lstStyle>
            <a:lvl1pPr marL="0" indent="0">
              <a:buFontTx/>
              <a:buNone/>
              <a:defRPr/>
            </a:lvl1pPr>
          </a:lstStyle>
          <a:p>
            <a:r>
              <a:rPr lang="en-US" smtClean="0"/>
              <a:t>Click to edit Master subtitle style</a:t>
            </a:r>
            <a:endParaRPr lang="en-GB"/>
          </a:p>
        </p:txBody>
      </p:sp>
      <p:pic>
        <p:nvPicPr>
          <p:cNvPr id="104452" name="Picture 4" descr="raf_graphic_powerpoint_bottom_horizontal_logo2"/>
          <p:cNvPicPr>
            <a:picLocks noChangeAspect="1" noChangeArrowheads="1"/>
          </p:cNvPicPr>
          <p:nvPr/>
        </p:nvPicPr>
        <p:blipFill>
          <a:blip r:embed="rId2" cstate="print"/>
          <a:srcRect/>
          <a:stretch>
            <a:fillRect/>
          </a:stretch>
        </p:blipFill>
        <p:spPr bwMode="auto">
          <a:xfrm>
            <a:off x="0" y="4452938"/>
            <a:ext cx="9144000" cy="2405062"/>
          </a:xfrm>
          <a:prstGeom prst="rect">
            <a:avLst/>
          </a:prstGeom>
          <a:noFill/>
        </p:spPr>
      </p:pic>
      <p:pic>
        <p:nvPicPr>
          <p:cNvPr id="104454" name="Picture 6" descr="raf_air_cadet_logo_v2"/>
          <p:cNvPicPr>
            <a:picLocks noChangeAspect="1" noChangeArrowheads="1"/>
          </p:cNvPicPr>
          <p:nvPr/>
        </p:nvPicPr>
        <p:blipFill>
          <a:blip r:embed="rId3" cstate="print"/>
          <a:srcRect/>
          <a:stretch>
            <a:fillRect/>
          </a:stretch>
        </p:blipFill>
        <p:spPr bwMode="auto">
          <a:xfrm>
            <a:off x="5145088" y="6116638"/>
            <a:ext cx="3908425" cy="719137"/>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71900" y="430213"/>
            <a:ext cx="1123950" cy="34528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430213"/>
            <a:ext cx="3224212" cy="3452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4450" name="Rectangle 2"/>
          <p:cNvSpPr>
            <a:spLocks noGrp="1" noChangeArrowheads="1"/>
          </p:cNvSpPr>
          <p:nvPr>
            <p:ph type="ctrTitle"/>
          </p:nvPr>
        </p:nvSpPr>
        <p:spPr>
          <a:xfrm>
            <a:off x="395288" y="430213"/>
            <a:ext cx="4875212" cy="695325"/>
          </a:xfrm>
        </p:spPr>
        <p:txBody>
          <a:bodyPr/>
          <a:lstStyle>
            <a:lvl1pPr>
              <a:defRPr/>
            </a:lvl1pPr>
          </a:lstStyle>
          <a:p>
            <a:r>
              <a:rPr lang="en-US" smtClean="0"/>
              <a:t>Click to edit Master title style</a:t>
            </a:r>
            <a:endParaRPr lang="en-GB"/>
          </a:p>
        </p:txBody>
      </p:sp>
      <p:sp>
        <p:nvSpPr>
          <p:cNvPr id="104451" name="Rectangle 3"/>
          <p:cNvSpPr>
            <a:spLocks noGrp="1" noChangeArrowheads="1"/>
          </p:cNvSpPr>
          <p:nvPr>
            <p:ph type="subTitle" idx="1"/>
          </p:nvPr>
        </p:nvSpPr>
        <p:spPr>
          <a:xfrm>
            <a:off x="395288" y="1673225"/>
            <a:ext cx="4429125" cy="457200"/>
          </a:xfrm>
        </p:spPr>
        <p:txBody>
          <a:bodyPr/>
          <a:lstStyle>
            <a:lvl1pPr marL="0" indent="0">
              <a:buFontTx/>
              <a:buNone/>
              <a:defRPr/>
            </a:lvl1pPr>
          </a:lstStyle>
          <a:p>
            <a:r>
              <a:rPr lang="en-US" smtClean="0"/>
              <a:t>Click to edit Master subtitle style</a:t>
            </a:r>
            <a:endParaRPr lang="en-GB"/>
          </a:p>
        </p:txBody>
      </p:sp>
      <p:pic>
        <p:nvPicPr>
          <p:cNvPr id="104452" name="Picture 4" descr="raf_graphic_powerpoint_bottom_horizontal_logo2"/>
          <p:cNvPicPr>
            <a:picLocks noChangeAspect="1" noChangeArrowheads="1"/>
          </p:cNvPicPr>
          <p:nvPr/>
        </p:nvPicPr>
        <p:blipFill>
          <a:blip r:embed="rId2" cstate="print"/>
          <a:srcRect/>
          <a:stretch>
            <a:fillRect/>
          </a:stretch>
        </p:blipFill>
        <p:spPr bwMode="auto">
          <a:xfrm>
            <a:off x="0" y="4452938"/>
            <a:ext cx="9144000" cy="2405062"/>
          </a:xfrm>
          <a:prstGeom prst="rect">
            <a:avLst/>
          </a:prstGeom>
          <a:noFill/>
        </p:spPr>
      </p:pic>
      <p:pic>
        <p:nvPicPr>
          <p:cNvPr id="104454" name="Picture 6" descr="raf_air_cadet_logo_v2"/>
          <p:cNvPicPr>
            <a:picLocks noChangeAspect="1" noChangeArrowheads="1"/>
          </p:cNvPicPr>
          <p:nvPr/>
        </p:nvPicPr>
        <p:blipFill>
          <a:blip r:embed="rId3" cstate="print"/>
          <a:srcRect/>
          <a:stretch>
            <a:fillRect/>
          </a:stretch>
        </p:blipFill>
        <p:spPr bwMode="auto">
          <a:xfrm>
            <a:off x="5145088" y="6116638"/>
            <a:ext cx="3908425" cy="719137"/>
          </a:xfrm>
          <a:prstGeom prst="rect">
            <a:avLst/>
          </a:prstGeom>
          <a:noFill/>
          <a:ln w="9525">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95288" y="1673225"/>
            <a:ext cx="2173287"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720975" y="1673225"/>
            <a:ext cx="2174875"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71900" y="430213"/>
            <a:ext cx="1123950" cy="34528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430213"/>
            <a:ext cx="3224212" cy="3452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95288" y="1673225"/>
            <a:ext cx="2173287"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720975" y="1673225"/>
            <a:ext cx="2174875"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bwMode="auto">
          <a:xfrm>
            <a:off x="395288" y="430213"/>
            <a:ext cx="2670175" cy="69532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pPr lvl="0"/>
            <a:r>
              <a:rPr lang="en-GB" smtClean="0"/>
              <a:t>Slide title</a:t>
            </a:r>
          </a:p>
        </p:txBody>
      </p:sp>
      <p:sp>
        <p:nvSpPr>
          <p:cNvPr id="103427" name="Rectangle 3"/>
          <p:cNvSpPr>
            <a:spLocks noGrp="1" noChangeArrowheads="1"/>
          </p:cNvSpPr>
          <p:nvPr>
            <p:ph type="body" idx="1"/>
          </p:nvPr>
        </p:nvSpPr>
        <p:spPr bwMode="auto">
          <a:xfrm>
            <a:off x="395288" y="1673225"/>
            <a:ext cx="4500562" cy="2209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GB" smtClean="0"/>
              <a:t>Slide body text</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3429" name="Picture 5" descr="raf_air_cadet_logo_v2"/>
          <p:cNvPicPr>
            <a:picLocks noChangeAspect="1" noChangeArrowheads="1"/>
          </p:cNvPicPr>
          <p:nvPr/>
        </p:nvPicPr>
        <p:blipFill>
          <a:blip r:embed="rId13" cstate="print"/>
          <a:srcRect/>
          <a:stretch>
            <a:fillRect/>
          </a:stretch>
        </p:blipFill>
        <p:spPr bwMode="auto">
          <a:xfrm>
            <a:off x="5145088" y="6116638"/>
            <a:ext cx="3908425" cy="719137"/>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lnSpc>
          <a:spcPct val="90000"/>
        </a:lnSpc>
        <a:spcBef>
          <a:spcPct val="0"/>
        </a:spcBef>
        <a:spcAft>
          <a:spcPct val="0"/>
        </a:spcAft>
        <a:defRPr sz="4400" b="1">
          <a:solidFill>
            <a:schemeClr val="tx2"/>
          </a:solidFill>
          <a:latin typeface="+mj-lt"/>
          <a:ea typeface="+mj-ea"/>
          <a:cs typeface="+mj-cs"/>
        </a:defRPr>
      </a:lvl1pPr>
      <a:lvl2pPr algn="l" rtl="0" eaLnBrk="1" fontAlgn="base" hangingPunct="1">
        <a:lnSpc>
          <a:spcPct val="90000"/>
        </a:lnSpc>
        <a:spcBef>
          <a:spcPct val="0"/>
        </a:spcBef>
        <a:spcAft>
          <a:spcPct val="0"/>
        </a:spcAft>
        <a:defRPr sz="4400" b="1">
          <a:solidFill>
            <a:schemeClr val="tx2"/>
          </a:solidFill>
          <a:latin typeface="Arial" charset="0"/>
          <a:cs typeface="Arial" charset="0"/>
        </a:defRPr>
      </a:lvl2pPr>
      <a:lvl3pPr algn="l" rtl="0" eaLnBrk="1" fontAlgn="base" hangingPunct="1">
        <a:lnSpc>
          <a:spcPct val="90000"/>
        </a:lnSpc>
        <a:spcBef>
          <a:spcPct val="0"/>
        </a:spcBef>
        <a:spcAft>
          <a:spcPct val="0"/>
        </a:spcAft>
        <a:defRPr sz="4400" b="1">
          <a:solidFill>
            <a:schemeClr val="tx2"/>
          </a:solidFill>
          <a:latin typeface="Arial" charset="0"/>
          <a:cs typeface="Arial" charset="0"/>
        </a:defRPr>
      </a:lvl3pPr>
      <a:lvl4pPr algn="l" rtl="0" eaLnBrk="1" fontAlgn="base" hangingPunct="1">
        <a:lnSpc>
          <a:spcPct val="90000"/>
        </a:lnSpc>
        <a:spcBef>
          <a:spcPct val="0"/>
        </a:spcBef>
        <a:spcAft>
          <a:spcPct val="0"/>
        </a:spcAft>
        <a:defRPr sz="4400" b="1">
          <a:solidFill>
            <a:schemeClr val="tx2"/>
          </a:solidFill>
          <a:latin typeface="Arial" charset="0"/>
          <a:cs typeface="Arial" charset="0"/>
        </a:defRPr>
      </a:lvl4pPr>
      <a:lvl5pPr algn="l" rtl="0" eaLnBrk="1" fontAlgn="base" hangingPunct="1">
        <a:lnSpc>
          <a:spcPct val="90000"/>
        </a:lnSpc>
        <a:spcBef>
          <a:spcPct val="0"/>
        </a:spcBef>
        <a:spcAft>
          <a:spcPct val="0"/>
        </a:spcAft>
        <a:defRPr sz="4400" b="1">
          <a:solidFill>
            <a:schemeClr val="tx2"/>
          </a:solidFill>
          <a:latin typeface="Arial" charset="0"/>
          <a:cs typeface="Arial" charset="0"/>
        </a:defRPr>
      </a:lvl5pPr>
      <a:lvl6pPr marL="457200" algn="l" rtl="0" eaLnBrk="1" fontAlgn="base" hangingPunct="1">
        <a:lnSpc>
          <a:spcPct val="90000"/>
        </a:lnSpc>
        <a:spcBef>
          <a:spcPct val="0"/>
        </a:spcBef>
        <a:spcAft>
          <a:spcPct val="0"/>
        </a:spcAft>
        <a:defRPr sz="4400" b="1">
          <a:solidFill>
            <a:schemeClr val="tx2"/>
          </a:solidFill>
          <a:latin typeface="Arial" charset="0"/>
          <a:cs typeface="Arial" charset="0"/>
        </a:defRPr>
      </a:lvl6pPr>
      <a:lvl7pPr marL="914400" algn="l" rtl="0" eaLnBrk="1" fontAlgn="base" hangingPunct="1">
        <a:lnSpc>
          <a:spcPct val="90000"/>
        </a:lnSpc>
        <a:spcBef>
          <a:spcPct val="0"/>
        </a:spcBef>
        <a:spcAft>
          <a:spcPct val="0"/>
        </a:spcAft>
        <a:defRPr sz="4400" b="1">
          <a:solidFill>
            <a:schemeClr val="tx2"/>
          </a:solidFill>
          <a:latin typeface="Arial" charset="0"/>
          <a:cs typeface="Arial" charset="0"/>
        </a:defRPr>
      </a:lvl7pPr>
      <a:lvl8pPr marL="1371600" algn="l" rtl="0" eaLnBrk="1" fontAlgn="base" hangingPunct="1">
        <a:lnSpc>
          <a:spcPct val="90000"/>
        </a:lnSpc>
        <a:spcBef>
          <a:spcPct val="0"/>
        </a:spcBef>
        <a:spcAft>
          <a:spcPct val="0"/>
        </a:spcAft>
        <a:defRPr sz="4400" b="1">
          <a:solidFill>
            <a:schemeClr val="tx2"/>
          </a:solidFill>
          <a:latin typeface="Arial" charset="0"/>
          <a:cs typeface="Arial" charset="0"/>
        </a:defRPr>
      </a:lvl8pPr>
      <a:lvl9pPr marL="1828800" algn="l" rtl="0" eaLnBrk="1" fontAlgn="base" hangingPunct="1">
        <a:lnSpc>
          <a:spcPct val="90000"/>
        </a:lnSpc>
        <a:spcBef>
          <a:spcPct val="0"/>
        </a:spcBef>
        <a:spcAft>
          <a:spcPct val="0"/>
        </a:spcAft>
        <a:defRPr sz="4400" b="1">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400">
          <a:solidFill>
            <a:schemeClr val="tx1"/>
          </a:solidFill>
          <a:latin typeface="+mn-lt"/>
          <a:cs typeface="+mn-cs"/>
        </a:defRPr>
      </a:lvl4pPr>
      <a:lvl5pPr marL="2057400" indent="-228600" algn="l" rtl="0" eaLnBrk="1" fontAlgn="base" hangingPunct="1">
        <a:spcBef>
          <a:spcPct val="20000"/>
        </a:spcBef>
        <a:spcAft>
          <a:spcPct val="0"/>
        </a:spcAft>
        <a:buChar char="»"/>
        <a:defRPr sz="2400">
          <a:solidFill>
            <a:schemeClr val="tx1"/>
          </a:solidFill>
          <a:latin typeface="+mn-lt"/>
          <a:cs typeface="+mn-cs"/>
        </a:defRPr>
      </a:lvl5pPr>
      <a:lvl6pPr marL="2514600" indent="-228600" algn="l" rtl="0" eaLnBrk="1" fontAlgn="base" hangingPunct="1">
        <a:spcBef>
          <a:spcPct val="20000"/>
        </a:spcBef>
        <a:spcAft>
          <a:spcPct val="0"/>
        </a:spcAft>
        <a:buChar char="»"/>
        <a:defRPr sz="2400">
          <a:solidFill>
            <a:schemeClr val="tx1"/>
          </a:solidFill>
          <a:latin typeface="+mn-lt"/>
          <a:cs typeface="+mn-cs"/>
        </a:defRPr>
      </a:lvl6pPr>
      <a:lvl7pPr marL="2971800" indent="-228600" algn="l" rtl="0" eaLnBrk="1" fontAlgn="base" hangingPunct="1">
        <a:spcBef>
          <a:spcPct val="20000"/>
        </a:spcBef>
        <a:spcAft>
          <a:spcPct val="0"/>
        </a:spcAft>
        <a:buChar char="»"/>
        <a:defRPr sz="2400">
          <a:solidFill>
            <a:schemeClr val="tx1"/>
          </a:solidFill>
          <a:latin typeface="+mn-lt"/>
          <a:cs typeface="+mn-cs"/>
        </a:defRPr>
      </a:lvl7pPr>
      <a:lvl8pPr marL="3429000" indent="-228600" algn="l" rtl="0" eaLnBrk="1" fontAlgn="base" hangingPunct="1">
        <a:spcBef>
          <a:spcPct val="20000"/>
        </a:spcBef>
        <a:spcAft>
          <a:spcPct val="0"/>
        </a:spcAft>
        <a:buChar char="»"/>
        <a:defRPr sz="2400">
          <a:solidFill>
            <a:schemeClr val="tx1"/>
          </a:solidFill>
          <a:latin typeface="+mn-lt"/>
          <a:cs typeface="+mn-cs"/>
        </a:defRPr>
      </a:lvl8pPr>
      <a:lvl9pPr marL="3886200" indent="-228600" algn="l" rtl="0" eaLnBrk="1" fontAlgn="base" hangingPunct="1">
        <a:spcBef>
          <a:spcPct val="20000"/>
        </a:spcBef>
        <a:spcAft>
          <a:spcPct val="0"/>
        </a:spcAft>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bwMode="auto">
          <a:xfrm>
            <a:off x="395288" y="430213"/>
            <a:ext cx="2670175" cy="69532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pPr lvl="0"/>
            <a:r>
              <a:rPr lang="en-GB" smtClean="0"/>
              <a:t>Slide title</a:t>
            </a:r>
          </a:p>
        </p:txBody>
      </p:sp>
      <p:sp>
        <p:nvSpPr>
          <p:cNvPr id="103427" name="Rectangle 3"/>
          <p:cNvSpPr>
            <a:spLocks noGrp="1" noChangeArrowheads="1"/>
          </p:cNvSpPr>
          <p:nvPr>
            <p:ph type="body" idx="1"/>
          </p:nvPr>
        </p:nvSpPr>
        <p:spPr bwMode="auto">
          <a:xfrm>
            <a:off x="395288" y="1673225"/>
            <a:ext cx="4500562" cy="2209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GB" smtClean="0"/>
              <a:t>Slide body text</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3429" name="Picture 5" descr="raf_air_cadet_logo_v2"/>
          <p:cNvPicPr>
            <a:picLocks noChangeAspect="1" noChangeArrowheads="1"/>
          </p:cNvPicPr>
          <p:nvPr/>
        </p:nvPicPr>
        <p:blipFill>
          <a:blip r:embed="rId13" cstate="print"/>
          <a:srcRect/>
          <a:stretch>
            <a:fillRect/>
          </a:stretch>
        </p:blipFill>
        <p:spPr bwMode="auto">
          <a:xfrm>
            <a:off x="5145088" y="6116638"/>
            <a:ext cx="3908425" cy="719137"/>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lnSpc>
          <a:spcPct val="90000"/>
        </a:lnSpc>
        <a:spcBef>
          <a:spcPct val="0"/>
        </a:spcBef>
        <a:spcAft>
          <a:spcPct val="0"/>
        </a:spcAft>
        <a:defRPr sz="4400" b="1">
          <a:solidFill>
            <a:schemeClr val="tx2"/>
          </a:solidFill>
          <a:latin typeface="+mj-lt"/>
          <a:ea typeface="+mj-ea"/>
          <a:cs typeface="+mj-cs"/>
        </a:defRPr>
      </a:lvl1pPr>
      <a:lvl2pPr algn="l" rtl="0" eaLnBrk="1" fontAlgn="base" hangingPunct="1">
        <a:lnSpc>
          <a:spcPct val="90000"/>
        </a:lnSpc>
        <a:spcBef>
          <a:spcPct val="0"/>
        </a:spcBef>
        <a:spcAft>
          <a:spcPct val="0"/>
        </a:spcAft>
        <a:defRPr sz="4400" b="1">
          <a:solidFill>
            <a:schemeClr val="tx2"/>
          </a:solidFill>
          <a:latin typeface="Arial" charset="0"/>
          <a:cs typeface="Arial" charset="0"/>
        </a:defRPr>
      </a:lvl2pPr>
      <a:lvl3pPr algn="l" rtl="0" eaLnBrk="1" fontAlgn="base" hangingPunct="1">
        <a:lnSpc>
          <a:spcPct val="90000"/>
        </a:lnSpc>
        <a:spcBef>
          <a:spcPct val="0"/>
        </a:spcBef>
        <a:spcAft>
          <a:spcPct val="0"/>
        </a:spcAft>
        <a:defRPr sz="4400" b="1">
          <a:solidFill>
            <a:schemeClr val="tx2"/>
          </a:solidFill>
          <a:latin typeface="Arial" charset="0"/>
          <a:cs typeface="Arial" charset="0"/>
        </a:defRPr>
      </a:lvl3pPr>
      <a:lvl4pPr algn="l" rtl="0" eaLnBrk="1" fontAlgn="base" hangingPunct="1">
        <a:lnSpc>
          <a:spcPct val="90000"/>
        </a:lnSpc>
        <a:spcBef>
          <a:spcPct val="0"/>
        </a:spcBef>
        <a:spcAft>
          <a:spcPct val="0"/>
        </a:spcAft>
        <a:defRPr sz="4400" b="1">
          <a:solidFill>
            <a:schemeClr val="tx2"/>
          </a:solidFill>
          <a:latin typeface="Arial" charset="0"/>
          <a:cs typeface="Arial" charset="0"/>
        </a:defRPr>
      </a:lvl4pPr>
      <a:lvl5pPr algn="l" rtl="0" eaLnBrk="1" fontAlgn="base" hangingPunct="1">
        <a:lnSpc>
          <a:spcPct val="90000"/>
        </a:lnSpc>
        <a:spcBef>
          <a:spcPct val="0"/>
        </a:spcBef>
        <a:spcAft>
          <a:spcPct val="0"/>
        </a:spcAft>
        <a:defRPr sz="4400" b="1">
          <a:solidFill>
            <a:schemeClr val="tx2"/>
          </a:solidFill>
          <a:latin typeface="Arial" charset="0"/>
          <a:cs typeface="Arial" charset="0"/>
        </a:defRPr>
      </a:lvl5pPr>
      <a:lvl6pPr marL="457200" algn="l" rtl="0" eaLnBrk="1" fontAlgn="base" hangingPunct="1">
        <a:lnSpc>
          <a:spcPct val="90000"/>
        </a:lnSpc>
        <a:spcBef>
          <a:spcPct val="0"/>
        </a:spcBef>
        <a:spcAft>
          <a:spcPct val="0"/>
        </a:spcAft>
        <a:defRPr sz="4400" b="1">
          <a:solidFill>
            <a:schemeClr val="tx2"/>
          </a:solidFill>
          <a:latin typeface="Arial" charset="0"/>
          <a:cs typeface="Arial" charset="0"/>
        </a:defRPr>
      </a:lvl6pPr>
      <a:lvl7pPr marL="914400" algn="l" rtl="0" eaLnBrk="1" fontAlgn="base" hangingPunct="1">
        <a:lnSpc>
          <a:spcPct val="90000"/>
        </a:lnSpc>
        <a:spcBef>
          <a:spcPct val="0"/>
        </a:spcBef>
        <a:spcAft>
          <a:spcPct val="0"/>
        </a:spcAft>
        <a:defRPr sz="4400" b="1">
          <a:solidFill>
            <a:schemeClr val="tx2"/>
          </a:solidFill>
          <a:latin typeface="Arial" charset="0"/>
          <a:cs typeface="Arial" charset="0"/>
        </a:defRPr>
      </a:lvl7pPr>
      <a:lvl8pPr marL="1371600" algn="l" rtl="0" eaLnBrk="1" fontAlgn="base" hangingPunct="1">
        <a:lnSpc>
          <a:spcPct val="90000"/>
        </a:lnSpc>
        <a:spcBef>
          <a:spcPct val="0"/>
        </a:spcBef>
        <a:spcAft>
          <a:spcPct val="0"/>
        </a:spcAft>
        <a:defRPr sz="4400" b="1">
          <a:solidFill>
            <a:schemeClr val="tx2"/>
          </a:solidFill>
          <a:latin typeface="Arial" charset="0"/>
          <a:cs typeface="Arial" charset="0"/>
        </a:defRPr>
      </a:lvl8pPr>
      <a:lvl9pPr marL="1828800" algn="l" rtl="0" eaLnBrk="1" fontAlgn="base" hangingPunct="1">
        <a:lnSpc>
          <a:spcPct val="90000"/>
        </a:lnSpc>
        <a:spcBef>
          <a:spcPct val="0"/>
        </a:spcBef>
        <a:spcAft>
          <a:spcPct val="0"/>
        </a:spcAft>
        <a:defRPr sz="4400" b="1">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400">
          <a:solidFill>
            <a:schemeClr val="tx1"/>
          </a:solidFill>
          <a:latin typeface="+mn-lt"/>
          <a:cs typeface="+mn-cs"/>
        </a:defRPr>
      </a:lvl4pPr>
      <a:lvl5pPr marL="2057400" indent="-228600" algn="l" rtl="0" eaLnBrk="1" fontAlgn="base" hangingPunct="1">
        <a:spcBef>
          <a:spcPct val="20000"/>
        </a:spcBef>
        <a:spcAft>
          <a:spcPct val="0"/>
        </a:spcAft>
        <a:buChar char="»"/>
        <a:defRPr sz="2400">
          <a:solidFill>
            <a:schemeClr val="tx1"/>
          </a:solidFill>
          <a:latin typeface="+mn-lt"/>
          <a:cs typeface="+mn-cs"/>
        </a:defRPr>
      </a:lvl5pPr>
      <a:lvl6pPr marL="2514600" indent="-228600" algn="l" rtl="0" eaLnBrk="1" fontAlgn="base" hangingPunct="1">
        <a:spcBef>
          <a:spcPct val="20000"/>
        </a:spcBef>
        <a:spcAft>
          <a:spcPct val="0"/>
        </a:spcAft>
        <a:buChar char="»"/>
        <a:defRPr sz="2400">
          <a:solidFill>
            <a:schemeClr val="tx1"/>
          </a:solidFill>
          <a:latin typeface="+mn-lt"/>
          <a:cs typeface="+mn-cs"/>
        </a:defRPr>
      </a:lvl6pPr>
      <a:lvl7pPr marL="2971800" indent="-228600" algn="l" rtl="0" eaLnBrk="1" fontAlgn="base" hangingPunct="1">
        <a:spcBef>
          <a:spcPct val="20000"/>
        </a:spcBef>
        <a:spcAft>
          <a:spcPct val="0"/>
        </a:spcAft>
        <a:buChar char="»"/>
        <a:defRPr sz="2400">
          <a:solidFill>
            <a:schemeClr val="tx1"/>
          </a:solidFill>
          <a:latin typeface="+mn-lt"/>
          <a:cs typeface="+mn-cs"/>
        </a:defRPr>
      </a:lvl7pPr>
      <a:lvl8pPr marL="3429000" indent="-228600" algn="l" rtl="0" eaLnBrk="1" fontAlgn="base" hangingPunct="1">
        <a:spcBef>
          <a:spcPct val="20000"/>
        </a:spcBef>
        <a:spcAft>
          <a:spcPct val="0"/>
        </a:spcAft>
        <a:buChar char="»"/>
        <a:defRPr sz="2400">
          <a:solidFill>
            <a:schemeClr val="tx1"/>
          </a:solidFill>
          <a:latin typeface="+mn-lt"/>
          <a:cs typeface="+mn-cs"/>
        </a:defRPr>
      </a:lvl8pPr>
      <a:lvl9pPr marL="3886200" indent="-228600" algn="l" rtl="0" eaLnBrk="1" fontAlgn="base" hangingPunct="1">
        <a:spcBef>
          <a:spcPct val="20000"/>
        </a:spcBef>
        <a:spcAft>
          <a:spcPct val="0"/>
        </a:spcAft>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2709150" y="404664"/>
            <a:ext cx="3725700" cy="28623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GB" sz="1400" b="0" i="0" u="none" strike="noStrike" kern="0" cap="none" spc="0" normalizeH="0" baseline="0" noProof="0" smtClean="0">
                <a:ln>
                  <a:noFill/>
                </a:ln>
                <a:solidFill>
                  <a:schemeClr val="tx2"/>
                </a:solidFill>
                <a:effectLst/>
                <a:uLnTx/>
                <a:uFillTx/>
                <a:latin typeface="Arial" charset="0"/>
                <a:ea typeface="+mj-ea"/>
                <a:cs typeface="+mj-cs"/>
              </a:rPr>
              <a:t>Uncontrolled copy not subject to amendment</a:t>
            </a:r>
            <a:endParaRPr kumimoji="0" lang="en-GB" sz="1400" b="0" i="0" u="none" strike="noStrike" kern="0" cap="none" spc="0" normalizeH="0" baseline="0" noProof="0" dirty="0" smtClean="0">
              <a:ln>
                <a:noFill/>
              </a:ln>
              <a:solidFill>
                <a:schemeClr val="tx2"/>
              </a:solidFill>
              <a:effectLst/>
              <a:uLnTx/>
              <a:uFillTx/>
              <a:latin typeface="Arial" charset="0"/>
              <a:ea typeface="+mj-ea"/>
              <a:cs typeface="+mj-cs"/>
            </a:endParaRPr>
          </a:p>
        </p:txBody>
      </p:sp>
      <p:sp>
        <p:nvSpPr>
          <p:cNvPr id="6" name="Content Placeholder 4"/>
          <p:cNvSpPr txBox="1">
            <a:spLocks/>
          </p:cNvSpPr>
          <p:nvPr/>
        </p:nvSpPr>
        <p:spPr bwMode="auto">
          <a:xfrm>
            <a:off x="395536" y="836712"/>
            <a:ext cx="8229600" cy="45489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3600" b="1" i="0" u="none" strike="noStrike" kern="0" cap="none" spc="0" normalizeH="0" baseline="0" noProof="0" dirty="0" smtClean="0">
                <a:ln>
                  <a:noFill/>
                </a:ln>
                <a:solidFill>
                  <a:srgbClr val="FFFF00"/>
                </a:solidFill>
                <a:effectLst/>
                <a:uLnTx/>
                <a:uFillTx/>
                <a:latin typeface="Arial" charset="0"/>
                <a:ea typeface="+mn-ea"/>
                <a:cs typeface="+mn-cs"/>
              </a:rPr>
              <a:t>Principles of Flight</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GB" sz="1600" b="1" i="0" u="none" strike="noStrike" kern="0" cap="none" spc="0" normalizeH="0" baseline="0" noProof="0" dirty="0" smtClean="0">
              <a:ln>
                <a:noFill/>
              </a:ln>
              <a:solidFill>
                <a:srgbClr val="FFFF00"/>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3600" b="1" i="0" u="none" strike="noStrike" kern="0" cap="none" spc="0" normalizeH="0" baseline="0" noProof="0" dirty="0" smtClean="0">
                <a:ln>
                  <a:noFill/>
                </a:ln>
                <a:solidFill>
                  <a:srgbClr val="FFFF00"/>
                </a:solidFill>
                <a:effectLst/>
                <a:uLnTx/>
                <a:uFillTx/>
                <a:latin typeface="Arial" charset="0"/>
                <a:ea typeface="+mn-ea"/>
                <a:cs typeface="+mn-cs"/>
              </a:rPr>
              <a:t>Learning Outcome 1</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GB" sz="1600" b="1" i="0" u="none" strike="noStrike" kern="0" cap="none" spc="0" normalizeH="0" baseline="0" noProof="0" dirty="0" smtClean="0">
              <a:ln>
                <a:noFill/>
              </a:ln>
              <a:solidFill>
                <a:srgbClr val="FFFF00"/>
              </a:solidFill>
              <a:effectLst/>
              <a:uLnTx/>
              <a:uFillTx/>
              <a:latin typeface="Arial" charset="0"/>
              <a:ea typeface="+mn-ea"/>
              <a:cs typeface="+mn-cs"/>
            </a:endParaRPr>
          </a:p>
          <a:p>
            <a:pPr algn="ctr"/>
            <a:r>
              <a:rPr lang="en-GB" sz="3600" b="1" dirty="0">
                <a:solidFill>
                  <a:srgbClr val="FFFF00"/>
                </a:solidFill>
              </a:rPr>
              <a:t>Understand the principles of </a:t>
            </a:r>
            <a:r>
              <a:rPr lang="en-GB" sz="3600" b="1" dirty="0" smtClean="0">
                <a:solidFill>
                  <a:srgbClr val="FFFF00"/>
                </a:solidFill>
              </a:rPr>
              <a:t>flight</a:t>
            </a:r>
          </a:p>
          <a:p>
            <a:pPr algn="ctr"/>
            <a:endParaRPr lang="en-GB" sz="2800" b="1" dirty="0">
              <a:solidFill>
                <a:srgbClr val="FFFF00"/>
              </a:solidFill>
            </a:endParaRPr>
          </a:p>
          <a:p>
            <a:pPr algn="ctr"/>
            <a:r>
              <a:rPr lang="en-GB" sz="3600" b="1" dirty="0" smtClean="0">
                <a:solidFill>
                  <a:srgbClr val="FFFF00"/>
                </a:solidFill>
              </a:rPr>
              <a:t>Part 1: </a:t>
            </a:r>
            <a:r>
              <a:rPr lang="en-GB" sz="3600" b="1" dirty="0">
                <a:solidFill>
                  <a:srgbClr val="FFFF00"/>
                </a:solidFill>
              </a:rPr>
              <a:t>Identify factors that affect </a:t>
            </a:r>
            <a:r>
              <a:rPr lang="en-GB" sz="3600" b="1" dirty="0" smtClean="0">
                <a:solidFill>
                  <a:srgbClr val="FFFF00"/>
                </a:solidFill>
              </a:rPr>
              <a:t>the creation </a:t>
            </a:r>
            <a:r>
              <a:rPr lang="en-GB" sz="3600" b="1" dirty="0">
                <a:solidFill>
                  <a:srgbClr val="FFFF00"/>
                </a:solidFill>
              </a:rPr>
              <a:t>of lift in an aircraft in flight</a:t>
            </a:r>
            <a:endParaRPr lang="en-US" sz="3600" b="1" dirty="0">
              <a:solidFill>
                <a:srgbClr val="FFFF00"/>
              </a:solidFill>
            </a:endParaRPr>
          </a:p>
          <a:p>
            <a:pPr algn="ctr"/>
            <a:endParaRPr lang="en-US" sz="3600" b="1" dirty="0">
              <a:solidFill>
                <a:srgbClr val="FFFF00"/>
              </a:solidFill>
            </a:endParaRPr>
          </a:p>
        </p:txBody>
      </p:sp>
      <p:sp>
        <p:nvSpPr>
          <p:cNvPr id="7" name="TextBox 4"/>
          <p:cNvSpPr txBox="1">
            <a:spLocks noChangeArrowheads="1"/>
          </p:cNvSpPr>
          <p:nvPr/>
        </p:nvSpPr>
        <p:spPr bwMode="auto">
          <a:xfrm>
            <a:off x="128588" y="6410325"/>
            <a:ext cx="3754437" cy="307975"/>
          </a:xfrm>
          <a:prstGeom prst="rect">
            <a:avLst/>
          </a:prstGeom>
          <a:noFill/>
          <a:ln w="9525">
            <a:noFill/>
            <a:miter lim="800000"/>
            <a:headEnd/>
            <a:tailEnd/>
          </a:ln>
        </p:spPr>
        <p:txBody>
          <a:bodyPr>
            <a:spAutoFit/>
          </a:bodyPr>
          <a:lstStyle/>
          <a:p>
            <a:r>
              <a:rPr lang="en-GB" sz="1400" dirty="0">
                <a:solidFill>
                  <a:schemeClr val="bg2"/>
                </a:solidFill>
              </a:rPr>
              <a:t>Revision 2.00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375451" y="620688"/>
            <a:ext cx="6393097" cy="701731"/>
          </a:xfrm>
        </p:spPr>
        <p:txBody>
          <a:bodyPr/>
          <a:lstStyle/>
          <a:p>
            <a:pPr algn="ctr" eaLnBrk="1" hangingPunct="1"/>
            <a:r>
              <a:rPr lang="en-GB" dirty="0" smtClean="0">
                <a:solidFill>
                  <a:srgbClr val="FFFF00"/>
                </a:solidFill>
                <a:latin typeface="Arial" charset="0"/>
              </a:rPr>
              <a:t>Lift – Wind tunnel tests</a:t>
            </a:r>
          </a:p>
        </p:txBody>
      </p:sp>
      <p:grpSp>
        <p:nvGrpSpPr>
          <p:cNvPr id="2" name="Group 7"/>
          <p:cNvGrpSpPr>
            <a:grpSpLocks/>
          </p:cNvGrpSpPr>
          <p:nvPr/>
        </p:nvGrpSpPr>
        <p:grpSpPr bwMode="auto">
          <a:xfrm>
            <a:off x="2771800" y="2348880"/>
            <a:ext cx="3048000" cy="692150"/>
            <a:chOff x="1961" y="1408"/>
            <a:chExt cx="1920" cy="436"/>
          </a:xfrm>
        </p:grpSpPr>
        <p:sp>
          <p:nvSpPr>
            <p:cNvPr id="24601" name="Oval 8"/>
            <p:cNvSpPr>
              <a:spLocks noChangeArrowheads="1"/>
            </p:cNvSpPr>
            <p:nvPr/>
          </p:nvSpPr>
          <p:spPr bwMode="auto">
            <a:xfrm>
              <a:off x="2114" y="1408"/>
              <a:ext cx="1624" cy="376"/>
            </a:xfrm>
            <a:prstGeom prst="ellipse">
              <a:avLst/>
            </a:prstGeom>
            <a:solidFill>
              <a:srgbClr val="FFFFFF"/>
            </a:solidFill>
            <a:ln w="12700">
              <a:solidFill>
                <a:srgbClr val="FFFFFF"/>
              </a:solidFill>
              <a:round/>
              <a:headEnd/>
              <a:tailEnd/>
            </a:ln>
          </p:spPr>
          <p:txBody>
            <a:bodyPr wrap="none" anchor="ctr"/>
            <a:lstStyle/>
            <a:p>
              <a:endParaRPr lang="en-GB"/>
            </a:p>
          </p:txBody>
        </p:sp>
        <p:sp>
          <p:nvSpPr>
            <p:cNvPr id="24602" name="Rectangle 9"/>
            <p:cNvSpPr>
              <a:spLocks noChangeArrowheads="1"/>
            </p:cNvSpPr>
            <p:nvPr/>
          </p:nvSpPr>
          <p:spPr bwMode="auto">
            <a:xfrm>
              <a:off x="1961" y="1604"/>
              <a:ext cx="1920" cy="240"/>
            </a:xfrm>
            <a:prstGeom prst="rect">
              <a:avLst/>
            </a:prstGeom>
            <a:solidFill>
              <a:schemeClr val="bg1"/>
            </a:solidFill>
            <a:ln w="12700">
              <a:noFill/>
              <a:miter lim="800000"/>
              <a:headEnd/>
              <a:tailEnd/>
            </a:ln>
          </p:spPr>
          <p:txBody>
            <a:bodyPr wrap="none" anchor="ctr"/>
            <a:lstStyle/>
            <a:p>
              <a:endParaRPr lang="en-GB"/>
            </a:p>
          </p:txBody>
        </p:sp>
        <p:sp>
          <p:nvSpPr>
            <p:cNvPr id="24603" name="Freeform 10"/>
            <p:cNvSpPr>
              <a:spLocks/>
            </p:cNvSpPr>
            <p:nvPr/>
          </p:nvSpPr>
          <p:spPr bwMode="auto">
            <a:xfrm>
              <a:off x="2129" y="1581"/>
              <a:ext cx="1633" cy="1"/>
            </a:xfrm>
            <a:custGeom>
              <a:avLst/>
              <a:gdLst>
                <a:gd name="T0" fmla="*/ 0 w 1633"/>
                <a:gd name="T1" fmla="*/ 0 h 1"/>
                <a:gd name="T2" fmla="*/ 1632 w 1633"/>
                <a:gd name="T3" fmla="*/ 0 h 1"/>
                <a:gd name="T4" fmla="*/ 0 60000 65536"/>
                <a:gd name="T5" fmla="*/ 0 60000 65536"/>
                <a:gd name="T6" fmla="*/ 0 w 1633"/>
                <a:gd name="T7" fmla="*/ 0 h 1"/>
                <a:gd name="T8" fmla="*/ 1633 w 1633"/>
                <a:gd name="T9" fmla="*/ 1 h 1"/>
              </a:gdLst>
              <a:ahLst/>
              <a:cxnLst>
                <a:cxn ang="T4">
                  <a:pos x="T0" y="T1"/>
                </a:cxn>
                <a:cxn ang="T5">
                  <a:pos x="T2" y="T3"/>
                </a:cxn>
              </a:cxnLst>
              <a:rect l="T6" t="T7" r="T8" b="T9"/>
              <a:pathLst>
                <a:path w="1633" h="1">
                  <a:moveTo>
                    <a:pt x="0" y="0"/>
                  </a:moveTo>
                  <a:lnTo>
                    <a:pt x="1632" y="0"/>
                  </a:lnTo>
                </a:path>
              </a:pathLst>
            </a:custGeom>
            <a:solidFill>
              <a:srgbClr val="FFFFFF"/>
            </a:solidFill>
            <a:ln w="12700" cap="rnd" cmpd="sng">
              <a:solidFill>
                <a:srgbClr val="FFFFFF"/>
              </a:solidFill>
              <a:prstDash val="solid"/>
              <a:round/>
              <a:headEnd type="none" w="med" len="med"/>
              <a:tailEnd type="none" w="med" len="med"/>
            </a:ln>
          </p:spPr>
          <p:txBody>
            <a:bodyPr/>
            <a:lstStyle/>
            <a:p>
              <a:endParaRPr lang="en-GB"/>
            </a:p>
          </p:txBody>
        </p:sp>
      </p:grpSp>
      <p:grpSp>
        <p:nvGrpSpPr>
          <p:cNvPr id="3" name="Group 11"/>
          <p:cNvGrpSpPr>
            <a:grpSpLocks/>
          </p:cNvGrpSpPr>
          <p:nvPr/>
        </p:nvGrpSpPr>
        <p:grpSpPr bwMode="auto">
          <a:xfrm>
            <a:off x="2741637" y="1242393"/>
            <a:ext cx="3048000" cy="692150"/>
            <a:chOff x="1961" y="708"/>
            <a:chExt cx="1920" cy="436"/>
          </a:xfrm>
        </p:grpSpPr>
        <p:sp>
          <p:nvSpPr>
            <p:cNvPr id="24598" name="Oval 12"/>
            <p:cNvSpPr>
              <a:spLocks noChangeArrowheads="1"/>
            </p:cNvSpPr>
            <p:nvPr/>
          </p:nvSpPr>
          <p:spPr bwMode="auto">
            <a:xfrm>
              <a:off x="2114" y="768"/>
              <a:ext cx="1624" cy="376"/>
            </a:xfrm>
            <a:prstGeom prst="ellipse">
              <a:avLst/>
            </a:prstGeom>
            <a:solidFill>
              <a:srgbClr val="FFFFFF"/>
            </a:solidFill>
            <a:ln w="12700">
              <a:solidFill>
                <a:srgbClr val="FFFFFF"/>
              </a:solidFill>
              <a:round/>
              <a:headEnd/>
              <a:tailEnd/>
            </a:ln>
          </p:spPr>
          <p:txBody>
            <a:bodyPr wrap="none" anchor="ctr"/>
            <a:lstStyle/>
            <a:p>
              <a:endParaRPr lang="en-GB"/>
            </a:p>
          </p:txBody>
        </p:sp>
        <p:sp>
          <p:nvSpPr>
            <p:cNvPr id="24599" name="Rectangle 13"/>
            <p:cNvSpPr>
              <a:spLocks noChangeArrowheads="1"/>
            </p:cNvSpPr>
            <p:nvPr/>
          </p:nvSpPr>
          <p:spPr bwMode="auto">
            <a:xfrm>
              <a:off x="1961" y="708"/>
              <a:ext cx="1920" cy="240"/>
            </a:xfrm>
            <a:prstGeom prst="rect">
              <a:avLst/>
            </a:prstGeom>
            <a:solidFill>
              <a:schemeClr val="bg1"/>
            </a:solidFill>
            <a:ln w="12700">
              <a:noFill/>
              <a:miter lim="800000"/>
              <a:headEnd/>
              <a:tailEnd/>
            </a:ln>
          </p:spPr>
          <p:txBody>
            <a:bodyPr wrap="none" anchor="ctr"/>
            <a:lstStyle/>
            <a:p>
              <a:endParaRPr lang="en-GB"/>
            </a:p>
          </p:txBody>
        </p:sp>
        <p:sp>
          <p:nvSpPr>
            <p:cNvPr id="24600" name="Freeform 14"/>
            <p:cNvSpPr>
              <a:spLocks/>
            </p:cNvSpPr>
            <p:nvPr/>
          </p:nvSpPr>
          <p:spPr bwMode="auto">
            <a:xfrm>
              <a:off x="2129" y="971"/>
              <a:ext cx="1633" cy="1"/>
            </a:xfrm>
            <a:custGeom>
              <a:avLst/>
              <a:gdLst>
                <a:gd name="T0" fmla="*/ 0 w 1633"/>
                <a:gd name="T1" fmla="*/ 0 h 1"/>
                <a:gd name="T2" fmla="*/ 1632 w 1633"/>
                <a:gd name="T3" fmla="*/ 0 h 1"/>
                <a:gd name="T4" fmla="*/ 0 60000 65536"/>
                <a:gd name="T5" fmla="*/ 0 60000 65536"/>
                <a:gd name="T6" fmla="*/ 0 w 1633"/>
                <a:gd name="T7" fmla="*/ 0 h 1"/>
                <a:gd name="T8" fmla="*/ 1633 w 1633"/>
                <a:gd name="T9" fmla="*/ 1 h 1"/>
              </a:gdLst>
              <a:ahLst/>
              <a:cxnLst>
                <a:cxn ang="T4">
                  <a:pos x="T0" y="T1"/>
                </a:cxn>
                <a:cxn ang="T5">
                  <a:pos x="T2" y="T3"/>
                </a:cxn>
              </a:cxnLst>
              <a:rect l="T6" t="T7" r="T8" b="T9"/>
              <a:pathLst>
                <a:path w="1633" h="1">
                  <a:moveTo>
                    <a:pt x="0" y="0"/>
                  </a:moveTo>
                  <a:lnTo>
                    <a:pt x="1632" y="0"/>
                  </a:lnTo>
                </a:path>
              </a:pathLst>
            </a:custGeom>
            <a:solidFill>
              <a:srgbClr val="FFFFFF"/>
            </a:solidFill>
            <a:ln w="12700" cap="rnd" cmpd="sng">
              <a:solidFill>
                <a:srgbClr val="FFFFFF"/>
              </a:solidFill>
              <a:prstDash val="solid"/>
              <a:round/>
              <a:headEnd type="none" w="med" len="med"/>
              <a:tailEnd type="none" w="med" len="med"/>
            </a:ln>
          </p:spPr>
          <p:txBody>
            <a:bodyPr/>
            <a:lstStyle/>
            <a:p>
              <a:endParaRPr lang="en-GB"/>
            </a:p>
          </p:txBody>
        </p:sp>
      </p:grpSp>
      <p:sp>
        <p:nvSpPr>
          <p:cNvPr id="37903" name="Rectangle 15"/>
          <p:cNvSpPr>
            <a:spLocks noChangeArrowheads="1"/>
          </p:cNvSpPr>
          <p:nvPr/>
        </p:nvSpPr>
        <p:spPr bwMode="auto">
          <a:xfrm>
            <a:off x="2790850" y="2656855"/>
            <a:ext cx="3048000" cy="381000"/>
          </a:xfrm>
          <a:prstGeom prst="rect">
            <a:avLst/>
          </a:prstGeom>
          <a:solidFill>
            <a:schemeClr val="bg1"/>
          </a:solidFill>
          <a:ln w="12700">
            <a:noFill/>
            <a:miter lim="800000"/>
            <a:headEnd/>
            <a:tailEnd/>
          </a:ln>
        </p:spPr>
        <p:txBody>
          <a:bodyPr wrap="none" anchor="ctr"/>
          <a:lstStyle/>
          <a:p>
            <a:endParaRPr lang="en-GB"/>
          </a:p>
        </p:txBody>
      </p:sp>
      <p:grpSp>
        <p:nvGrpSpPr>
          <p:cNvPr id="4" name="Group 35"/>
          <p:cNvGrpSpPr>
            <a:grpSpLocks/>
          </p:cNvGrpSpPr>
          <p:nvPr/>
        </p:nvGrpSpPr>
        <p:grpSpPr bwMode="auto">
          <a:xfrm>
            <a:off x="1446237" y="1674193"/>
            <a:ext cx="5634038" cy="993775"/>
            <a:chOff x="1202" y="1343"/>
            <a:chExt cx="3549" cy="626"/>
          </a:xfrm>
        </p:grpSpPr>
        <p:sp>
          <p:nvSpPr>
            <p:cNvPr id="24591" name="Freeform 19"/>
            <p:cNvSpPr>
              <a:spLocks/>
            </p:cNvSpPr>
            <p:nvPr/>
          </p:nvSpPr>
          <p:spPr bwMode="auto">
            <a:xfrm>
              <a:off x="1202" y="1660"/>
              <a:ext cx="3549" cy="1"/>
            </a:xfrm>
            <a:custGeom>
              <a:avLst/>
              <a:gdLst>
                <a:gd name="T0" fmla="*/ 0 w 3549"/>
                <a:gd name="T1" fmla="*/ 0 h 1"/>
                <a:gd name="T2" fmla="*/ 3548 w 3549"/>
                <a:gd name="T3" fmla="*/ 0 h 1"/>
                <a:gd name="T4" fmla="*/ 0 60000 65536"/>
                <a:gd name="T5" fmla="*/ 0 60000 65536"/>
                <a:gd name="T6" fmla="*/ 0 w 3549"/>
                <a:gd name="T7" fmla="*/ 0 h 1"/>
                <a:gd name="T8" fmla="*/ 3549 w 3549"/>
                <a:gd name="T9" fmla="*/ 1 h 1"/>
              </a:gdLst>
              <a:ahLst/>
              <a:cxnLst>
                <a:cxn ang="T4">
                  <a:pos x="T0" y="T1"/>
                </a:cxn>
                <a:cxn ang="T5">
                  <a:pos x="T2" y="T3"/>
                </a:cxn>
              </a:cxnLst>
              <a:rect l="T6" t="T7" r="T8" b="T9"/>
              <a:pathLst>
                <a:path w="3549" h="1">
                  <a:moveTo>
                    <a:pt x="0" y="0"/>
                  </a:moveTo>
                  <a:lnTo>
                    <a:pt x="3548" y="0"/>
                  </a:lnTo>
                </a:path>
              </a:pathLst>
            </a:custGeom>
            <a:noFill/>
            <a:ln w="12700" cap="rnd" cmpd="sng">
              <a:solidFill>
                <a:srgbClr val="FFFFFF"/>
              </a:solidFill>
              <a:prstDash val="solid"/>
              <a:round/>
              <a:headEnd type="none" w="med" len="med"/>
              <a:tailEnd type="triangle" w="med" len="med"/>
            </a:ln>
          </p:spPr>
          <p:txBody>
            <a:bodyPr/>
            <a:lstStyle/>
            <a:p>
              <a:endParaRPr lang="en-GB"/>
            </a:p>
          </p:txBody>
        </p:sp>
        <p:grpSp>
          <p:nvGrpSpPr>
            <p:cNvPr id="5" name="Group 20"/>
            <p:cNvGrpSpPr>
              <a:grpSpLocks/>
            </p:cNvGrpSpPr>
            <p:nvPr/>
          </p:nvGrpSpPr>
          <p:grpSpPr bwMode="auto">
            <a:xfrm>
              <a:off x="1231" y="1343"/>
              <a:ext cx="3513" cy="256"/>
              <a:chOff x="1155" y="983"/>
              <a:chExt cx="3513" cy="256"/>
            </a:xfrm>
          </p:grpSpPr>
          <p:sp>
            <p:nvSpPr>
              <p:cNvPr id="24596" name="Freeform 21"/>
              <p:cNvSpPr>
                <a:spLocks/>
              </p:cNvSpPr>
              <p:nvPr/>
            </p:nvSpPr>
            <p:spPr bwMode="auto">
              <a:xfrm>
                <a:off x="1155" y="983"/>
                <a:ext cx="1752" cy="256"/>
              </a:xfrm>
              <a:custGeom>
                <a:avLst/>
                <a:gdLst>
                  <a:gd name="T0" fmla="*/ 0 w 1752"/>
                  <a:gd name="T1" fmla="*/ 0 h 256"/>
                  <a:gd name="T2" fmla="*/ 196 w 1752"/>
                  <a:gd name="T3" fmla="*/ 0 h 256"/>
                  <a:gd name="T4" fmla="*/ 293 w 1752"/>
                  <a:gd name="T5" fmla="*/ 14 h 256"/>
                  <a:gd name="T6" fmla="*/ 408 w 1752"/>
                  <a:gd name="T7" fmla="*/ 34 h 256"/>
                  <a:gd name="T8" fmla="*/ 523 w 1752"/>
                  <a:gd name="T9" fmla="*/ 73 h 256"/>
                  <a:gd name="T10" fmla="*/ 662 w 1752"/>
                  <a:gd name="T11" fmla="*/ 116 h 256"/>
                  <a:gd name="T12" fmla="*/ 782 w 1752"/>
                  <a:gd name="T13" fmla="*/ 153 h 256"/>
                  <a:gd name="T14" fmla="*/ 888 w 1752"/>
                  <a:gd name="T15" fmla="*/ 183 h 256"/>
                  <a:gd name="T16" fmla="*/ 998 w 1752"/>
                  <a:gd name="T17" fmla="*/ 202 h 256"/>
                  <a:gd name="T18" fmla="*/ 1109 w 1752"/>
                  <a:gd name="T19" fmla="*/ 220 h 256"/>
                  <a:gd name="T20" fmla="*/ 1262 w 1752"/>
                  <a:gd name="T21" fmla="*/ 236 h 256"/>
                  <a:gd name="T22" fmla="*/ 1449 w 1752"/>
                  <a:gd name="T23" fmla="*/ 249 h 256"/>
                  <a:gd name="T24" fmla="*/ 1598 w 1752"/>
                  <a:gd name="T25" fmla="*/ 255 h 256"/>
                  <a:gd name="T26" fmla="*/ 1751 w 1752"/>
                  <a:gd name="T27" fmla="*/ 254 h 2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52"/>
                  <a:gd name="T43" fmla="*/ 0 h 256"/>
                  <a:gd name="T44" fmla="*/ 1752 w 1752"/>
                  <a:gd name="T45" fmla="*/ 256 h 2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52" h="256">
                    <a:moveTo>
                      <a:pt x="0" y="0"/>
                    </a:moveTo>
                    <a:lnTo>
                      <a:pt x="196" y="0"/>
                    </a:lnTo>
                    <a:lnTo>
                      <a:pt x="293" y="14"/>
                    </a:lnTo>
                    <a:lnTo>
                      <a:pt x="408" y="34"/>
                    </a:lnTo>
                    <a:lnTo>
                      <a:pt x="523" y="73"/>
                    </a:lnTo>
                    <a:lnTo>
                      <a:pt x="662" y="116"/>
                    </a:lnTo>
                    <a:lnTo>
                      <a:pt x="782" y="153"/>
                    </a:lnTo>
                    <a:lnTo>
                      <a:pt x="888" y="183"/>
                    </a:lnTo>
                    <a:lnTo>
                      <a:pt x="998" y="202"/>
                    </a:lnTo>
                    <a:lnTo>
                      <a:pt x="1109" y="220"/>
                    </a:lnTo>
                    <a:lnTo>
                      <a:pt x="1262" y="236"/>
                    </a:lnTo>
                    <a:lnTo>
                      <a:pt x="1449" y="249"/>
                    </a:lnTo>
                    <a:lnTo>
                      <a:pt x="1598" y="255"/>
                    </a:lnTo>
                    <a:lnTo>
                      <a:pt x="1751" y="254"/>
                    </a:lnTo>
                  </a:path>
                </a:pathLst>
              </a:custGeom>
              <a:noFill/>
              <a:ln w="12700" cap="rnd" cmpd="sng">
                <a:solidFill>
                  <a:srgbClr val="FFFFFF"/>
                </a:solidFill>
                <a:prstDash val="solid"/>
                <a:round/>
                <a:headEnd type="none" w="med" len="med"/>
                <a:tailEnd type="none" w="med" len="med"/>
              </a:ln>
            </p:spPr>
            <p:txBody>
              <a:bodyPr/>
              <a:lstStyle/>
              <a:p>
                <a:endParaRPr lang="en-GB"/>
              </a:p>
            </p:txBody>
          </p:sp>
          <p:sp>
            <p:nvSpPr>
              <p:cNvPr id="24597" name="Freeform 22"/>
              <p:cNvSpPr>
                <a:spLocks/>
              </p:cNvSpPr>
              <p:nvPr/>
            </p:nvSpPr>
            <p:spPr bwMode="auto">
              <a:xfrm>
                <a:off x="2916" y="983"/>
                <a:ext cx="1752" cy="256"/>
              </a:xfrm>
              <a:custGeom>
                <a:avLst/>
                <a:gdLst>
                  <a:gd name="T0" fmla="*/ 1751 w 1752"/>
                  <a:gd name="T1" fmla="*/ 0 h 256"/>
                  <a:gd name="T2" fmla="*/ 1555 w 1752"/>
                  <a:gd name="T3" fmla="*/ 0 h 256"/>
                  <a:gd name="T4" fmla="*/ 1458 w 1752"/>
                  <a:gd name="T5" fmla="*/ 14 h 256"/>
                  <a:gd name="T6" fmla="*/ 1343 w 1752"/>
                  <a:gd name="T7" fmla="*/ 34 h 256"/>
                  <a:gd name="T8" fmla="*/ 1228 w 1752"/>
                  <a:gd name="T9" fmla="*/ 73 h 256"/>
                  <a:gd name="T10" fmla="*/ 1089 w 1752"/>
                  <a:gd name="T11" fmla="*/ 116 h 256"/>
                  <a:gd name="T12" fmla="*/ 969 w 1752"/>
                  <a:gd name="T13" fmla="*/ 153 h 256"/>
                  <a:gd name="T14" fmla="*/ 863 w 1752"/>
                  <a:gd name="T15" fmla="*/ 183 h 256"/>
                  <a:gd name="T16" fmla="*/ 753 w 1752"/>
                  <a:gd name="T17" fmla="*/ 202 h 256"/>
                  <a:gd name="T18" fmla="*/ 642 w 1752"/>
                  <a:gd name="T19" fmla="*/ 220 h 256"/>
                  <a:gd name="T20" fmla="*/ 489 w 1752"/>
                  <a:gd name="T21" fmla="*/ 236 h 256"/>
                  <a:gd name="T22" fmla="*/ 302 w 1752"/>
                  <a:gd name="T23" fmla="*/ 249 h 256"/>
                  <a:gd name="T24" fmla="*/ 153 w 1752"/>
                  <a:gd name="T25" fmla="*/ 255 h 256"/>
                  <a:gd name="T26" fmla="*/ 0 w 1752"/>
                  <a:gd name="T27" fmla="*/ 254 h 2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52"/>
                  <a:gd name="T43" fmla="*/ 0 h 256"/>
                  <a:gd name="T44" fmla="*/ 1752 w 1752"/>
                  <a:gd name="T45" fmla="*/ 256 h 2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52" h="256">
                    <a:moveTo>
                      <a:pt x="1751" y="0"/>
                    </a:moveTo>
                    <a:lnTo>
                      <a:pt x="1555" y="0"/>
                    </a:lnTo>
                    <a:lnTo>
                      <a:pt x="1458" y="14"/>
                    </a:lnTo>
                    <a:lnTo>
                      <a:pt x="1343" y="34"/>
                    </a:lnTo>
                    <a:lnTo>
                      <a:pt x="1228" y="73"/>
                    </a:lnTo>
                    <a:lnTo>
                      <a:pt x="1089" y="116"/>
                    </a:lnTo>
                    <a:lnTo>
                      <a:pt x="969" y="153"/>
                    </a:lnTo>
                    <a:lnTo>
                      <a:pt x="863" y="183"/>
                    </a:lnTo>
                    <a:lnTo>
                      <a:pt x="753" y="202"/>
                    </a:lnTo>
                    <a:lnTo>
                      <a:pt x="642" y="220"/>
                    </a:lnTo>
                    <a:lnTo>
                      <a:pt x="489" y="236"/>
                    </a:lnTo>
                    <a:lnTo>
                      <a:pt x="302" y="249"/>
                    </a:lnTo>
                    <a:lnTo>
                      <a:pt x="153" y="255"/>
                    </a:lnTo>
                    <a:lnTo>
                      <a:pt x="0" y="254"/>
                    </a:lnTo>
                  </a:path>
                </a:pathLst>
              </a:custGeom>
              <a:noFill/>
              <a:ln w="12700" cap="rnd" cmpd="sng">
                <a:solidFill>
                  <a:srgbClr val="FFFFFF"/>
                </a:solidFill>
                <a:prstDash val="solid"/>
                <a:round/>
                <a:headEnd type="triangle" w="med" len="med"/>
                <a:tailEnd type="none" w="med" len="med"/>
              </a:ln>
            </p:spPr>
            <p:txBody>
              <a:bodyPr/>
              <a:lstStyle/>
              <a:p>
                <a:endParaRPr lang="en-GB"/>
              </a:p>
            </p:txBody>
          </p:sp>
        </p:grpSp>
        <p:grpSp>
          <p:nvGrpSpPr>
            <p:cNvPr id="6" name="Group 23"/>
            <p:cNvGrpSpPr>
              <a:grpSpLocks/>
            </p:cNvGrpSpPr>
            <p:nvPr/>
          </p:nvGrpSpPr>
          <p:grpSpPr bwMode="auto">
            <a:xfrm>
              <a:off x="1233" y="1713"/>
              <a:ext cx="3513" cy="256"/>
              <a:chOff x="1157" y="1353"/>
              <a:chExt cx="3513" cy="256"/>
            </a:xfrm>
          </p:grpSpPr>
          <p:sp>
            <p:nvSpPr>
              <p:cNvPr id="24594" name="Freeform 24"/>
              <p:cNvSpPr>
                <a:spLocks/>
              </p:cNvSpPr>
              <p:nvPr/>
            </p:nvSpPr>
            <p:spPr bwMode="auto">
              <a:xfrm>
                <a:off x="1157" y="1353"/>
                <a:ext cx="1752" cy="256"/>
              </a:xfrm>
              <a:custGeom>
                <a:avLst/>
                <a:gdLst>
                  <a:gd name="T0" fmla="*/ 0 w 1752"/>
                  <a:gd name="T1" fmla="*/ 255 h 256"/>
                  <a:gd name="T2" fmla="*/ 196 w 1752"/>
                  <a:gd name="T3" fmla="*/ 255 h 256"/>
                  <a:gd name="T4" fmla="*/ 293 w 1752"/>
                  <a:gd name="T5" fmla="*/ 241 h 256"/>
                  <a:gd name="T6" fmla="*/ 408 w 1752"/>
                  <a:gd name="T7" fmla="*/ 221 h 256"/>
                  <a:gd name="T8" fmla="*/ 523 w 1752"/>
                  <a:gd name="T9" fmla="*/ 182 h 256"/>
                  <a:gd name="T10" fmla="*/ 662 w 1752"/>
                  <a:gd name="T11" fmla="*/ 139 h 256"/>
                  <a:gd name="T12" fmla="*/ 782 w 1752"/>
                  <a:gd name="T13" fmla="*/ 102 h 256"/>
                  <a:gd name="T14" fmla="*/ 888 w 1752"/>
                  <a:gd name="T15" fmla="*/ 72 h 256"/>
                  <a:gd name="T16" fmla="*/ 998 w 1752"/>
                  <a:gd name="T17" fmla="*/ 53 h 256"/>
                  <a:gd name="T18" fmla="*/ 1109 w 1752"/>
                  <a:gd name="T19" fmla="*/ 35 h 256"/>
                  <a:gd name="T20" fmla="*/ 1262 w 1752"/>
                  <a:gd name="T21" fmla="*/ 19 h 256"/>
                  <a:gd name="T22" fmla="*/ 1449 w 1752"/>
                  <a:gd name="T23" fmla="*/ 6 h 256"/>
                  <a:gd name="T24" fmla="*/ 1598 w 1752"/>
                  <a:gd name="T25" fmla="*/ 0 h 256"/>
                  <a:gd name="T26" fmla="*/ 1751 w 1752"/>
                  <a:gd name="T27" fmla="*/ 1 h 2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52"/>
                  <a:gd name="T43" fmla="*/ 0 h 256"/>
                  <a:gd name="T44" fmla="*/ 1752 w 1752"/>
                  <a:gd name="T45" fmla="*/ 256 h 2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52" h="256">
                    <a:moveTo>
                      <a:pt x="0" y="255"/>
                    </a:moveTo>
                    <a:lnTo>
                      <a:pt x="196" y="255"/>
                    </a:lnTo>
                    <a:lnTo>
                      <a:pt x="293" y="241"/>
                    </a:lnTo>
                    <a:lnTo>
                      <a:pt x="408" y="221"/>
                    </a:lnTo>
                    <a:lnTo>
                      <a:pt x="523" y="182"/>
                    </a:lnTo>
                    <a:lnTo>
                      <a:pt x="662" y="139"/>
                    </a:lnTo>
                    <a:lnTo>
                      <a:pt x="782" y="102"/>
                    </a:lnTo>
                    <a:lnTo>
                      <a:pt x="888" y="72"/>
                    </a:lnTo>
                    <a:lnTo>
                      <a:pt x="998" y="53"/>
                    </a:lnTo>
                    <a:lnTo>
                      <a:pt x="1109" y="35"/>
                    </a:lnTo>
                    <a:lnTo>
                      <a:pt x="1262" y="19"/>
                    </a:lnTo>
                    <a:lnTo>
                      <a:pt x="1449" y="6"/>
                    </a:lnTo>
                    <a:lnTo>
                      <a:pt x="1598" y="0"/>
                    </a:lnTo>
                    <a:lnTo>
                      <a:pt x="1751" y="1"/>
                    </a:lnTo>
                  </a:path>
                </a:pathLst>
              </a:custGeom>
              <a:noFill/>
              <a:ln w="12700" cap="rnd" cmpd="sng">
                <a:solidFill>
                  <a:srgbClr val="FFFFFF"/>
                </a:solidFill>
                <a:prstDash val="solid"/>
                <a:round/>
                <a:headEnd type="none" w="med" len="med"/>
                <a:tailEnd type="none" w="med" len="med"/>
              </a:ln>
            </p:spPr>
            <p:txBody>
              <a:bodyPr/>
              <a:lstStyle/>
              <a:p>
                <a:endParaRPr lang="en-GB"/>
              </a:p>
            </p:txBody>
          </p:sp>
          <p:sp>
            <p:nvSpPr>
              <p:cNvPr id="24595" name="Freeform 25"/>
              <p:cNvSpPr>
                <a:spLocks/>
              </p:cNvSpPr>
              <p:nvPr/>
            </p:nvSpPr>
            <p:spPr bwMode="auto">
              <a:xfrm>
                <a:off x="2918" y="1353"/>
                <a:ext cx="1752" cy="256"/>
              </a:xfrm>
              <a:custGeom>
                <a:avLst/>
                <a:gdLst>
                  <a:gd name="T0" fmla="*/ 1751 w 1752"/>
                  <a:gd name="T1" fmla="*/ 255 h 256"/>
                  <a:gd name="T2" fmla="*/ 1555 w 1752"/>
                  <a:gd name="T3" fmla="*/ 255 h 256"/>
                  <a:gd name="T4" fmla="*/ 1458 w 1752"/>
                  <a:gd name="T5" fmla="*/ 241 h 256"/>
                  <a:gd name="T6" fmla="*/ 1343 w 1752"/>
                  <a:gd name="T7" fmla="*/ 221 h 256"/>
                  <a:gd name="T8" fmla="*/ 1228 w 1752"/>
                  <a:gd name="T9" fmla="*/ 182 h 256"/>
                  <a:gd name="T10" fmla="*/ 1089 w 1752"/>
                  <a:gd name="T11" fmla="*/ 139 h 256"/>
                  <a:gd name="T12" fmla="*/ 969 w 1752"/>
                  <a:gd name="T13" fmla="*/ 102 h 256"/>
                  <a:gd name="T14" fmla="*/ 863 w 1752"/>
                  <a:gd name="T15" fmla="*/ 72 h 256"/>
                  <a:gd name="T16" fmla="*/ 753 w 1752"/>
                  <a:gd name="T17" fmla="*/ 53 h 256"/>
                  <a:gd name="T18" fmla="*/ 642 w 1752"/>
                  <a:gd name="T19" fmla="*/ 35 h 256"/>
                  <a:gd name="T20" fmla="*/ 489 w 1752"/>
                  <a:gd name="T21" fmla="*/ 19 h 256"/>
                  <a:gd name="T22" fmla="*/ 302 w 1752"/>
                  <a:gd name="T23" fmla="*/ 6 h 256"/>
                  <a:gd name="T24" fmla="*/ 153 w 1752"/>
                  <a:gd name="T25" fmla="*/ 0 h 256"/>
                  <a:gd name="T26" fmla="*/ 0 w 1752"/>
                  <a:gd name="T27" fmla="*/ 1 h 2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52"/>
                  <a:gd name="T43" fmla="*/ 0 h 256"/>
                  <a:gd name="T44" fmla="*/ 1752 w 1752"/>
                  <a:gd name="T45" fmla="*/ 256 h 2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52" h="256">
                    <a:moveTo>
                      <a:pt x="1751" y="255"/>
                    </a:moveTo>
                    <a:lnTo>
                      <a:pt x="1555" y="255"/>
                    </a:lnTo>
                    <a:lnTo>
                      <a:pt x="1458" y="241"/>
                    </a:lnTo>
                    <a:lnTo>
                      <a:pt x="1343" y="221"/>
                    </a:lnTo>
                    <a:lnTo>
                      <a:pt x="1228" y="182"/>
                    </a:lnTo>
                    <a:lnTo>
                      <a:pt x="1089" y="139"/>
                    </a:lnTo>
                    <a:lnTo>
                      <a:pt x="969" y="102"/>
                    </a:lnTo>
                    <a:lnTo>
                      <a:pt x="863" y="72"/>
                    </a:lnTo>
                    <a:lnTo>
                      <a:pt x="753" y="53"/>
                    </a:lnTo>
                    <a:lnTo>
                      <a:pt x="642" y="35"/>
                    </a:lnTo>
                    <a:lnTo>
                      <a:pt x="489" y="19"/>
                    </a:lnTo>
                    <a:lnTo>
                      <a:pt x="302" y="6"/>
                    </a:lnTo>
                    <a:lnTo>
                      <a:pt x="153" y="0"/>
                    </a:lnTo>
                    <a:lnTo>
                      <a:pt x="0" y="1"/>
                    </a:lnTo>
                  </a:path>
                </a:pathLst>
              </a:custGeom>
              <a:noFill/>
              <a:ln w="12700" cap="rnd" cmpd="sng">
                <a:solidFill>
                  <a:srgbClr val="FFFFFF"/>
                </a:solidFill>
                <a:prstDash val="solid"/>
                <a:round/>
                <a:headEnd type="triangle" w="med" len="med"/>
                <a:tailEnd type="none" w="med" len="med"/>
              </a:ln>
            </p:spPr>
            <p:txBody>
              <a:bodyPr/>
              <a:lstStyle/>
              <a:p>
                <a:endParaRPr lang="en-GB"/>
              </a:p>
            </p:txBody>
          </p:sp>
        </p:grpSp>
      </p:grpSp>
      <p:sp>
        <p:nvSpPr>
          <p:cNvPr id="37920" name="Text Box 32"/>
          <p:cNvSpPr txBox="1">
            <a:spLocks noChangeArrowheads="1"/>
          </p:cNvSpPr>
          <p:nvPr/>
        </p:nvSpPr>
        <p:spPr bwMode="auto">
          <a:xfrm>
            <a:off x="869975" y="1963118"/>
            <a:ext cx="720725" cy="523220"/>
          </a:xfrm>
          <a:prstGeom prst="rect">
            <a:avLst/>
          </a:prstGeom>
          <a:noFill/>
          <a:ln w="9525">
            <a:noFill/>
            <a:miter lim="800000"/>
            <a:headEnd/>
            <a:tailEnd/>
          </a:ln>
        </p:spPr>
        <p:txBody>
          <a:bodyPr>
            <a:spAutoFit/>
          </a:bodyPr>
          <a:lstStyle/>
          <a:p>
            <a:pPr>
              <a:spcBef>
                <a:spcPct val="50000"/>
              </a:spcBef>
            </a:pPr>
            <a:r>
              <a:rPr lang="en-GB" sz="2800" b="1" dirty="0">
                <a:solidFill>
                  <a:srgbClr val="FFFF00"/>
                </a:solidFill>
                <a:latin typeface="Comic Sans MS" pitchFamily="66" charset="0"/>
              </a:rPr>
              <a:t>A</a:t>
            </a:r>
          </a:p>
        </p:txBody>
      </p:sp>
      <p:sp>
        <p:nvSpPr>
          <p:cNvPr id="37921" name="Text Box 33"/>
          <p:cNvSpPr txBox="1">
            <a:spLocks noChangeArrowheads="1"/>
          </p:cNvSpPr>
          <p:nvPr/>
        </p:nvSpPr>
        <p:spPr bwMode="auto">
          <a:xfrm>
            <a:off x="3923928" y="2276872"/>
            <a:ext cx="792088" cy="492443"/>
          </a:xfrm>
          <a:prstGeom prst="rect">
            <a:avLst/>
          </a:prstGeom>
          <a:noFill/>
          <a:ln w="9525">
            <a:noFill/>
            <a:miter lim="800000"/>
            <a:headEnd/>
            <a:tailEnd/>
          </a:ln>
        </p:spPr>
        <p:txBody>
          <a:bodyPr wrap="square">
            <a:spAutoFit/>
          </a:bodyPr>
          <a:lstStyle/>
          <a:p>
            <a:pPr algn="ctr">
              <a:spcBef>
                <a:spcPct val="50000"/>
              </a:spcBef>
            </a:pPr>
            <a:r>
              <a:rPr lang="en-GB" sz="2600" b="1" dirty="0">
                <a:solidFill>
                  <a:srgbClr val="C00000"/>
                </a:solidFill>
                <a:latin typeface="Comic Sans MS" pitchFamily="66" charset="0"/>
              </a:rPr>
              <a:t>B</a:t>
            </a:r>
          </a:p>
        </p:txBody>
      </p:sp>
      <p:sp>
        <p:nvSpPr>
          <p:cNvPr id="37922" name="Text Box 34"/>
          <p:cNvSpPr txBox="1">
            <a:spLocks noChangeArrowheads="1"/>
          </p:cNvSpPr>
          <p:nvPr/>
        </p:nvSpPr>
        <p:spPr bwMode="auto">
          <a:xfrm>
            <a:off x="7134250" y="1937718"/>
            <a:ext cx="647700" cy="523220"/>
          </a:xfrm>
          <a:prstGeom prst="rect">
            <a:avLst/>
          </a:prstGeom>
          <a:noFill/>
          <a:ln w="9525">
            <a:noFill/>
            <a:miter lim="800000"/>
            <a:headEnd/>
            <a:tailEnd/>
          </a:ln>
        </p:spPr>
        <p:txBody>
          <a:bodyPr>
            <a:spAutoFit/>
          </a:bodyPr>
          <a:lstStyle/>
          <a:p>
            <a:pPr>
              <a:spcBef>
                <a:spcPct val="50000"/>
              </a:spcBef>
            </a:pPr>
            <a:r>
              <a:rPr lang="en-GB" sz="2800" b="1" dirty="0">
                <a:solidFill>
                  <a:srgbClr val="FFFF00"/>
                </a:solidFill>
                <a:latin typeface="Comic Sans MS" pitchFamily="66" charset="0"/>
              </a:rPr>
              <a:t>C</a:t>
            </a:r>
          </a:p>
        </p:txBody>
      </p:sp>
      <p:sp>
        <p:nvSpPr>
          <p:cNvPr id="37924" name="Text Box 36"/>
          <p:cNvSpPr txBox="1">
            <a:spLocks noChangeArrowheads="1"/>
          </p:cNvSpPr>
          <p:nvPr/>
        </p:nvSpPr>
        <p:spPr bwMode="auto">
          <a:xfrm>
            <a:off x="179512" y="2852936"/>
            <a:ext cx="8712968" cy="3323987"/>
          </a:xfrm>
          <a:prstGeom prst="rect">
            <a:avLst/>
          </a:prstGeom>
          <a:noFill/>
          <a:ln w="9525">
            <a:noFill/>
            <a:miter lim="800000"/>
            <a:headEnd/>
            <a:tailEnd/>
          </a:ln>
        </p:spPr>
        <p:txBody>
          <a:bodyPr wrap="square">
            <a:spAutoFit/>
          </a:bodyPr>
          <a:lstStyle/>
          <a:p>
            <a:pPr>
              <a:spcBef>
                <a:spcPct val="50000"/>
              </a:spcBef>
            </a:pPr>
            <a:r>
              <a:rPr lang="en-GB" sz="2400" b="1" dirty="0">
                <a:solidFill>
                  <a:srgbClr val="FFFF00"/>
                </a:solidFill>
              </a:rPr>
              <a:t>Air enters at ‘A</a:t>
            </a:r>
            <a:r>
              <a:rPr lang="en-GB" sz="2400" b="1" dirty="0" smtClean="0">
                <a:solidFill>
                  <a:srgbClr val="FFFF00"/>
                </a:solidFill>
              </a:rPr>
              <a:t>’</a:t>
            </a:r>
            <a:endParaRPr lang="en-GB" sz="2400" b="1" dirty="0">
              <a:solidFill>
                <a:srgbClr val="FFFF00"/>
              </a:solidFill>
            </a:endParaRPr>
          </a:p>
          <a:p>
            <a:pPr>
              <a:spcBef>
                <a:spcPct val="50000"/>
              </a:spcBef>
            </a:pPr>
            <a:r>
              <a:rPr lang="en-GB" sz="2400" b="1" dirty="0">
                <a:solidFill>
                  <a:srgbClr val="FFFF00"/>
                </a:solidFill>
              </a:rPr>
              <a:t>On reaching ‘B’ it has increased in speed to get through the narrower </a:t>
            </a:r>
            <a:r>
              <a:rPr lang="en-GB" sz="2400" b="1" dirty="0" smtClean="0">
                <a:solidFill>
                  <a:srgbClr val="FFFF00"/>
                </a:solidFill>
              </a:rPr>
              <a:t>gap</a:t>
            </a:r>
            <a:endParaRPr lang="en-GB" sz="2400" b="1" dirty="0">
              <a:solidFill>
                <a:srgbClr val="FFFF00"/>
              </a:solidFill>
            </a:endParaRPr>
          </a:p>
          <a:p>
            <a:pPr>
              <a:spcBef>
                <a:spcPct val="50000"/>
              </a:spcBef>
            </a:pPr>
            <a:r>
              <a:rPr lang="en-GB" sz="2400" b="1" dirty="0">
                <a:solidFill>
                  <a:srgbClr val="FFFF00"/>
                </a:solidFill>
              </a:rPr>
              <a:t>At ‘C’ the air has returned to the same values as ‘A</a:t>
            </a:r>
            <a:r>
              <a:rPr lang="en-GB" sz="2400" b="1" dirty="0" smtClean="0">
                <a:solidFill>
                  <a:srgbClr val="FFFF00"/>
                </a:solidFill>
              </a:rPr>
              <a:t>’</a:t>
            </a:r>
            <a:endParaRPr lang="en-GB" sz="2400" b="1" dirty="0">
              <a:solidFill>
                <a:srgbClr val="FFFF00"/>
              </a:solidFill>
            </a:endParaRPr>
          </a:p>
          <a:p>
            <a:pPr>
              <a:spcBef>
                <a:spcPct val="50000"/>
              </a:spcBef>
            </a:pPr>
            <a:r>
              <a:rPr lang="en-GB" sz="2400" b="1" dirty="0">
                <a:solidFill>
                  <a:srgbClr val="FFFF00"/>
                </a:solidFill>
              </a:rPr>
              <a:t>If </a:t>
            </a:r>
            <a:r>
              <a:rPr lang="en-GB" sz="2400" b="1" dirty="0" smtClean="0">
                <a:solidFill>
                  <a:srgbClr val="FFFF00"/>
                </a:solidFill>
              </a:rPr>
              <a:t>speed </a:t>
            </a:r>
            <a:r>
              <a:rPr lang="en-GB" sz="2400" b="1" dirty="0">
                <a:solidFill>
                  <a:srgbClr val="FFFF00"/>
                </a:solidFill>
              </a:rPr>
              <a:t>increases then </a:t>
            </a:r>
            <a:r>
              <a:rPr lang="en-GB" sz="2400" b="1" dirty="0" smtClean="0">
                <a:solidFill>
                  <a:srgbClr val="FFFF00"/>
                </a:solidFill>
              </a:rPr>
              <a:t>pressure drops and vice versa</a:t>
            </a:r>
            <a:endParaRPr lang="en-GB" sz="2400" b="1" dirty="0">
              <a:solidFill>
                <a:srgbClr val="FFFF00"/>
              </a:solidFill>
            </a:endParaRPr>
          </a:p>
          <a:p>
            <a:pPr algn="ctr">
              <a:spcBef>
                <a:spcPct val="50000"/>
              </a:spcBef>
            </a:pPr>
            <a:r>
              <a:rPr lang="en-GB" sz="3600" b="1" dirty="0" smtClean="0">
                <a:solidFill>
                  <a:srgbClr val="FFFF00"/>
                </a:solidFill>
              </a:rPr>
              <a:t>How does this work as a wing?</a:t>
            </a:r>
            <a:endParaRPr lang="en-GB" sz="3600" b="1" dirty="0">
              <a:solidFill>
                <a:srgbClr val="FFFF00"/>
              </a:solidFill>
            </a:endParaRPr>
          </a:p>
        </p:txBody>
      </p:sp>
      <p:sp>
        <p:nvSpPr>
          <p:cNvPr id="37926" name="Rectangle 38"/>
          <p:cNvSpPr>
            <a:spLocks noChangeArrowheads="1"/>
          </p:cNvSpPr>
          <p:nvPr/>
        </p:nvSpPr>
        <p:spPr bwMode="auto">
          <a:xfrm>
            <a:off x="1517675" y="1963118"/>
            <a:ext cx="452437" cy="762000"/>
          </a:xfrm>
          <a:prstGeom prst="rect">
            <a:avLst/>
          </a:prstGeom>
          <a:noFill/>
          <a:ln w="9525">
            <a:noFill/>
            <a:miter lim="800000"/>
            <a:headEnd/>
            <a:tailEnd/>
          </a:ln>
        </p:spPr>
        <p:txBody>
          <a:bodyPr wrap="none">
            <a:spAutoFit/>
          </a:bodyPr>
          <a:lstStyle/>
          <a:p>
            <a:r>
              <a:rPr lang="en-GB" sz="4400" dirty="0">
                <a:solidFill>
                  <a:srgbClr val="C00000"/>
                </a:solidFill>
                <a:latin typeface="Comic Sans MS" pitchFamily="66" charset="0"/>
              </a:rPr>
              <a:t>+</a:t>
            </a:r>
          </a:p>
        </p:txBody>
      </p:sp>
      <p:sp>
        <p:nvSpPr>
          <p:cNvPr id="37927" name="Rectangle 39"/>
          <p:cNvSpPr>
            <a:spLocks noChangeArrowheads="1"/>
          </p:cNvSpPr>
          <p:nvPr/>
        </p:nvSpPr>
        <p:spPr bwMode="auto">
          <a:xfrm>
            <a:off x="6415112" y="1963118"/>
            <a:ext cx="452438" cy="762000"/>
          </a:xfrm>
          <a:prstGeom prst="rect">
            <a:avLst/>
          </a:prstGeom>
          <a:noFill/>
          <a:ln w="9525">
            <a:noFill/>
            <a:miter lim="800000"/>
            <a:headEnd/>
            <a:tailEnd/>
          </a:ln>
        </p:spPr>
        <p:txBody>
          <a:bodyPr>
            <a:spAutoFit/>
          </a:bodyPr>
          <a:lstStyle/>
          <a:p>
            <a:r>
              <a:rPr lang="en-GB" sz="4400" dirty="0">
                <a:solidFill>
                  <a:srgbClr val="C00000"/>
                </a:solidFill>
                <a:latin typeface="Comic Sans MS" pitchFamily="66" charset="0"/>
              </a:rPr>
              <a:t>+</a:t>
            </a:r>
          </a:p>
        </p:txBody>
      </p:sp>
      <p:sp>
        <p:nvSpPr>
          <p:cNvPr id="37928" name="Text Box 40"/>
          <p:cNvSpPr txBox="1">
            <a:spLocks noChangeArrowheads="1"/>
          </p:cNvSpPr>
          <p:nvPr/>
        </p:nvSpPr>
        <p:spPr bwMode="auto">
          <a:xfrm>
            <a:off x="3389337" y="1764680"/>
            <a:ext cx="431800" cy="701675"/>
          </a:xfrm>
          <a:prstGeom prst="rect">
            <a:avLst/>
          </a:prstGeom>
          <a:noFill/>
          <a:ln w="9525">
            <a:noFill/>
            <a:miter lim="800000"/>
            <a:headEnd/>
            <a:tailEnd/>
          </a:ln>
        </p:spPr>
        <p:txBody>
          <a:bodyPr>
            <a:spAutoFit/>
          </a:bodyPr>
          <a:lstStyle/>
          <a:p>
            <a:pPr>
              <a:spcBef>
                <a:spcPct val="50000"/>
              </a:spcBef>
            </a:pPr>
            <a:r>
              <a:rPr lang="en-GB" sz="4000" dirty="0">
                <a:solidFill>
                  <a:srgbClr val="C00000"/>
                </a:solidFill>
                <a:latin typeface="Comic Sans MS" pitchFamily="66" charset="0"/>
              </a:rPr>
              <a:t>-</a:t>
            </a:r>
          </a:p>
        </p:txBody>
      </p:sp>
      <p:sp>
        <p:nvSpPr>
          <p:cNvPr id="37929" name="Text Box 41"/>
          <p:cNvSpPr txBox="1">
            <a:spLocks noChangeArrowheads="1"/>
          </p:cNvSpPr>
          <p:nvPr/>
        </p:nvSpPr>
        <p:spPr bwMode="auto">
          <a:xfrm>
            <a:off x="4614887" y="1747218"/>
            <a:ext cx="431800" cy="701675"/>
          </a:xfrm>
          <a:prstGeom prst="rect">
            <a:avLst/>
          </a:prstGeom>
          <a:noFill/>
          <a:ln w="9525">
            <a:noFill/>
            <a:miter lim="800000"/>
            <a:headEnd/>
            <a:tailEnd/>
          </a:ln>
        </p:spPr>
        <p:txBody>
          <a:bodyPr>
            <a:spAutoFit/>
          </a:bodyPr>
          <a:lstStyle/>
          <a:p>
            <a:pPr>
              <a:spcBef>
                <a:spcPct val="50000"/>
              </a:spcBef>
            </a:pPr>
            <a:r>
              <a:rPr lang="en-GB" sz="4000" dirty="0">
                <a:solidFill>
                  <a:srgbClr val="C00000"/>
                </a:solidFill>
                <a:latin typeface="Comic Sans MS" pitchFamily="66"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1000"/>
                                        <p:tgtEl>
                                          <p:spTgt spid="3"/>
                                        </p:tgtEl>
                                      </p:cBhvr>
                                    </p:animEffect>
                                  </p:childTnLst>
                                </p:cTn>
                              </p:par>
                              <p:par>
                                <p:cTn id="8" presetID="9"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dissolve">
                                      <p:cBhvr>
                                        <p:cTn id="10" dur="1000"/>
                                        <p:tgtEl>
                                          <p:spTgt spid="2"/>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7903"/>
                                        </p:tgtEl>
                                        <p:attrNameLst>
                                          <p:attrName>style.visibility</p:attrName>
                                        </p:attrNameLst>
                                      </p:cBhvr>
                                      <p:to>
                                        <p:strVal val="visible"/>
                                      </p:to>
                                    </p:set>
                                    <p:animEffect transition="in" filter="dissolve">
                                      <p:cBhvr>
                                        <p:cTn id="13" dur="1000"/>
                                        <p:tgtEl>
                                          <p:spTgt spid="37903"/>
                                        </p:tgtEl>
                                      </p:cBhvr>
                                    </p:animEffect>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37924">
                                            <p:txEl>
                                              <p:pRg st="0" end="0"/>
                                            </p:txEl>
                                          </p:spTgt>
                                        </p:tgtEl>
                                        <p:attrNameLst>
                                          <p:attrName>style.visibility</p:attrName>
                                        </p:attrNameLst>
                                      </p:cBhvr>
                                      <p:to>
                                        <p:strVal val="visible"/>
                                      </p:to>
                                    </p:set>
                                    <p:animEffect transition="in" filter="wipe(left)">
                                      <p:cBhvr>
                                        <p:cTn id="17" dur="2000"/>
                                        <p:tgtEl>
                                          <p:spTgt spid="37924">
                                            <p:txEl>
                                              <p:pRg st="0" end="0"/>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7920"/>
                                        </p:tgtEl>
                                        <p:attrNameLst>
                                          <p:attrName>style.visibility</p:attrName>
                                        </p:attrNameLst>
                                      </p:cBhvr>
                                      <p:to>
                                        <p:strVal val="visible"/>
                                      </p:to>
                                    </p:set>
                                    <p:animEffect transition="in" filter="wipe(left)">
                                      <p:cBhvr>
                                        <p:cTn id="20" dur="1000"/>
                                        <p:tgtEl>
                                          <p:spTgt spid="37920"/>
                                        </p:tgtEl>
                                      </p:cBhvr>
                                    </p:animEffect>
                                  </p:childTnLst>
                                </p:cTn>
                              </p:par>
                            </p:childTnLst>
                          </p:cTn>
                        </p:par>
                        <p:par>
                          <p:cTn id="21" fill="hold">
                            <p:stCondLst>
                              <p:cond delay="3000"/>
                            </p:stCondLst>
                            <p:childTnLst>
                              <p:par>
                                <p:cTn id="22" presetID="22" presetClass="entr" presetSubtype="8"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left)">
                                      <p:cBhvr>
                                        <p:cTn id="24" dur="5000"/>
                                        <p:tgtEl>
                                          <p:spTgt spid="4"/>
                                        </p:tgtEl>
                                      </p:cBhvr>
                                    </p:animEffect>
                                  </p:childTnLst>
                                </p:cTn>
                              </p:par>
                              <p:par>
                                <p:cTn id="25" presetID="22" presetClass="entr" presetSubtype="8" fill="hold" grpId="0" nodeType="withEffect">
                                  <p:stCondLst>
                                    <p:cond delay="1500"/>
                                  </p:stCondLst>
                                  <p:childTnLst>
                                    <p:set>
                                      <p:cBhvr>
                                        <p:cTn id="26" dur="1" fill="hold">
                                          <p:stCondLst>
                                            <p:cond delay="0"/>
                                          </p:stCondLst>
                                        </p:cTn>
                                        <p:tgtEl>
                                          <p:spTgt spid="37921"/>
                                        </p:tgtEl>
                                        <p:attrNameLst>
                                          <p:attrName>style.visibility</p:attrName>
                                        </p:attrNameLst>
                                      </p:cBhvr>
                                      <p:to>
                                        <p:strVal val="visible"/>
                                      </p:to>
                                    </p:set>
                                    <p:animEffect transition="in" filter="wipe(left)">
                                      <p:cBhvr>
                                        <p:cTn id="27" dur="2000"/>
                                        <p:tgtEl>
                                          <p:spTgt spid="37921"/>
                                        </p:tgtEl>
                                      </p:cBhvr>
                                    </p:animEffect>
                                  </p:childTnLst>
                                </p:cTn>
                              </p:par>
                              <p:par>
                                <p:cTn id="28" presetID="22" presetClass="entr" presetSubtype="8" fill="hold" nodeType="withEffect">
                                  <p:stCondLst>
                                    <p:cond delay="1500"/>
                                  </p:stCondLst>
                                  <p:childTnLst>
                                    <p:set>
                                      <p:cBhvr>
                                        <p:cTn id="29" dur="1" fill="hold">
                                          <p:stCondLst>
                                            <p:cond delay="0"/>
                                          </p:stCondLst>
                                        </p:cTn>
                                        <p:tgtEl>
                                          <p:spTgt spid="37924">
                                            <p:txEl>
                                              <p:pRg st="1" end="1"/>
                                            </p:txEl>
                                          </p:spTgt>
                                        </p:tgtEl>
                                        <p:attrNameLst>
                                          <p:attrName>style.visibility</p:attrName>
                                        </p:attrNameLst>
                                      </p:cBhvr>
                                      <p:to>
                                        <p:strVal val="visible"/>
                                      </p:to>
                                    </p:set>
                                    <p:animEffect transition="in" filter="wipe(left)">
                                      <p:cBhvr>
                                        <p:cTn id="30" dur="2000"/>
                                        <p:tgtEl>
                                          <p:spTgt spid="37924">
                                            <p:txEl>
                                              <p:pRg st="1" end="1"/>
                                            </p:txEl>
                                          </p:spTgt>
                                        </p:tgtEl>
                                      </p:cBhvr>
                                    </p:animEffect>
                                  </p:childTnLst>
                                </p:cTn>
                              </p:par>
                            </p:childTnLst>
                          </p:cTn>
                        </p:par>
                        <p:par>
                          <p:cTn id="31" fill="hold">
                            <p:stCondLst>
                              <p:cond delay="8000"/>
                            </p:stCondLst>
                            <p:childTnLst>
                              <p:par>
                                <p:cTn id="32" presetID="22" presetClass="entr" presetSubtype="8" fill="hold" grpId="0" nodeType="afterEffect">
                                  <p:stCondLst>
                                    <p:cond delay="0"/>
                                  </p:stCondLst>
                                  <p:childTnLst>
                                    <p:set>
                                      <p:cBhvr>
                                        <p:cTn id="33" dur="1" fill="hold">
                                          <p:stCondLst>
                                            <p:cond delay="0"/>
                                          </p:stCondLst>
                                        </p:cTn>
                                        <p:tgtEl>
                                          <p:spTgt spid="37922"/>
                                        </p:tgtEl>
                                        <p:attrNameLst>
                                          <p:attrName>style.visibility</p:attrName>
                                        </p:attrNameLst>
                                      </p:cBhvr>
                                      <p:to>
                                        <p:strVal val="visible"/>
                                      </p:to>
                                    </p:set>
                                    <p:animEffect transition="in" filter="wipe(left)">
                                      <p:cBhvr>
                                        <p:cTn id="34" dur="2000"/>
                                        <p:tgtEl>
                                          <p:spTgt spid="37922"/>
                                        </p:tgtEl>
                                      </p:cBhvr>
                                    </p:animEffect>
                                  </p:childTnLst>
                                </p:cTn>
                              </p:par>
                              <p:par>
                                <p:cTn id="35" presetID="22" presetClass="entr" presetSubtype="8" fill="hold" nodeType="withEffect">
                                  <p:stCondLst>
                                    <p:cond delay="0"/>
                                  </p:stCondLst>
                                  <p:childTnLst>
                                    <p:set>
                                      <p:cBhvr>
                                        <p:cTn id="36" dur="1" fill="hold">
                                          <p:stCondLst>
                                            <p:cond delay="0"/>
                                          </p:stCondLst>
                                        </p:cTn>
                                        <p:tgtEl>
                                          <p:spTgt spid="37924">
                                            <p:txEl>
                                              <p:pRg st="2" end="2"/>
                                            </p:txEl>
                                          </p:spTgt>
                                        </p:tgtEl>
                                        <p:attrNameLst>
                                          <p:attrName>style.visibility</p:attrName>
                                        </p:attrNameLst>
                                      </p:cBhvr>
                                      <p:to>
                                        <p:strVal val="visible"/>
                                      </p:to>
                                    </p:set>
                                    <p:animEffect transition="in" filter="wipe(left)">
                                      <p:cBhvr>
                                        <p:cTn id="37" dur="2000"/>
                                        <p:tgtEl>
                                          <p:spTgt spid="3792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7924">
                                            <p:txEl>
                                              <p:pRg st="3" end="3"/>
                                            </p:txEl>
                                          </p:spTgt>
                                        </p:tgtEl>
                                        <p:attrNameLst>
                                          <p:attrName>style.visibility</p:attrName>
                                        </p:attrNameLst>
                                      </p:cBhvr>
                                      <p:to>
                                        <p:strVal val="visible"/>
                                      </p:to>
                                    </p:set>
                                    <p:animEffect transition="in" filter="wipe(left)">
                                      <p:cBhvr>
                                        <p:cTn id="42" dur="2000"/>
                                        <p:tgtEl>
                                          <p:spTgt spid="37924">
                                            <p:txEl>
                                              <p:pRg st="3" end="3"/>
                                            </p:txEl>
                                          </p:spTgt>
                                        </p:tgtEl>
                                      </p:cBhvr>
                                    </p:animEffect>
                                  </p:childTnLst>
                                </p:cTn>
                              </p:par>
                            </p:childTnLst>
                          </p:cTn>
                        </p:par>
                        <p:par>
                          <p:cTn id="43" fill="hold">
                            <p:stCondLst>
                              <p:cond delay="2000"/>
                            </p:stCondLst>
                            <p:childTnLst>
                              <p:par>
                                <p:cTn id="44" presetID="22" presetClass="entr" presetSubtype="8" fill="hold" nodeType="afterEffect">
                                  <p:stCondLst>
                                    <p:cond delay="0"/>
                                  </p:stCondLst>
                                  <p:childTnLst>
                                    <p:set>
                                      <p:cBhvr>
                                        <p:cTn id="45" dur="1" fill="hold">
                                          <p:stCondLst>
                                            <p:cond delay="0"/>
                                          </p:stCondLst>
                                        </p:cTn>
                                        <p:tgtEl>
                                          <p:spTgt spid="37926">
                                            <p:txEl>
                                              <p:pRg st="0" end="0"/>
                                            </p:txEl>
                                          </p:spTgt>
                                        </p:tgtEl>
                                        <p:attrNameLst>
                                          <p:attrName>style.visibility</p:attrName>
                                        </p:attrNameLst>
                                      </p:cBhvr>
                                      <p:to>
                                        <p:strVal val="visible"/>
                                      </p:to>
                                    </p:set>
                                    <p:animEffect transition="in" filter="wipe(left)">
                                      <p:cBhvr>
                                        <p:cTn id="46" dur="1000"/>
                                        <p:tgtEl>
                                          <p:spTgt spid="37926">
                                            <p:txEl>
                                              <p:pRg st="0" end="0"/>
                                            </p:txEl>
                                          </p:spTgt>
                                        </p:tgtEl>
                                      </p:cBhvr>
                                    </p:animEffect>
                                  </p:childTnLst>
                                </p:cTn>
                              </p:par>
                            </p:childTnLst>
                          </p:cTn>
                        </p:par>
                        <p:par>
                          <p:cTn id="47" fill="hold">
                            <p:stCondLst>
                              <p:cond delay="3000"/>
                            </p:stCondLst>
                            <p:childTnLst>
                              <p:par>
                                <p:cTn id="48" presetID="22" presetClass="entr" presetSubtype="8" fill="hold" grpId="0" nodeType="afterEffect">
                                  <p:stCondLst>
                                    <p:cond delay="0"/>
                                  </p:stCondLst>
                                  <p:childTnLst>
                                    <p:set>
                                      <p:cBhvr>
                                        <p:cTn id="49" dur="1" fill="hold">
                                          <p:stCondLst>
                                            <p:cond delay="0"/>
                                          </p:stCondLst>
                                        </p:cTn>
                                        <p:tgtEl>
                                          <p:spTgt spid="37928"/>
                                        </p:tgtEl>
                                        <p:attrNameLst>
                                          <p:attrName>style.visibility</p:attrName>
                                        </p:attrNameLst>
                                      </p:cBhvr>
                                      <p:to>
                                        <p:strVal val="visible"/>
                                      </p:to>
                                    </p:set>
                                    <p:animEffect transition="in" filter="wipe(left)">
                                      <p:cBhvr>
                                        <p:cTn id="50" dur="500"/>
                                        <p:tgtEl>
                                          <p:spTgt spid="37928"/>
                                        </p:tgtEl>
                                      </p:cBhvr>
                                    </p:animEffect>
                                  </p:childTnLst>
                                </p:cTn>
                              </p:par>
                            </p:childTnLst>
                          </p:cTn>
                        </p:par>
                        <p:par>
                          <p:cTn id="51" fill="hold">
                            <p:stCondLst>
                              <p:cond delay="3500"/>
                            </p:stCondLst>
                            <p:childTnLst>
                              <p:par>
                                <p:cTn id="52" presetID="22" presetClass="entr" presetSubtype="8" fill="hold" grpId="0" nodeType="afterEffect">
                                  <p:stCondLst>
                                    <p:cond delay="0"/>
                                  </p:stCondLst>
                                  <p:childTnLst>
                                    <p:set>
                                      <p:cBhvr>
                                        <p:cTn id="53" dur="1" fill="hold">
                                          <p:stCondLst>
                                            <p:cond delay="0"/>
                                          </p:stCondLst>
                                        </p:cTn>
                                        <p:tgtEl>
                                          <p:spTgt spid="37929"/>
                                        </p:tgtEl>
                                        <p:attrNameLst>
                                          <p:attrName>style.visibility</p:attrName>
                                        </p:attrNameLst>
                                      </p:cBhvr>
                                      <p:to>
                                        <p:strVal val="visible"/>
                                      </p:to>
                                    </p:set>
                                    <p:animEffect transition="in" filter="wipe(left)">
                                      <p:cBhvr>
                                        <p:cTn id="54" dur="500"/>
                                        <p:tgtEl>
                                          <p:spTgt spid="37929"/>
                                        </p:tgtEl>
                                      </p:cBhvr>
                                    </p:animEffect>
                                  </p:childTnLst>
                                </p:cTn>
                              </p:par>
                            </p:childTnLst>
                          </p:cTn>
                        </p:par>
                        <p:par>
                          <p:cTn id="55" fill="hold">
                            <p:stCondLst>
                              <p:cond delay="4000"/>
                            </p:stCondLst>
                            <p:childTnLst>
                              <p:par>
                                <p:cTn id="56" presetID="22" presetClass="entr" presetSubtype="8" fill="hold" grpId="0" nodeType="afterEffect">
                                  <p:stCondLst>
                                    <p:cond delay="0"/>
                                  </p:stCondLst>
                                  <p:childTnLst>
                                    <p:set>
                                      <p:cBhvr>
                                        <p:cTn id="57" dur="1" fill="hold">
                                          <p:stCondLst>
                                            <p:cond delay="0"/>
                                          </p:stCondLst>
                                        </p:cTn>
                                        <p:tgtEl>
                                          <p:spTgt spid="37927"/>
                                        </p:tgtEl>
                                        <p:attrNameLst>
                                          <p:attrName>style.visibility</p:attrName>
                                        </p:attrNameLst>
                                      </p:cBhvr>
                                      <p:to>
                                        <p:strVal val="visible"/>
                                      </p:to>
                                    </p:set>
                                    <p:animEffect transition="in" filter="wipe(left)">
                                      <p:cBhvr>
                                        <p:cTn id="58" dur="500"/>
                                        <p:tgtEl>
                                          <p:spTgt spid="37927"/>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792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03" grpId="0" animBg="1"/>
      <p:bldP spid="37920" grpId="0"/>
      <p:bldP spid="37921" grpId="0"/>
      <p:bldP spid="37922" grpId="0"/>
      <p:bldP spid="37927" grpId="0"/>
      <p:bldP spid="37928" grpId="0"/>
      <p:bldP spid="3792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44" name="Freeform 60"/>
          <p:cNvSpPr>
            <a:spLocks/>
          </p:cNvSpPr>
          <p:nvPr/>
        </p:nvSpPr>
        <p:spPr bwMode="auto">
          <a:xfrm rot="-625431">
            <a:off x="3229967" y="2128044"/>
            <a:ext cx="2951163" cy="725487"/>
          </a:xfrm>
          <a:custGeom>
            <a:avLst/>
            <a:gdLst>
              <a:gd name="T0" fmla="*/ 2147483647 w 2285"/>
              <a:gd name="T1" fmla="*/ 2147483647 h 641"/>
              <a:gd name="T2" fmla="*/ 2147483647 w 2285"/>
              <a:gd name="T3" fmla="*/ 2147483647 h 641"/>
              <a:gd name="T4" fmla="*/ 2147483647 w 2285"/>
              <a:gd name="T5" fmla="*/ 2147483647 h 641"/>
              <a:gd name="T6" fmla="*/ 2147483647 w 2285"/>
              <a:gd name="T7" fmla="*/ 1450071965 h 641"/>
              <a:gd name="T8" fmla="*/ 2147483647 w 2285"/>
              <a:gd name="T9" fmla="*/ 2147483647 h 641"/>
              <a:gd name="T10" fmla="*/ 2147483647 w 2285"/>
              <a:gd name="T11" fmla="*/ 2147483647 h 641"/>
              <a:gd name="T12" fmla="*/ 2147483647 w 2285"/>
              <a:gd name="T13" fmla="*/ 2147483647 h 641"/>
              <a:gd name="T14" fmla="*/ 2147483647 w 2285"/>
              <a:gd name="T15" fmla="*/ 2147483647 h 641"/>
              <a:gd name="T16" fmla="*/ 2147483647 w 2285"/>
              <a:gd name="T17" fmla="*/ 2147483647 h 641"/>
              <a:gd name="T18" fmla="*/ 2147483647 w 2285"/>
              <a:gd name="T19" fmla="*/ 2147483647 h 641"/>
              <a:gd name="T20" fmla="*/ 2147483647 w 2285"/>
              <a:gd name="T21" fmla="*/ 2147483647 h 641"/>
              <a:gd name="T22" fmla="*/ 2147483647 w 2285"/>
              <a:gd name="T23" fmla="*/ 2147483647 h 641"/>
              <a:gd name="T24" fmla="*/ 2147483647 w 2285"/>
              <a:gd name="T25" fmla="*/ 2147483647 h 641"/>
              <a:gd name="T26" fmla="*/ 2147483647 w 2285"/>
              <a:gd name="T27" fmla="*/ 2147483647 h 641"/>
              <a:gd name="T28" fmla="*/ 2147483647 w 2285"/>
              <a:gd name="T29" fmla="*/ 2147483647 h 641"/>
              <a:gd name="T30" fmla="*/ 2147483647 w 2285"/>
              <a:gd name="T31" fmla="*/ 2147483647 h 641"/>
              <a:gd name="T32" fmla="*/ 2147483647 w 2285"/>
              <a:gd name="T33" fmla="*/ 2147483647 h 641"/>
              <a:gd name="T34" fmla="*/ 2147483647 w 2285"/>
              <a:gd name="T35" fmla="*/ 2147483647 h 641"/>
              <a:gd name="T36" fmla="*/ 2147483647 w 2285"/>
              <a:gd name="T37" fmla="*/ 2147483647 h 641"/>
              <a:gd name="T38" fmla="*/ 2147483647 w 2285"/>
              <a:gd name="T39" fmla="*/ 2147483647 h 641"/>
              <a:gd name="T40" fmla="*/ 2147483647 w 2285"/>
              <a:gd name="T41" fmla="*/ 2147483647 h 641"/>
              <a:gd name="T42" fmla="*/ 2147483647 w 2285"/>
              <a:gd name="T43" fmla="*/ 2147483647 h 641"/>
              <a:gd name="T44" fmla="*/ 2147483647 w 2285"/>
              <a:gd name="T45" fmla="*/ 2147483647 h 641"/>
              <a:gd name="T46" fmla="*/ 2147483647 w 2285"/>
              <a:gd name="T47" fmla="*/ 2147483647 h 641"/>
              <a:gd name="T48" fmla="*/ 2147483647 w 2285"/>
              <a:gd name="T49" fmla="*/ 2147483647 h 641"/>
              <a:gd name="T50" fmla="*/ 2147483647 w 2285"/>
              <a:gd name="T51" fmla="*/ 2147483647 h 641"/>
              <a:gd name="T52" fmla="*/ 2147483647 w 2285"/>
              <a:gd name="T53" fmla="*/ 2147483647 h 641"/>
              <a:gd name="T54" fmla="*/ 2147483647 w 2285"/>
              <a:gd name="T55" fmla="*/ 2147483647 h 641"/>
              <a:gd name="T56" fmla="*/ 2147483647 w 2285"/>
              <a:gd name="T57" fmla="*/ 2147483647 h 641"/>
              <a:gd name="T58" fmla="*/ 2147483647 w 2285"/>
              <a:gd name="T59" fmla="*/ 2147483647 h 641"/>
              <a:gd name="T60" fmla="*/ 2147483647 w 2285"/>
              <a:gd name="T61" fmla="*/ 2147483647 h 641"/>
              <a:gd name="T62" fmla="*/ 0 w 2285"/>
              <a:gd name="T63" fmla="*/ 2147483647 h 6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85"/>
              <a:gd name="T97" fmla="*/ 0 h 641"/>
              <a:gd name="T98" fmla="*/ 2285 w 2285"/>
              <a:gd name="T99" fmla="*/ 641 h 6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85" h="641">
                <a:moveTo>
                  <a:pt x="12" y="136"/>
                </a:moveTo>
                <a:lnTo>
                  <a:pt x="76" y="94"/>
                </a:lnTo>
                <a:lnTo>
                  <a:pt x="144" y="60"/>
                </a:lnTo>
                <a:lnTo>
                  <a:pt x="217" y="35"/>
                </a:lnTo>
                <a:lnTo>
                  <a:pt x="295" y="17"/>
                </a:lnTo>
                <a:lnTo>
                  <a:pt x="377" y="5"/>
                </a:lnTo>
                <a:lnTo>
                  <a:pt x="463" y="0"/>
                </a:lnTo>
                <a:lnTo>
                  <a:pt x="551" y="1"/>
                </a:lnTo>
                <a:lnTo>
                  <a:pt x="641" y="8"/>
                </a:lnTo>
                <a:lnTo>
                  <a:pt x="733" y="20"/>
                </a:lnTo>
                <a:lnTo>
                  <a:pt x="827" y="37"/>
                </a:lnTo>
                <a:lnTo>
                  <a:pt x="922" y="56"/>
                </a:lnTo>
                <a:lnTo>
                  <a:pt x="1017" y="81"/>
                </a:lnTo>
                <a:lnTo>
                  <a:pt x="1113" y="108"/>
                </a:lnTo>
                <a:lnTo>
                  <a:pt x="1208" y="139"/>
                </a:lnTo>
                <a:lnTo>
                  <a:pt x="1302" y="171"/>
                </a:lnTo>
                <a:lnTo>
                  <a:pt x="1393" y="205"/>
                </a:lnTo>
                <a:lnTo>
                  <a:pt x="1484" y="242"/>
                </a:lnTo>
                <a:lnTo>
                  <a:pt x="1572" y="278"/>
                </a:lnTo>
                <a:lnTo>
                  <a:pt x="1658" y="315"/>
                </a:lnTo>
                <a:lnTo>
                  <a:pt x="1739" y="353"/>
                </a:lnTo>
                <a:lnTo>
                  <a:pt x="1817" y="390"/>
                </a:lnTo>
                <a:lnTo>
                  <a:pt x="1891" y="426"/>
                </a:lnTo>
                <a:lnTo>
                  <a:pt x="1960" y="461"/>
                </a:lnTo>
                <a:lnTo>
                  <a:pt x="2024" y="493"/>
                </a:lnTo>
                <a:lnTo>
                  <a:pt x="2082" y="525"/>
                </a:lnTo>
                <a:lnTo>
                  <a:pt x="2132" y="553"/>
                </a:lnTo>
                <a:lnTo>
                  <a:pt x="2177" y="578"/>
                </a:lnTo>
                <a:lnTo>
                  <a:pt x="2215" y="599"/>
                </a:lnTo>
                <a:lnTo>
                  <a:pt x="2245" y="616"/>
                </a:lnTo>
                <a:lnTo>
                  <a:pt x="2267" y="630"/>
                </a:lnTo>
                <a:lnTo>
                  <a:pt x="2280" y="638"/>
                </a:lnTo>
                <a:lnTo>
                  <a:pt x="2284" y="640"/>
                </a:lnTo>
                <a:lnTo>
                  <a:pt x="2276" y="639"/>
                </a:lnTo>
                <a:lnTo>
                  <a:pt x="2254" y="636"/>
                </a:lnTo>
                <a:lnTo>
                  <a:pt x="2220" y="632"/>
                </a:lnTo>
                <a:lnTo>
                  <a:pt x="2174" y="627"/>
                </a:lnTo>
                <a:lnTo>
                  <a:pt x="2118" y="620"/>
                </a:lnTo>
                <a:lnTo>
                  <a:pt x="2052" y="612"/>
                </a:lnTo>
                <a:lnTo>
                  <a:pt x="1977" y="603"/>
                </a:lnTo>
                <a:lnTo>
                  <a:pt x="1894" y="593"/>
                </a:lnTo>
                <a:lnTo>
                  <a:pt x="1804" y="582"/>
                </a:lnTo>
                <a:lnTo>
                  <a:pt x="1709" y="570"/>
                </a:lnTo>
                <a:lnTo>
                  <a:pt x="1608" y="556"/>
                </a:lnTo>
                <a:lnTo>
                  <a:pt x="1503" y="542"/>
                </a:lnTo>
                <a:lnTo>
                  <a:pt x="1395" y="526"/>
                </a:lnTo>
                <a:lnTo>
                  <a:pt x="1286" y="510"/>
                </a:lnTo>
                <a:lnTo>
                  <a:pt x="1174" y="493"/>
                </a:lnTo>
                <a:lnTo>
                  <a:pt x="1063" y="476"/>
                </a:lnTo>
                <a:lnTo>
                  <a:pt x="952" y="458"/>
                </a:lnTo>
                <a:lnTo>
                  <a:pt x="843" y="438"/>
                </a:lnTo>
                <a:lnTo>
                  <a:pt x="736" y="419"/>
                </a:lnTo>
                <a:lnTo>
                  <a:pt x="633" y="399"/>
                </a:lnTo>
                <a:lnTo>
                  <a:pt x="535" y="378"/>
                </a:lnTo>
                <a:lnTo>
                  <a:pt x="441" y="358"/>
                </a:lnTo>
                <a:lnTo>
                  <a:pt x="354" y="336"/>
                </a:lnTo>
                <a:lnTo>
                  <a:pt x="274" y="315"/>
                </a:lnTo>
                <a:lnTo>
                  <a:pt x="202" y="292"/>
                </a:lnTo>
                <a:lnTo>
                  <a:pt x="140" y="270"/>
                </a:lnTo>
                <a:lnTo>
                  <a:pt x="88" y="248"/>
                </a:lnTo>
                <a:lnTo>
                  <a:pt x="47" y="226"/>
                </a:lnTo>
                <a:lnTo>
                  <a:pt x="18" y="203"/>
                </a:lnTo>
                <a:lnTo>
                  <a:pt x="2" y="180"/>
                </a:lnTo>
                <a:lnTo>
                  <a:pt x="0" y="159"/>
                </a:lnTo>
                <a:lnTo>
                  <a:pt x="12" y="136"/>
                </a:lnTo>
              </a:path>
            </a:pathLst>
          </a:custGeom>
          <a:solidFill>
            <a:srgbClr val="00FFFF"/>
          </a:solidFill>
          <a:ln w="12700" cap="rnd">
            <a:noFill/>
            <a:round/>
            <a:headEnd/>
            <a:tailEnd/>
          </a:ln>
        </p:spPr>
        <p:txBody>
          <a:bodyPr/>
          <a:lstStyle/>
          <a:p>
            <a:endParaRPr lang="en-GB"/>
          </a:p>
        </p:txBody>
      </p:sp>
      <p:grpSp>
        <p:nvGrpSpPr>
          <p:cNvPr id="2" name="Group 3"/>
          <p:cNvGrpSpPr>
            <a:grpSpLocks/>
          </p:cNvGrpSpPr>
          <p:nvPr/>
        </p:nvGrpSpPr>
        <p:grpSpPr bwMode="auto">
          <a:xfrm>
            <a:off x="2972792" y="2231231"/>
            <a:ext cx="3065463" cy="692150"/>
            <a:chOff x="1961" y="1408"/>
            <a:chExt cx="1920" cy="436"/>
          </a:xfrm>
        </p:grpSpPr>
        <p:sp>
          <p:nvSpPr>
            <p:cNvPr id="25629" name="Oval 4"/>
            <p:cNvSpPr>
              <a:spLocks noChangeArrowheads="1"/>
            </p:cNvSpPr>
            <p:nvPr/>
          </p:nvSpPr>
          <p:spPr bwMode="auto">
            <a:xfrm>
              <a:off x="2114" y="1408"/>
              <a:ext cx="1624" cy="376"/>
            </a:xfrm>
            <a:prstGeom prst="ellipse">
              <a:avLst/>
            </a:prstGeom>
            <a:solidFill>
              <a:srgbClr val="FFFFFF"/>
            </a:solidFill>
            <a:ln w="12700">
              <a:solidFill>
                <a:srgbClr val="FFFFFF"/>
              </a:solidFill>
              <a:round/>
              <a:headEnd/>
              <a:tailEnd/>
            </a:ln>
          </p:spPr>
          <p:txBody>
            <a:bodyPr wrap="none" anchor="ctr"/>
            <a:lstStyle/>
            <a:p>
              <a:endParaRPr lang="en-GB"/>
            </a:p>
          </p:txBody>
        </p:sp>
        <p:sp>
          <p:nvSpPr>
            <p:cNvPr id="25630" name="Rectangle 5"/>
            <p:cNvSpPr>
              <a:spLocks noChangeArrowheads="1"/>
            </p:cNvSpPr>
            <p:nvPr/>
          </p:nvSpPr>
          <p:spPr bwMode="auto">
            <a:xfrm>
              <a:off x="1961" y="1604"/>
              <a:ext cx="1920" cy="240"/>
            </a:xfrm>
            <a:prstGeom prst="rect">
              <a:avLst/>
            </a:prstGeom>
            <a:solidFill>
              <a:schemeClr val="bg1"/>
            </a:solidFill>
            <a:ln w="12700">
              <a:noFill/>
              <a:miter lim="800000"/>
              <a:headEnd/>
              <a:tailEnd/>
            </a:ln>
          </p:spPr>
          <p:txBody>
            <a:bodyPr wrap="none" anchor="ctr"/>
            <a:lstStyle/>
            <a:p>
              <a:endParaRPr lang="en-GB"/>
            </a:p>
          </p:txBody>
        </p:sp>
        <p:sp>
          <p:nvSpPr>
            <p:cNvPr id="25631" name="Freeform 6"/>
            <p:cNvSpPr>
              <a:spLocks/>
            </p:cNvSpPr>
            <p:nvPr/>
          </p:nvSpPr>
          <p:spPr bwMode="auto">
            <a:xfrm>
              <a:off x="2129" y="1581"/>
              <a:ext cx="1633" cy="1"/>
            </a:xfrm>
            <a:custGeom>
              <a:avLst/>
              <a:gdLst>
                <a:gd name="T0" fmla="*/ 0 w 1633"/>
                <a:gd name="T1" fmla="*/ 0 h 1"/>
                <a:gd name="T2" fmla="*/ 1632 w 1633"/>
                <a:gd name="T3" fmla="*/ 0 h 1"/>
                <a:gd name="T4" fmla="*/ 0 60000 65536"/>
                <a:gd name="T5" fmla="*/ 0 60000 65536"/>
                <a:gd name="T6" fmla="*/ 0 w 1633"/>
                <a:gd name="T7" fmla="*/ 0 h 1"/>
                <a:gd name="T8" fmla="*/ 1633 w 1633"/>
                <a:gd name="T9" fmla="*/ 1 h 1"/>
              </a:gdLst>
              <a:ahLst/>
              <a:cxnLst>
                <a:cxn ang="T4">
                  <a:pos x="T0" y="T1"/>
                </a:cxn>
                <a:cxn ang="T5">
                  <a:pos x="T2" y="T3"/>
                </a:cxn>
              </a:cxnLst>
              <a:rect l="T6" t="T7" r="T8" b="T9"/>
              <a:pathLst>
                <a:path w="1633" h="1">
                  <a:moveTo>
                    <a:pt x="0" y="0"/>
                  </a:moveTo>
                  <a:lnTo>
                    <a:pt x="1632" y="0"/>
                  </a:lnTo>
                </a:path>
              </a:pathLst>
            </a:custGeom>
            <a:solidFill>
              <a:srgbClr val="FFFFFF"/>
            </a:solidFill>
            <a:ln w="12700" cap="rnd" cmpd="sng">
              <a:solidFill>
                <a:srgbClr val="FFFFFF"/>
              </a:solidFill>
              <a:prstDash val="solid"/>
              <a:round/>
              <a:headEnd type="none" w="med" len="med"/>
              <a:tailEnd type="none" w="med" len="med"/>
            </a:ln>
          </p:spPr>
          <p:txBody>
            <a:bodyPr/>
            <a:lstStyle/>
            <a:p>
              <a:endParaRPr lang="en-GB"/>
            </a:p>
          </p:txBody>
        </p:sp>
      </p:grpSp>
      <p:sp>
        <p:nvSpPr>
          <p:cNvPr id="25605" name="Freeform 13"/>
          <p:cNvSpPr>
            <a:spLocks/>
          </p:cNvSpPr>
          <p:nvPr/>
        </p:nvSpPr>
        <p:spPr bwMode="auto">
          <a:xfrm>
            <a:off x="1645642" y="2059781"/>
            <a:ext cx="5634038" cy="1588"/>
          </a:xfrm>
          <a:custGeom>
            <a:avLst/>
            <a:gdLst>
              <a:gd name="T0" fmla="*/ 0 w 3549"/>
              <a:gd name="T1" fmla="*/ 0 h 1"/>
              <a:gd name="T2" fmla="*/ 2147483647 w 3549"/>
              <a:gd name="T3" fmla="*/ 0 h 1"/>
              <a:gd name="T4" fmla="*/ 0 60000 65536"/>
              <a:gd name="T5" fmla="*/ 0 60000 65536"/>
              <a:gd name="T6" fmla="*/ 0 w 3549"/>
              <a:gd name="T7" fmla="*/ 0 h 1"/>
              <a:gd name="T8" fmla="*/ 3549 w 3549"/>
              <a:gd name="T9" fmla="*/ 1 h 1"/>
            </a:gdLst>
            <a:ahLst/>
            <a:cxnLst>
              <a:cxn ang="T4">
                <a:pos x="T0" y="T1"/>
              </a:cxn>
              <a:cxn ang="T5">
                <a:pos x="T2" y="T3"/>
              </a:cxn>
            </a:cxnLst>
            <a:rect l="T6" t="T7" r="T8" b="T9"/>
            <a:pathLst>
              <a:path w="3549" h="1">
                <a:moveTo>
                  <a:pt x="0" y="0"/>
                </a:moveTo>
                <a:lnTo>
                  <a:pt x="3548" y="0"/>
                </a:lnTo>
              </a:path>
            </a:pathLst>
          </a:custGeom>
          <a:noFill/>
          <a:ln w="12700" cap="rnd" cmpd="sng">
            <a:solidFill>
              <a:srgbClr val="FFFFFF"/>
            </a:solidFill>
            <a:prstDash val="solid"/>
            <a:round/>
            <a:headEnd type="none" w="med" len="med"/>
            <a:tailEnd type="triangle" w="med" len="med"/>
          </a:ln>
        </p:spPr>
        <p:txBody>
          <a:bodyPr/>
          <a:lstStyle/>
          <a:p>
            <a:endParaRPr lang="en-GB"/>
          </a:p>
        </p:txBody>
      </p:sp>
      <p:grpSp>
        <p:nvGrpSpPr>
          <p:cNvPr id="3" name="Group 25"/>
          <p:cNvGrpSpPr>
            <a:grpSpLocks/>
          </p:cNvGrpSpPr>
          <p:nvPr/>
        </p:nvGrpSpPr>
        <p:grpSpPr bwMode="auto">
          <a:xfrm>
            <a:off x="1691680" y="1124744"/>
            <a:ext cx="5576887" cy="838200"/>
            <a:chOff x="1231" y="1071"/>
            <a:chExt cx="3513" cy="528"/>
          </a:xfrm>
        </p:grpSpPr>
        <p:grpSp>
          <p:nvGrpSpPr>
            <p:cNvPr id="4" name="Group 7"/>
            <p:cNvGrpSpPr>
              <a:grpSpLocks/>
            </p:cNvGrpSpPr>
            <p:nvPr/>
          </p:nvGrpSpPr>
          <p:grpSpPr bwMode="auto">
            <a:xfrm>
              <a:off x="2018" y="1071"/>
              <a:ext cx="1920" cy="436"/>
              <a:chOff x="1961" y="708"/>
              <a:chExt cx="1920" cy="436"/>
            </a:xfrm>
          </p:grpSpPr>
          <p:sp>
            <p:nvSpPr>
              <p:cNvPr id="25626" name="Oval 8"/>
              <p:cNvSpPr>
                <a:spLocks noChangeArrowheads="1"/>
              </p:cNvSpPr>
              <p:nvPr/>
            </p:nvSpPr>
            <p:spPr bwMode="auto">
              <a:xfrm>
                <a:off x="2114" y="768"/>
                <a:ext cx="1624" cy="376"/>
              </a:xfrm>
              <a:prstGeom prst="ellipse">
                <a:avLst/>
              </a:prstGeom>
              <a:solidFill>
                <a:srgbClr val="FFFFFF"/>
              </a:solidFill>
              <a:ln w="12700">
                <a:solidFill>
                  <a:srgbClr val="FFFFFF"/>
                </a:solidFill>
                <a:round/>
                <a:headEnd/>
                <a:tailEnd/>
              </a:ln>
            </p:spPr>
            <p:txBody>
              <a:bodyPr wrap="none" anchor="ctr"/>
              <a:lstStyle/>
              <a:p>
                <a:endParaRPr lang="en-GB"/>
              </a:p>
            </p:txBody>
          </p:sp>
          <p:sp>
            <p:nvSpPr>
              <p:cNvPr id="25627" name="Rectangle 9"/>
              <p:cNvSpPr>
                <a:spLocks noChangeArrowheads="1"/>
              </p:cNvSpPr>
              <p:nvPr/>
            </p:nvSpPr>
            <p:spPr bwMode="auto">
              <a:xfrm>
                <a:off x="1961" y="708"/>
                <a:ext cx="1920" cy="240"/>
              </a:xfrm>
              <a:prstGeom prst="rect">
                <a:avLst/>
              </a:prstGeom>
              <a:solidFill>
                <a:schemeClr val="bg1"/>
              </a:solidFill>
              <a:ln w="12700">
                <a:noFill/>
                <a:miter lim="800000"/>
                <a:headEnd/>
                <a:tailEnd/>
              </a:ln>
            </p:spPr>
            <p:txBody>
              <a:bodyPr wrap="none" anchor="ctr"/>
              <a:lstStyle/>
              <a:p>
                <a:endParaRPr lang="en-GB"/>
              </a:p>
            </p:txBody>
          </p:sp>
          <p:sp>
            <p:nvSpPr>
              <p:cNvPr id="25628" name="Freeform 10"/>
              <p:cNvSpPr>
                <a:spLocks/>
              </p:cNvSpPr>
              <p:nvPr/>
            </p:nvSpPr>
            <p:spPr bwMode="auto">
              <a:xfrm>
                <a:off x="2129" y="971"/>
                <a:ext cx="1633" cy="1"/>
              </a:xfrm>
              <a:custGeom>
                <a:avLst/>
                <a:gdLst>
                  <a:gd name="T0" fmla="*/ 0 w 1633"/>
                  <a:gd name="T1" fmla="*/ 0 h 1"/>
                  <a:gd name="T2" fmla="*/ 1632 w 1633"/>
                  <a:gd name="T3" fmla="*/ 0 h 1"/>
                  <a:gd name="T4" fmla="*/ 0 60000 65536"/>
                  <a:gd name="T5" fmla="*/ 0 60000 65536"/>
                  <a:gd name="T6" fmla="*/ 0 w 1633"/>
                  <a:gd name="T7" fmla="*/ 0 h 1"/>
                  <a:gd name="T8" fmla="*/ 1633 w 1633"/>
                  <a:gd name="T9" fmla="*/ 1 h 1"/>
                </a:gdLst>
                <a:ahLst/>
                <a:cxnLst>
                  <a:cxn ang="T4">
                    <a:pos x="T0" y="T1"/>
                  </a:cxn>
                  <a:cxn ang="T5">
                    <a:pos x="T2" y="T3"/>
                  </a:cxn>
                </a:cxnLst>
                <a:rect l="T6" t="T7" r="T8" b="T9"/>
                <a:pathLst>
                  <a:path w="1633" h="1">
                    <a:moveTo>
                      <a:pt x="0" y="0"/>
                    </a:moveTo>
                    <a:lnTo>
                      <a:pt x="1632" y="0"/>
                    </a:lnTo>
                  </a:path>
                </a:pathLst>
              </a:custGeom>
              <a:solidFill>
                <a:srgbClr val="FFFFFF"/>
              </a:solidFill>
              <a:ln w="12700" cap="rnd" cmpd="sng">
                <a:solidFill>
                  <a:srgbClr val="FFFFFF"/>
                </a:solidFill>
                <a:prstDash val="solid"/>
                <a:round/>
                <a:headEnd type="none" w="med" len="med"/>
                <a:tailEnd type="none" w="med" len="med"/>
              </a:ln>
            </p:spPr>
            <p:txBody>
              <a:bodyPr/>
              <a:lstStyle/>
              <a:p>
                <a:endParaRPr lang="en-GB"/>
              </a:p>
            </p:txBody>
          </p:sp>
        </p:grpSp>
        <p:grpSp>
          <p:nvGrpSpPr>
            <p:cNvPr id="5" name="Group 14"/>
            <p:cNvGrpSpPr>
              <a:grpSpLocks/>
            </p:cNvGrpSpPr>
            <p:nvPr/>
          </p:nvGrpSpPr>
          <p:grpSpPr bwMode="auto">
            <a:xfrm>
              <a:off x="1231" y="1343"/>
              <a:ext cx="3513" cy="256"/>
              <a:chOff x="1155" y="983"/>
              <a:chExt cx="3513" cy="256"/>
            </a:xfrm>
          </p:grpSpPr>
          <p:sp>
            <p:nvSpPr>
              <p:cNvPr id="25624" name="Freeform 15"/>
              <p:cNvSpPr>
                <a:spLocks/>
              </p:cNvSpPr>
              <p:nvPr/>
            </p:nvSpPr>
            <p:spPr bwMode="auto">
              <a:xfrm>
                <a:off x="1155" y="983"/>
                <a:ext cx="1752" cy="256"/>
              </a:xfrm>
              <a:custGeom>
                <a:avLst/>
                <a:gdLst>
                  <a:gd name="T0" fmla="*/ 0 w 1752"/>
                  <a:gd name="T1" fmla="*/ 0 h 256"/>
                  <a:gd name="T2" fmla="*/ 196 w 1752"/>
                  <a:gd name="T3" fmla="*/ 0 h 256"/>
                  <a:gd name="T4" fmla="*/ 293 w 1752"/>
                  <a:gd name="T5" fmla="*/ 14 h 256"/>
                  <a:gd name="T6" fmla="*/ 408 w 1752"/>
                  <a:gd name="T7" fmla="*/ 34 h 256"/>
                  <a:gd name="T8" fmla="*/ 523 w 1752"/>
                  <a:gd name="T9" fmla="*/ 73 h 256"/>
                  <a:gd name="T10" fmla="*/ 662 w 1752"/>
                  <a:gd name="T11" fmla="*/ 116 h 256"/>
                  <a:gd name="T12" fmla="*/ 782 w 1752"/>
                  <a:gd name="T13" fmla="*/ 153 h 256"/>
                  <a:gd name="T14" fmla="*/ 888 w 1752"/>
                  <a:gd name="T15" fmla="*/ 183 h 256"/>
                  <a:gd name="T16" fmla="*/ 998 w 1752"/>
                  <a:gd name="T17" fmla="*/ 202 h 256"/>
                  <a:gd name="T18" fmla="*/ 1109 w 1752"/>
                  <a:gd name="T19" fmla="*/ 220 h 256"/>
                  <a:gd name="T20" fmla="*/ 1262 w 1752"/>
                  <a:gd name="T21" fmla="*/ 236 h 256"/>
                  <a:gd name="T22" fmla="*/ 1449 w 1752"/>
                  <a:gd name="T23" fmla="*/ 249 h 256"/>
                  <a:gd name="T24" fmla="*/ 1598 w 1752"/>
                  <a:gd name="T25" fmla="*/ 255 h 256"/>
                  <a:gd name="T26" fmla="*/ 1751 w 1752"/>
                  <a:gd name="T27" fmla="*/ 254 h 2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52"/>
                  <a:gd name="T43" fmla="*/ 0 h 256"/>
                  <a:gd name="T44" fmla="*/ 1752 w 1752"/>
                  <a:gd name="T45" fmla="*/ 256 h 2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52" h="256">
                    <a:moveTo>
                      <a:pt x="0" y="0"/>
                    </a:moveTo>
                    <a:lnTo>
                      <a:pt x="196" y="0"/>
                    </a:lnTo>
                    <a:lnTo>
                      <a:pt x="293" y="14"/>
                    </a:lnTo>
                    <a:lnTo>
                      <a:pt x="408" y="34"/>
                    </a:lnTo>
                    <a:lnTo>
                      <a:pt x="523" y="73"/>
                    </a:lnTo>
                    <a:lnTo>
                      <a:pt x="662" y="116"/>
                    </a:lnTo>
                    <a:lnTo>
                      <a:pt x="782" y="153"/>
                    </a:lnTo>
                    <a:lnTo>
                      <a:pt x="888" y="183"/>
                    </a:lnTo>
                    <a:lnTo>
                      <a:pt x="998" y="202"/>
                    </a:lnTo>
                    <a:lnTo>
                      <a:pt x="1109" y="220"/>
                    </a:lnTo>
                    <a:lnTo>
                      <a:pt x="1262" y="236"/>
                    </a:lnTo>
                    <a:lnTo>
                      <a:pt x="1449" y="249"/>
                    </a:lnTo>
                    <a:lnTo>
                      <a:pt x="1598" y="255"/>
                    </a:lnTo>
                    <a:lnTo>
                      <a:pt x="1751" y="254"/>
                    </a:lnTo>
                  </a:path>
                </a:pathLst>
              </a:custGeom>
              <a:noFill/>
              <a:ln w="12700" cap="rnd" cmpd="sng">
                <a:solidFill>
                  <a:srgbClr val="FFFFFF"/>
                </a:solidFill>
                <a:prstDash val="solid"/>
                <a:round/>
                <a:headEnd type="none" w="med" len="med"/>
                <a:tailEnd type="none" w="med" len="med"/>
              </a:ln>
            </p:spPr>
            <p:txBody>
              <a:bodyPr/>
              <a:lstStyle/>
              <a:p>
                <a:endParaRPr lang="en-GB"/>
              </a:p>
            </p:txBody>
          </p:sp>
          <p:sp>
            <p:nvSpPr>
              <p:cNvPr id="25625" name="Freeform 16"/>
              <p:cNvSpPr>
                <a:spLocks/>
              </p:cNvSpPr>
              <p:nvPr/>
            </p:nvSpPr>
            <p:spPr bwMode="auto">
              <a:xfrm>
                <a:off x="2916" y="983"/>
                <a:ext cx="1752" cy="256"/>
              </a:xfrm>
              <a:custGeom>
                <a:avLst/>
                <a:gdLst>
                  <a:gd name="T0" fmla="*/ 1751 w 1752"/>
                  <a:gd name="T1" fmla="*/ 0 h 256"/>
                  <a:gd name="T2" fmla="*/ 1555 w 1752"/>
                  <a:gd name="T3" fmla="*/ 0 h 256"/>
                  <a:gd name="T4" fmla="*/ 1458 w 1752"/>
                  <a:gd name="T5" fmla="*/ 14 h 256"/>
                  <a:gd name="T6" fmla="*/ 1343 w 1752"/>
                  <a:gd name="T7" fmla="*/ 34 h 256"/>
                  <a:gd name="T8" fmla="*/ 1228 w 1752"/>
                  <a:gd name="T9" fmla="*/ 73 h 256"/>
                  <a:gd name="T10" fmla="*/ 1089 w 1752"/>
                  <a:gd name="T11" fmla="*/ 116 h 256"/>
                  <a:gd name="T12" fmla="*/ 969 w 1752"/>
                  <a:gd name="T13" fmla="*/ 153 h 256"/>
                  <a:gd name="T14" fmla="*/ 863 w 1752"/>
                  <a:gd name="T15" fmla="*/ 183 h 256"/>
                  <a:gd name="T16" fmla="*/ 753 w 1752"/>
                  <a:gd name="T17" fmla="*/ 202 h 256"/>
                  <a:gd name="T18" fmla="*/ 642 w 1752"/>
                  <a:gd name="T19" fmla="*/ 220 h 256"/>
                  <a:gd name="T20" fmla="*/ 489 w 1752"/>
                  <a:gd name="T21" fmla="*/ 236 h 256"/>
                  <a:gd name="T22" fmla="*/ 302 w 1752"/>
                  <a:gd name="T23" fmla="*/ 249 h 256"/>
                  <a:gd name="T24" fmla="*/ 153 w 1752"/>
                  <a:gd name="T25" fmla="*/ 255 h 256"/>
                  <a:gd name="T26" fmla="*/ 0 w 1752"/>
                  <a:gd name="T27" fmla="*/ 254 h 2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52"/>
                  <a:gd name="T43" fmla="*/ 0 h 256"/>
                  <a:gd name="T44" fmla="*/ 1752 w 1752"/>
                  <a:gd name="T45" fmla="*/ 256 h 2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52" h="256">
                    <a:moveTo>
                      <a:pt x="1751" y="0"/>
                    </a:moveTo>
                    <a:lnTo>
                      <a:pt x="1555" y="0"/>
                    </a:lnTo>
                    <a:lnTo>
                      <a:pt x="1458" y="14"/>
                    </a:lnTo>
                    <a:lnTo>
                      <a:pt x="1343" y="34"/>
                    </a:lnTo>
                    <a:lnTo>
                      <a:pt x="1228" y="73"/>
                    </a:lnTo>
                    <a:lnTo>
                      <a:pt x="1089" y="116"/>
                    </a:lnTo>
                    <a:lnTo>
                      <a:pt x="969" y="153"/>
                    </a:lnTo>
                    <a:lnTo>
                      <a:pt x="863" y="183"/>
                    </a:lnTo>
                    <a:lnTo>
                      <a:pt x="753" y="202"/>
                    </a:lnTo>
                    <a:lnTo>
                      <a:pt x="642" y="220"/>
                    </a:lnTo>
                    <a:lnTo>
                      <a:pt x="489" y="236"/>
                    </a:lnTo>
                    <a:lnTo>
                      <a:pt x="302" y="249"/>
                    </a:lnTo>
                    <a:lnTo>
                      <a:pt x="153" y="255"/>
                    </a:lnTo>
                    <a:lnTo>
                      <a:pt x="0" y="254"/>
                    </a:lnTo>
                  </a:path>
                </a:pathLst>
              </a:custGeom>
              <a:noFill/>
              <a:ln w="12700" cap="rnd" cmpd="sng">
                <a:solidFill>
                  <a:srgbClr val="FFFFFF"/>
                </a:solidFill>
                <a:prstDash val="solid"/>
                <a:round/>
                <a:headEnd type="triangle" w="med" len="med"/>
                <a:tailEnd type="none" w="med" len="med"/>
              </a:ln>
            </p:spPr>
            <p:txBody>
              <a:bodyPr/>
              <a:lstStyle/>
              <a:p>
                <a:endParaRPr lang="en-GB"/>
              </a:p>
            </p:txBody>
          </p:sp>
        </p:grpSp>
      </p:grpSp>
      <p:grpSp>
        <p:nvGrpSpPr>
          <p:cNvPr id="6" name="Group 17"/>
          <p:cNvGrpSpPr>
            <a:grpSpLocks/>
          </p:cNvGrpSpPr>
          <p:nvPr/>
        </p:nvGrpSpPr>
        <p:grpSpPr bwMode="auto">
          <a:xfrm>
            <a:off x="1694855" y="2143919"/>
            <a:ext cx="5576887" cy="406400"/>
            <a:chOff x="1157" y="1353"/>
            <a:chExt cx="3513" cy="256"/>
          </a:xfrm>
        </p:grpSpPr>
        <p:sp>
          <p:nvSpPr>
            <p:cNvPr id="25620" name="Freeform 18"/>
            <p:cNvSpPr>
              <a:spLocks/>
            </p:cNvSpPr>
            <p:nvPr/>
          </p:nvSpPr>
          <p:spPr bwMode="auto">
            <a:xfrm>
              <a:off x="1157" y="1353"/>
              <a:ext cx="1752" cy="256"/>
            </a:xfrm>
            <a:custGeom>
              <a:avLst/>
              <a:gdLst>
                <a:gd name="T0" fmla="*/ 0 w 1752"/>
                <a:gd name="T1" fmla="*/ 255 h 256"/>
                <a:gd name="T2" fmla="*/ 196 w 1752"/>
                <a:gd name="T3" fmla="*/ 255 h 256"/>
                <a:gd name="T4" fmla="*/ 293 w 1752"/>
                <a:gd name="T5" fmla="*/ 241 h 256"/>
                <a:gd name="T6" fmla="*/ 408 w 1752"/>
                <a:gd name="T7" fmla="*/ 221 h 256"/>
                <a:gd name="T8" fmla="*/ 523 w 1752"/>
                <a:gd name="T9" fmla="*/ 182 h 256"/>
                <a:gd name="T10" fmla="*/ 662 w 1752"/>
                <a:gd name="T11" fmla="*/ 139 h 256"/>
                <a:gd name="T12" fmla="*/ 782 w 1752"/>
                <a:gd name="T13" fmla="*/ 102 h 256"/>
                <a:gd name="T14" fmla="*/ 888 w 1752"/>
                <a:gd name="T15" fmla="*/ 72 h 256"/>
                <a:gd name="T16" fmla="*/ 998 w 1752"/>
                <a:gd name="T17" fmla="*/ 53 h 256"/>
                <a:gd name="T18" fmla="*/ 1109 w 1752"/>
                <a:gd name="T19" fmla="*/ 35 h 256"/>
                <a:gd name="T20" fmla="*/ 1262 w 1752"/>
                <a:gd name="T21" fmla="*/ 19 h 256"/>
                <a:gd name="T22" fmla="*/ 1449 w 1752"/>
                <a:gd name="T23" fmla="*/ 6 h 256"/>
                <a:gd name="T24" fmla="*/ 1598 w 1752"/>
                <a:gd name="T25" fmla="*/ 0 h 256"/>
                <a:gd name="T26" fmla="*/ 1751 w 1752"/>
                <a:gd name="T27" fmla="*/ 1 h 2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52"/>
                <a:gd name="T43" fmla="*/ 0 h 256"/>
                <a:gd name="T44" fmla="*/ 1752 w 1752"/>
                <a:gd name="T45" fmla="*/ 256 h 2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52" h="256">
                  <a:moveTo>
                    <a:pt x="0" y="255"/>
                  </a:moveTo>
                  <a:lnTo>
                    <a:pt x="196" y="255"/>
                  </a:lnTo>
                  <a:lnTo>
                    <a:pt x="293" y="241"/>
                  </a:lnTo>
                  <a:lnTo>
                    <a:pt x="408" y="221"/>
                  </a:lnTo>
                  <a:lnTo>
                    <a:pt x="523" y="182"/>
                  </a:lnTo>
                  <a:lnTo>
                    <a:pt x="662" y="139"/>
                  </a:lnTo>
                  <a:lnTo>
                    <a:pt x="782" y="102"/>
                  </a:lnTo>
                  <a:lnTo>
                    <a:pt x="888" y="72"/>
                  </a:lnTo>
                  <a:lnTo>
                    <a:pt x="998" y="53"/>
                  </a:lnTo>
                  <a:lnTo>
                    <a:pt x="1109" y="35"/>
                  </a:lnTo>
                  <a:lnTo>
                    <a:pt x="1262" y="19"/>
                  </a:lnTo>
                  <a:lnTo>
                    <a:pt x="1449" y="6"/>
                  </a:lnTo>
                  <a:lnTo>
                    <a:pt x="1598" y="0"/>
                  </a:lnTo>
                  <a:lnTo>
                    <a:pt x="1751" y="1"/>
                  </a:lnTo>
                </a:path>
              </a:pathLst>
            </a:custGeom>
            <a:noFill/>
            <a:ln w="12700" cap="rnd" cmpd="sng">
              <a:solidFill>
                <a:srgbClr val="FFFFFF"/>
              </a:solidFill>
              <a:prstDash val="solid"/>
              <a:round/>
              <a:headEnd type="none" w="med" len="med"/>
              <a:tailEnd type="none" w="med" len="med"/>
            </a:ln>
          </p:spPr>
          <p:txBody>
            <a:bodyPr/>
            <a:lstStyle/>
            <a:p>
              <a:endParaRPr lang="en-GB"/>
            </a:p>
          </p:txBody>
        </p:sp>
        <p:sp>
          <p:nvSpPr>
            <p:cNvPr id="25621" name="Freeform 19"/>
            <p:cNvSpPr>
              <a:spLocks/>
            </p:cNvSpPr>
            <p:nvPr/>
          </p:nvSpPr>
          <p:spPr bwMode="auto">
            <a:xfrm>
              <a:off x="2918" y="1353"/>
              <a:ext cx="1752" cy="256"/>
            </a:xfrm>
            <a:custGeom>
              <a:avLst/>
              <a:gdLst>
                <a:gd name="T0" fmla="*/ 1751 w 1752"/>
                <a:gd name="T1" fmla="*/ 255 h 256"/>
                <a:gd name="T2" fmla="*/ 1555 w 1752"/>
                <a:gd name="T3" fmla="*/ 255 h 256"/>
                <a:gd name="T4" fmla="*/ 1458 w 1752"/>
                <a:gd name="T5" fmla="*/ 241 h 256"/>
                <a:gd name="T6" fmla="*/ 1343 w 1752"/>
                <a:gd name="T7" fmla="*/ 221 h 256"/>
                <a:gd name="T8" fmla="*/ 1228 w 1752"/>
                <a:gd name="T9" fmla="*/ 182 h 256"/>
                <a:gd name="T10" fmla="*/ 1089 w 1752"/>
                <a:gd name="T11" fmla="*/ 139 h 256"/>
                <a:gd name="T12" fmla="*/ 969 w 1752"/>
                <a:gd name="T13" fmla="*/ 102 h 256"/>
                <a:gd name="T14" fmla="*/ 863 w 1752"/>
                <a:gd name="T15" fmla="*/ 72 h 256"/>
                <a:gd name="T16" fmla="*/ 753 w 1752"/>
                <a:gd name="T17" fmla="*/ 53 h 256"/>
                <a:gd name="T18" fmla="*/ 642 w 1752"/>
                <a:gd name="T19" fmla="*/ 35 h 256"/>
                <a:gd name="T20" fmla="*/ 489 w 1752"/>
                <a:gd name="T21" fmla="*/ 19 h 256"/>
                <a:gd name="T22" fmla="*/ 302 w 1752"/>
                <a:gd name="T23" fmla="*/ 6 h 256"/>
                <a:gd name="T24" fmla="*/ 153 w 1752"/>
                <a:gd name="T25" fmla="*/ 0 h 256"/>
                <a:gd name="T26" fmla="*/ 0 w 1752"/>
                <a:gd name="T27" fmla="*/ 1 h 2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52"/>
                <a:gd name="T43" fmla="*/ 0 h 256"/>
                <a:gd name="T44" fmla="*/ 1752 w 1752"/>
                <a:gd name="T45" fmla="*/ 256 h 2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52" h="256">
                  <a:moveTo>
                    <a:pt x="1751" y="255"/>
                  </a:moveTo>
                  <a:lnTo>
                    <a:pt x="1555" y="255"/>
                  </a:lnTo>
                  <a:lnTo>
                    <a:pt x="1458" y="241"/>
                  </a:lnTo>
                  <a:lnTo>
                    <a:pt x="1343" y="221"/>
                  </a:lnTo>
                  <a:lnTo>
                    <a:pt x="1228" y="182"/>
                  </a:lnTo>
                  <a:lnTo>
                    <a:pt x="1089" y="139"/>
                  </a:lnTo>
                  <a:lnTo>
                    <a:pt x="969" y="102"/>
                  </a:lnTo>
                  <a:lnTo>
                    <a:pt x="863" y="72"/>
                  </a:lnTo>
                  <a:lnTo>
                    <a:pt x="753" y="53"/>
                  </a:lnTo>
                  <a:lnTo>
                    <a:pt x="642" y="35"/>
                  </a:lnTo>
                  <a:lnTo>
                    <a:pt x="489" y="19"/>
                  </a:lnTo>
                  <a:lnTo>
                    <a:pt x="302" y="6"/>
                  </a:lnTo>
                  <a:lnTo>
                    <a:pt x="153" y="0"/>
                  </a:lnTo>
                  <a:lnTo>
                    <a:pt x="0" y="1"/>
                  </a:lnTo>
                </a:path>
              </a:pathLst>
            </a:custGeom>
            <a:noFill/>
            <a:ln w="12700" cap="rnd" cmpd="sng">
              <a:solidFill>
                <a:srgbClr val="FFFFFF"/>
              </a:solidFill>
              <a:prstDash val="solid"/>
              <a:round/>
              <a:headEnd type="triangle" w="med" len="med"/>
              <a:tailEnd type="none" w="med" len="med"/>
            </a:ln>
          </p:spPr>
          <p:txBody>
            <a:bodyPr/>
            <a:lstStyle/>
            <a:p>
              <a:endParaRPr lang="en-GB"/>
            </a:p>
          </p:txBody>
        </p:sp>
      </p:grpSp>
      <p:sp>
        <p:nvSpPr>
          <p:cNvPr id="25608" name="Text Box 21"/>
          <p:cNvSpPr txBox="1">
            <a:spLocks noChangeArrowheads="1"/>
          </p:cNvSpPr>
          <p:nvPr/>
        </p:nvSpPr>
        <p:spPr bwMode="auto">
          <a:xfrm>
            <a:off x="1069380" y="1845469"/>
            <a:ext cx="720725" cy="523220"/>
          </a:xfrm>
          <a:prstGeom prst="rect">
            <a:avLst/>
          </a:prstGeom>
          <a:noFill/>
          <a:ln w="9525">
            <a:noFill/>
            <a:miter lim="800000"/>
            <a:headEnd/>
            <a:tailEnd/>
          </a:ln>
        </p:spPr>
        <p:txBody>
          <a:bodyPr>
            <a:spAutoFit/>
          </a:bodyPr>
          <a:lstStyle/>
          <a:p>
            <a:pPr>
              <a:spcBef>
                <a:spcPct val="50000"/>
              </a:spcBef>
            </a:pPr>
            <a:r>
              <a:rPr lang="en-GB" sz="2800" b="1" dirty="0">
                <a:solidFill>
                  <a:srgbClr val="FFFF00"/>
                </a:solidFill>
                <a:latin typeface="Comic Sans MS" pitchFamily="66" charset="0"/>
              </a:rPr>
              <a:t>A</a:t>
            </a:r>
          </a:p>
        </p:txBody>
      </p:sp>
      <p:sp>
        <p:nvSpPr>
          <p:cNvPr id="25609" name="Text Box 22"/>
          <p:cNvSpPr txBox="1">
            <a:spLocks noChangeArrowheads="1"/>
          </p:cNvSpPr>
          <p:nvPr/>
        </p:nvSpPr>
        <p:spPr bwMode="auto">
          <a:xfrm>
            <a:off x="4211960" y="2132856"/>
            <a:ext cx="577279" cy="492443"/>
          </a:xfrm>
          <a:prstGeom prst="rect">
            <a:avLst/>
          </a:prstGeom>
          <a:noFill/>
          <a:ln w="9525">
            <a:noFill/>
            <a:miter lim="800000"/>
            <a:headEnd/>
            <a:tailEnd/>
          </a:ln>
        </p:spPr>
        <p:txBody>
          <a:bodyPr wrap="square">
            <a:spAutoFit/>
          </a:bodyPr>
          <a:lstStyle/>
          <a:p>
            <a:pPr algn="ctr">
              <a:spcBef>
                <a:spcPct val="50000"/>
              </a:spcBef>
            </a:pPr>
            <a:r>
              <a:rPr lang="en-GB" sz="2600" b="1" dirty="0">
                <a:solidFill>
                  <a:srgbClr val="C00000"/>
                </a:solidFill>
                <a:latin typeface="Comic Sans MS" pitchFamily="66" charset="0"/>
              </a:rPr>
              <a:t>B</a:t>
            </a:r>
          </a:p>
        </p:txBody>
      </p:sp>
      <p:sp>
        <p:nvSpPr>
          <p:cNvPr id="25610" name="Text Box 23"/>
          <p:cNvSpPr txBox="1">
            <a:spLocks noChangeArrowheads="1"/>
          </p:cNvSpPr>
          <p:nvPr/>
        </p:nvSpPr>
        <p:spPr bwMode="auto">
          <a:xfrm>
            <a:off x="7333655" y="1820069"/>
            <a:ext cx="647700" cy="523220"/>
          </a:xfrm>
          <a:prstGeom prst="rect">
            <a:avLst/>
          </a:prstGeom>
          <a:noFill/>
          <a:ln w="9525">
            <a:noFill/>
            <a:miter lim="800000"/>
            <a:headEnd/>
            <a:tailEnd/>
          </a:ln>
        </p:spPr>
        <p:txBody>
          <a:bodyPr>
            <a:spAutoFit/>
          </a:bodyPr>
          <a:lstStyle/>
          <a:p>
            <a:pPr>
              <a:spcBef>
                <a:spcPct val="50000"/>
              </a:spcBef>
            </a:pPr>
            <a:r>
              <a:rPr lang="en-GB" sz="2800" b="1" dirty="0">
                <a:solidFill>
                  <a:srgbClr val="FFFF00"/>
                </a:solidFill>
                <a:latin typeface="Comic Sans MS" pitchFamily="66" charset="0"/>
              </a:rPr>
              <a:t>C</a:t>
            </a:r>
          </a:p>
        </p:txBody>
      </p:sp>
      <p:sp>
        <p:nvSpPr>
          <p:cNvPr id="42045" name="Text Box 61"/>
          <p:cNvSpPr txBox="1">
            <a:spLocks noChangeArrowheads="1"/>
          </p:cNvSpPr>
          <p:nvPr/>
        </p:nvSpPr>
        <p:spPr bwMode="auto">
          <a:xfrm>
            <a:off x="179512" y="3284984"/>
            <a:ext cx="8712968" cy="2800767"/>
          </a:xfrm>
          <a:prstGeom prst="rect">
            <a:avLst/>
          </a:prstGeom>
          <a:noFill/>
          <a:ln w="9525">
            <a:noFill/>
            <a:miter lim="800000"/>
            <a:headEnd/>
            <a:tailEnd/>
          </a:ln>
        </p:spPr>
        <p:txBody>
          <a:bodyPr wrap="square">
            <a:spAutoFit/>
          </a:bodyPr>
          <a:lstStyle/>
          <a:p>
            <a:pPr>
              <a:spcBef>
                <a:spcPct val="50000"/>
              </a:spcBef>
            </a:pPr>
            <a:r>
              <a:rPr lang="en-GB" sz="2800" b="1" dirty="0">
                <a:solidFill>
                  <a:srgbClr val="FFFF00"/>
                </a:solidFill>
              </a:rPr>
              <a:t>A Wing works in the same way as the </a:t>
            </a:r>
            <a:r>
              <a:rPr lang="en-GB" sz="2800" b="1" dirty="0" smtClean="0">
                <a:solidFill>
                  <a:srgbClr val="FFFF00"/>
                </a:solidFill>
              </a:rPr>
              <a:t>wind tunnel</a:t>
            </a:r>
            <a:endParaRPr lang="en-GB" sz="2800" b="1" dirty="0">
              <a:solidFill>
                <a:srgbClr val="FFFF00"/>
              </a:solidFill>
            </a:endParaRPr>
          </a:p>
          <a:p>
            <a:pPr>
              <a:spcBef>
                <a:spcPct val="50000"/>
              </a:spcBef>
            </a:pPr>
            <a:r>
              <a:rPr lang="en-GB" sz="2800" b="1" dirty="0">
                <a:solidFill>
                  <a:srgbClr val="FFFF00"/>
                </a:solidFill>
              </a:rPr>
              <a:t>Because the air is faster over the top surface, </a:t>
            </a:r>
            <a:r>
              <a:rPr lang="en-GB" sz="2800" b="1" dirty="0" smtClean="0">
                <a:solidFill>
                  <a:srgbClr val="FFFF00"/>
                </a:solidFill>
              </a:rPr>
              <a:t>the </a:t>
            </a:r>
            <a:r>
              <a:rPr lang="en-GB" sz="2800" b="1" dirty="0">
                <a:solidFill>
                  <a:srgbClr val="FFFF00"/>
                </a:solidFill>
              </a:rPr>
              <a:t>pressure is </a:t>
            </a:r>
            <a:r>
              <a:rPr lang="en-GB" sz="2800" b="1" dirty="0" smtClean="0">
                <a:solidFill>
                  <a:srgbClr val="FFFF00"/>
                </a:solidFill>
              </a:rPr>
              <a:t>decreased</a:t>
            </a:r>
          </a:p>
          <a:p>
            <a:pPr>
              <a:spcBef>
                <a:spcPct val="50000"/>
              </a:spcBef>
            </a:pPr>
            <a:endParaRPr lang="en-GB" sz="1600" b="1" dirty="0">
              <a:solidFill>
                <a:srgbClr val="FFFF00"/>
              </a:solidFill>
            </a:endParaRPr>
          </a:p>
          <a:p>
            <a:pPr algn="ctr">
              <a:spcBef>
                <a:spcPct val="50000"/>
              </a:spcBef>
            </a:pPr>
            <a:r>
              <a:rPr lang="en-GB" sz="3600" b="1" dirty="0" smtClean="0">
                <a:solidFill>
                  <a:srgbClr val="FFFF00"/>
                </a:solidFill>
              </a:rPr>
              <a:t>The wing is now producing lift</a:t>
            </a:r>
            <a:endParaRPr lang="en-GB" sz="3600" b="1" dirty="0">
              <a:solidFill>
                <a:srgbClr val="FFFF00"/>
              </a:solidFill>
            </a:endParaRPr>
          </a:p>
        </p:txBody>
      </p:sp>
      <p:sp>
        <p:nvSpPr>
          <p:cNvPr id="25612" name="Text Box 63"/>
          <p:cNvSpPr txBox="1">
            <a:spLocks noChangeArrowheads="1"/>
          </p:cNvSpPr>
          <p:nvPr/>
        </p:nvSpPr>
        <p:spPr bwMode="auto">
          <a:xfrm>
            <a:off x="3588742" y="1647031"/>
            <a:ext cx="431800" cy="701675"/>
          </a:xfrm>
          <a:prstGeom prst="rect">
            <a:avLst/>
          </a:prstGeom>
          <a:noFill/>
          <a:ln w="9525">
            <a:noFill/>
            <a:miter lim="800000"/>
            <a:headEnd/>
            <a:tailEnd/>
          </a:ln>
        </p:spPr>
        <p:txBody>
          <a:bodyPr>
            <a:spAutoFit/>
          </a:bodyPr>
          <a:lstStyle/>
          <a:p>
            <a:pPr>
              <a:spcBef>
                <a:spcPct val="50000"/>
              </a:spcBef>
            </a:pPr>
            <a:r>
              <a:rPr lang="en-GB" sz="4000" dirty="0">
                <a:solidFill>
                  <a:srgbClr val="C00000"/>
                </a:solidFill>
                <a:latin typeface="Comic Sans MS" pitchFamily="66" charset="0"/>
              </a:rPr>
              <a:t>-</a:t>
            </a:r>
          </a:p>
        </p:txBody>
      </p:sp>
      <p:sp>
        <p:nvSpPr>
          <p:cNvPr id="42048" name="AutoShape 64"/>
          <p:cNvSpPr>
            <a:spLocks noChangeArrowheads="1"/>
          </p:cNvSpPr>
          <p:nvPr/>
        </p:nvSpPr>
        <p:spPr bwMode="auto">
          <a:xfrm>
            <a:off x="4165005" y="1053306"/>
            <a:ext cx="215900" cy="1223963"/>
          </a:xfrm>
          <a:prstGeom prst="upArrow">
            <a:avLst>
              <a:gd name="adj1" fmla="val 50000"/>
              <a:gd name="adj2" fmla="val 141728"/>
            </a:avLst>
          </a:prstGeom>
          <a:solidFill>
            <a:schemeClr val="accent1"/>
          </a:solidFill>
          <a:ln w="9525">
            <a:solidFill>
              <a:schemeClr val="tx1"/>
            </a:solidFill>
            <a:miter lim="800000"/>
            <a:headEnd/>
            <a:tailEnd/>
          </a:ln>
        </p:spPr>
        <p:txBody>
          <a:bodyPr vert="eaVert" wrap="none" anchor="ctr"/>
          <a:lstStyle/>
          <a:p>
            <a:endParaRPr lang="en-GB"/>
          </a:p>
        </p:txBody>
      </p:sp>
      <p:sp>
        <p:nvSpPr>
          <p:cNvPr id="25614" name="Rectangle 66"/>
          <p:cNvSpPr>
            <a:spLocks noChangeArrowheads="1"/>
          </p:cNvSpPr>
          <p:nvPr/>
        </p:nvSpPr>
        <p:spPr bwMode="auto">
          <a:xfrm>
            <a:off x="1717080" y="1845469"/>
            <a:ext cx="452437" cy="762000"/>
          </a:xfrm>
          <a:prstGeom prst="rect">
            <a:avLst/>
          </a:prstGeom>
          <a:noFill/>
          <a:ln w="9525">
            <a:noFill/>
            <a:miter lim="800000"/>
            <a:headEnd/>
            <a:tailEnd/>
          </a:ln>
        </p:spPr>
        <p:txBody>
          <a:bodyPr wrap="none">
            <a:spAutoFit/>
          </a:bodyPr>
          <a:lstStyle/>
          <a:p>
            <a:r>
              <a:rPr lang="en-GB" sz="4400" dirty="0">
                <a:solidFill>
                  <a:srgbClr val="C00000"/>
                </a:solidFill>
                <a:latin typeface="Comic Sans MS" pitchFamily="66" charset="0"/>
              </a:rPr>
              <a:t>+</a:t>
            </a:r>
          </a:p>
        </p:txBody>
      </p:sp>
      <p:sp>
        <p:nvSpPr>
          <p:cNvPr id="25615" name="Rectangle 67"/>
          <p:cNvSpPr>
            <a:spLocks noChangeArrowheads="1"/>
          </p:cNvSpPr>
          <p:nvPr/>
        </p:nvSpPr>
        <p:spPr bwMode="auto">
          <a:xfrm>
            <a:off x="6614517" y="1845469"/>
            <a:ext cx="452438" cy="762000"/>
          </a:xfrm>
          <a:prstGeom prst="rect">
            <a:avLst/>
          </a:prstGeom>
          <a:noFill/>
          <a:ln w="9525">
            <a:noFill/>
            <a:miter lim="800000"/>
            <a:headEnd/>
            <a:tailEnd/>
          </a:ln>
        </p:spPr>
        <p:txBody>
          <a:bodyPr>
            <a:spAutoFit/>
          </a:bodyPr>
          <a:lstStyle/>
          <a:p>
            <a:r>
              <a:rPr lang="en-GB" sz="4400" dirty="0">
                <a:solidFill>
                  <a:srgbClr val="C00000"/>
                </a:solidFill>
                <a:latin typeface="Comic Sans MS" pitchFamily="66" charset="0"/>
              </a:rPr>
              <a:t>+</a:t>
            </a:r>
          </a:p>
        </p:txBody>
      </p:sp>
      <p:sp>
        <p:nvSpPr>
          <p:cNvPr id="25616" name="Text Box 68"/>
          <p:cNvSpPr txBox="1">
            <a:spLocks noChangeArrowheads="1"/>
          </p:cNvSpPr>
          <p:nvPr/>
        </p:nvSpPr>
        <p:spPr bwMode="auto">
          <a:xfrm>
            <a:off x="4814292" y="1629569"/>
            <a:ext cx="431800" cy="701675"/>
          </a:xfrm>
          <a:prstGeom prst="rect">
            <a:avLst/>
          </a:prstGeom>
          <a:noFill/>
          <a:ln w="9525">
            <a:noFill/>
            <a:miter lim="800000"/>
            <a:headEnd/>
            <a:tailEnd/>
          </a:ln>
        </p:spPr>
        <p:txBody>
          <a:bodyPr>
            <a:spAutoFit/>
          </a:bodyPr>
          <a:lstStyle/>
          <a:p>
            <a:pPr>
              <a:spcBef>
                <a:spcPct val="50000"/>
              </a:spcBef>
            </a:pPr>
            <a:r>
              <a:rPr lang="en-GB" sz="4000" dirty="0">
                <a:solidFill>
                  <a:srgbClr val="C00000"/>
                </a:solidFill>
                <a:latin typeface="Comic Sans MS" pitchFamily="66" charset="0"/>
              </a:rPr>
              <a:t>-</a:t>
            </a:r>
          </a:p>
        </p:txBody>
      </p:sp>
      <p:sp>
        <p:nvSpPr>
          <p:cNvPr id="42053" name="Text Box 69"/>
          <p:cNvSpPr txBox="1">
            <a:spLocks noChangeArrowheads="1"/>
          </p:cNvSpPr>
          <p:nvPr/>
        </p:nvSpPr>
        <p:spPr bwMode="auto">
          <a:xfrm>
            <a:off x="3804642" y="667544"/>
            <a:ext cx="1439863" cy="457200"/>
          </a:xfrm>
          <a:prstGeom prst="rect">
            <a:avLst/>
          </a:prstGeom>
          <a:noFill/>
          <a:ln w="9525">
            <a:noFill/>
            <a:miter lim="800000"/>
            <a:headEnd/>
            <a:tailEnd/>
          </a:ln>
        </p:spPr>
        <p:txBody>
          <a:bodyPr>
            <a:spAutoFit/>
          </a:bodyPr>
          <a:lstStyle/>
          <a:p>
            <a:pPr>
              <a:spcBef>
                <a:spcPct val="50000"/>
              </a:spcBef>
            </a:pPr>
            <a:r>
              <a:rPr lang="en-GB" sz="2400" b="1" dirty="0">
                <a:solidFill>
                  <a:schemeClr val="accent1"/>
                </a:solidFill>
                <a:latin typeface="Comic Sans MS" pitchFamily="66" charset="0"/>
              </a:rPr>
              <a:t>LIFT</a:t>
            </a:r>
          </a:p>
        </p:txBody>
      </p:sp>
      <p:sp>
        <p:nvSpPr>
          <p:cNvPr id="42055" name="Freeform 71"/>
          <p:cNvSpPr>
            <a:spLocks/>
          </p:cNvSpPr>
          <p:nvPr/>
        </p:nvSpPr>
        <p:spPr bwMode="auto">
          <a:xfrm>
            <a:off x="1645642" y="2780506"/>
            <a:ext cx="5634038" cy="1588"/>
          </a:xfrm>
          <a:custGeom>
            <a:avLst/>
            <a:gdLst>
              <a:gd name="T0" fmla="*/ 0 w 3549"/>
              <a:gd name="T1" fmla="*/ 0 h 1"/>
              <a:gd name="T2" fmla="*/ 2147483647 w 3549"/>
              <a:gd name="T3" fmla="*/ 0 h 1"/>
              <a:gd name="T4" fmla="*/ 0 60000 65536"/>
              <a:gd name="T5" fmla="*/ 0 60000 65536"/>
              <a:gd name="T6" fmla="*/ 0 w 3549"/>
              <a:gd name="T7" fmla="*/ 0 h 1"/>
              <a:gd name="T8" fmla="*/ 3549 w 3549"/>
              <a:gd name="T9" fmla="*/ 1 h 1"/>
            </a:gdLst>
            <a:ahLst/>
            <a:cxnLst>
              <a:cxn ang="T4">
                <a:pos x="T0" y="T1"/>
              </a:cxn>
              <a:cxn ang="T5">
                <a:pos x="T2" y="T3"/>
              </a:cxn>
            </a:cxnLst>
            <a:rect l="T6" t="T7" r="T8" b="T9"/>
            <a:pathLst>
              <a:path w="3549" h="1">
                <a:moveTo>
                  <a:pt x="0" y="0"/>
                </a:moveTo>
                <a:lnTo>
                  <a:pt x="3548" y="0"/>
                </a:lnTo>
              </a:path>
            </a:pathLst>
          </a:custGeom>
          <a:noFill/>
          <a:ln w="12700" cap="rnd" cmpd="sng">
            <a:solidFill>
              <a:srgbClr val="FFFFFF"/>
            </a:solidFill>
            <a:prstDash val="solid"/>
            <a:round/>
            <a:headEnd type="none" w="med" len="med"/>
            <a:tailEnd type="triangle" w="med" len="med"/>
          </a:ln>
        </p:spPr>
        <p:txBody>
          <a:bodyPr/>
          <a:lstStyle/>
          <a:p>
            <a:endParaRPr lang="en-GB"/>
          </a:p>
        </p:txBody>
      </p:sp>
      <p:sp>
        <p:nvSpPr>
          <p:cNvPr id="42056" name="Rectangle 72"/>
          <p:cNvSpPr>
            <a:spLocks noChangeArrowheads="1"/>
          </p:cNvSpPr>
          <p:nvPr/>
        </p:nvSpPr>
        <p:spPr bwMode="auto">
          <a:xfrm>
            <a:off x="4093567" y="2637631"/>
            <a:ext cx="452438" cy="762000"/>
          </a:xfrm>
          <a:prstGeom prst="rect">
            <a:avLst/>
          </a:prstGeom>
          <a:noFill/>
          <a:ln w="9525">
            <a:noFill/>
            <a:miter lim="800000"/>
            <a:headEnd/>
            <a:tailEnd/>
          </a:ln>
        </p:spPr>
        <p:txBody>
          <a:bodyPr wrap="none">
            <a:spAutoFit/>
          </a:bodyPr>
          <a:lstStyle/>
          <a:p>
            <a:r>
              <a:rPr lang="en-GB" sz="4400" dirty="0">
                <a:solidFill>
                  <a:srgbClr val="C00000"/>
                </a:solidFill>
                <a:latin typeface="Comic Sans MS" pitchFamily="66"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after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par>
                          <p:cTn id="8" fill="hold">
                            <p:stCondLst>
                              <p:cond delay="2000"/>
                            </p:stCondLst>
                            <p:childTnLst>
                              <p:par>
                                <p:cTn id="9" presetID="10" presetClass="exit" presetSubtype="0" fill="hold" nodeType="afterEffect">
                                  <p:stCondLst>
                                    <p:cond delay="0"/>
                                  </p:stCondLst>
                                  <p:childTnLst>
                                    <p:animEffect transition="out" filter="fade">
                                      <p:cBhvr>
                                        <p:cTn id="10" dur="2000"/>
                                        <p:tgtEl>
                                          <p:spTgt spid="2"/>
                                        </p:tgtEl>
                                      </p:cBhvr>
                                    </p:animEffect>
                                    <p:set>
                                      <p:cBhvr>
                                        <p:cTn id="11" dur="1" fill="hold">
                                          <p:stCondLst>
                                            <p:cond delay="1999"/>
                                          </p:stCondLst>
                                        </p:cTn>
                                        <p:tgtEl>
                                          <p:spTgt spid="2"/>
                                        </p:tgtEl>
                                        <p:attrNameLst>
                                          <p:attrName>style.visibility</p:attrName>
                                        </p:attrNameLst>
                                      </p:cBhvr>
                                      <p:to>
                                        <p:strVal val="hidden"/>
                                      </p:to>
                                    </p:set>
                                  </p:childTnLst>
                                </p:cTn>
                              </p:par>
                              <p:par>
                                <p:cTn id="12" presetID="10" presetClass="entr" presetSubtype="0" fill="hold" grpId="0" nodeType="withEffect">
                                  <p:stCondLst>
                                    <p:cond delay="0"/>
                                  </p:stCondLst>
                                  <p:childTnLst>
                                    <p:set>
                                      <p:cBhvr>
                                        <p:cTn id="13" dur="1" fill="hold">
                                          <p:stCondLst>
                                            <p:cond delay="0"/>
                                          </p:stCondLst>
                                        </p:cTn>
                                        <p:tgtEl>
                                          <p:spTgt spid="42044"/>
                                        </p:tgtEl>
                                        <p:attrNameLst>
                                          <p:attrName>style.visibility</p:attrName>
                                        </p:attrNameLst>
                                      </p:cBhvr>
                                      <p:to>
                                        <p:strVal val="visible"/>
                                      </p:to>
                                    </p:set>
                                    <p:animEffect transition="in" filter="fade">
                                      <p:cBhvr>
                                        <p:cTn id="14" dur="2000"/>
                                        <p:tgtEl>
                                          <p:spTgt spid="42044"/>
                                        </p:tgtEl>
                                      </p:cBhvr>
                                    </p:animEffect>
                                  </p:childTnLst>
                                </p:cTn>
                              </p:par>
                            </p:childTnLst>
                          </p:cTn>
                        </p:par>
                        <p:par>
                          <p:cTn id="15" fill="hold">
                            <p:stCondLst>
                              <p:cond delay="4000"/>
                            </p:stCondLst>
                            <p:childTnLst>
                              <p:par>
                                <p:cTn id="16" presetID="22" presetClass="entr" presetSubtype="8" fill="hold" grpId="0" nodeType="afterEffect">
                                  <p:stCondLst>
                                    <p:cond delay="0"/>
                                  </p:stCondLst>
                                  <p:childTnLst>
                                    <p:set>
                                      <p:cBhvr>
                                        <p:cTn id="17" dur="1" fill="hold">
                                          <p:stCondLst>
                                            <p:cond delay="0"/>
                                          </p:stCondLst>
                                        </p:cTn>
                                        <p:tgtEl>
                                          <p:spTgt spid="42055"/>
                                        </p:tgtEl>
                                        <p:attrNameLst>
                                          <p:attrName>style.visibility</p:attrName>
                                        </p:attrNameLst>
                                      </p:cBhvr>
                                      <p:to>
                                        <p:strVal val="visible"/>
                                      </p:to>
                                    </p:set>
                                    <p:animEffect transition="in" filter="wipe(left)">
                                      <p:cBhvr>
                                        <p:cTn id="18" dur="1000"/>
                                        <p:tgtEl>
                                          <p:spTgt spid="42055"/>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42056"/>
                                        </p:tgtEl>
                                        <p:attrNameLst>
                                          <p:attrName>style.visibility</p:attrName>
                                        </p:attrNameLst>
                                      </p:cBhvr>
                                      <p:to>
                                        <p:strVal val="visible"/>
                                      </p:to>
                                    </p:set>
                                    <p:animEffect transition="in" filter="wipe(left)">
                                      <p:cBhvr>
                                        <p:cTn id="21" dur="1000"/>
                                        <p:tgtEl>
                                          <p:spTgt spid="42056"/>
                                        </p:tgtEl>
                                      </p:cBhvr>
                                    </p:animEffect>
                                  </p:childTnLst>
                                </p:cTn>
                              </p:par>
                            </p:childTnLst>
                          </p:cTn>
                        </p:par>
                        <p:par>
                          <p:cTn id="22" fill="hold">
                            <p:stCondLst>
                              <p:cond delay="5000"/>
                            </p:stCondLst>
                            <p:childTnLst>
                              <p:par>
                                <p:cTn id="23" presetID="22" presetClass="entr" presetSubtype="4" fill="hold" grpId="0" nodeType="afterEffect">
                                  <p:stCondLst>
                                    <p:cond delay="0"/>
                                  </p:stCondLst>
                                  <p:childTnLst>
                                    <p:set>
                                      <p:cBhvr>
                                        <p:cTn id="24" dur="1" fill="hold">
                                          <p:stCondLst>
                                            <p:cond delay="0"/>
                                          </p:stCondLst>
                                        </p:cTn>
                                        <p:tgtEl>
                                          <p:spTgt spid="42048"/>
                                        </p:tgtEl>
                                        <p:attrNameLst>
                                          <p:attrName>style.visibility</p:attrName>
                                        </p:attrNameLst>
                                      </p:cBhvr>
                                      <p:to>
                                        <p:strVal val="visible"/>
                                      </p:to>
                                    </p:set>
                                    <p:animEffect transition="in" filter="wipe(down)">
                                      <p:cBhvr>
                                        <p:cTn id="25" dur="2000"/>
                                        <p:tgtEl>
                                          <p:spTgt spid="42048"/>
                                        </p:tgtEl>
                                      </p:cBhvr>
                                    </p:animEffect>
                                  </p:childTnLst>
                                </p:cTn>
                              </p:par>
                            </p:childTnLst>
                          </p:cTn>
                        </p:par>
                        <p:par>
                          <p:cTn id="26" fill="hold">
                            <p:stCondLst>
                              <p:cond delay="7000"/>
                            </p:stCondLst>
                            <p:childTnLst>
                              <p:par>
                                <p:cTn id="27" presetID="22" presetClass="entr" presetSubtype="4" fill="hold" nodeType="afterEffect">
                                  <p:stCondLst>
                                    <p:cond delay="0"/>
                                  </p:stCondLst>
                                  <p:childTnLst>
                                    <p:set>
                                      <p:cBhvr>
                                        <p:cTn id="28" dur="1" fill="hold">
                                          <p:stCondLst>
                                            <p:cond delay="0"/>
                                          </p:stCondLst>
                                        </p:cTn>
                                        <p:tgtEl>
                                          <p:spTgt spid="42053">
                                            <p:txEl>
                                              <p:pRg st="0" end="0"/>
                                            </p:txEl>
                                          </p:spTgt>
                                        </p:tgtEl>
                                        <p:attrNameLst>
                                          <p:attrName>style.visibility</p:attrName>
                                        </p:attrNameLst>
                                      </p:cBhvr>
                                      <p:to>
                                        <p:strVal val="visible"/>
                                      </p:to>
                                    </p:set>
                                    <p:animEffect transition="in" filter="wipe(down)">
                                      <p:cBhvr>
                                        <p:cTn id="29" dur="1000"/>
                                        <p:tgtEl>
                                          <p:spTgt spid="42053">
                                            <p:txEl>
                                              <p:pRg st="0" end="0"/>
                                            </p:txEl>
                                          </p:spTgt>
                                        </p:tgtEl>
                                      </p:cBhvr>
                                    </p:animEffect>
                                  </p:childTnLst>
                                </p:cTn>
                              </p:par>
                            </p:childTnLst>
                          </p:cTn>
                        </p:par>
                        <p:par>
                          <p:cTn id="30" fill="hold">
                            <p:stCondLst>
                              <p:cond delay="8000"/>
                            </p:stCondLst>
                            <p:childTnLst>
                              <p:par>
                                <p:cTn id="31" presetID="22" presetClass="entr" presetSubtype="8" fill="hold" nodeType="afterEffect">
                                  <p:stCondLst>
                                    <p:cond delay="0"/>
                                  </p:stCondLst>
                                  <p:childTnLst>
                                    <p:set>
                                      <p:cBhvr>
                                        <p:cTn id="32" dur="1" fill="hold">
                                          <p:stCondLst>
                                            <p:cond delay="0"/>
                                          </p:stCondLst>
                                        </p:cTn>
                                        <p:tgtEl>
                                          <p:spTgt spid="42045">
                                            <p:txEl>
                                              <p:pRg st="0" end="0"/>
                                            </p:txEl>
                                          </p:spTgt>
                                        </p:tgtEl>
                                        <p:attrNameLst>
                                          <p:attrName>style.visibility</p:attrName>
                                        </p:attrNameLst>
                                      </p:cBhvr>
                                      <p:to>
                                        <p:strVal val="visible"/>
                                      </p:to>
                                    </p:set>
                                    <p:animEffect transition="in" filter="wipe(left)">
                                      <p:cBhvr>
                                        <p:cTn id="33" dur="2000"/>
                                        <p:tgtEl>
                                          <p:spTgt spid="42045">
                                            <p:txEl>
                                              <p:pRg st="0" end="0"/>
                                            </p:txEl>
                                          </p:spTgt>
                                        </p:tgtEl>
                                      </p:cBhvr>
                                    </p:animEffect>
                                  </p:childTnLst>
                                </p:cTn>
                              </p:par>
                            </p:childTnLst>
                          </p:cTn>
                        </p:par>
                        <p:par>
                          <p:cTn id="34" fill="hold">
                            <p:stCondLst>
                              <p:cond delay="10000"/>
                            </p:stCondLst>
                            <p:childTnLst>
                              <p:par>
                                <p:cTn id="35" presetID="22" presetClass="entr" presetSubtype="8" fill="hold" nodeType="afterEffect">
                                  <p:stCondLst>
                                    <p:cond delay="0"/>
                                  </p:stCondLst>
                                  <p:childTnLst>
                                    <p:set>
                                      <p:cBhvr>
                                        <p:cTn id="36" dur="1" fill="hold">
                                          <p:stCondLst>
                                            <p:cond delay="0"/>
                                          </p:stCondLst>
                                        </p:cTn>
                                        <p:tgtEl>
                                          <p:spTgt spid="42045">
                                            <p:txEl>
                                              <p:pRg st="1" end="1"/>
                                            </p:txEl>
                                          </p:spTgt>
                                        </p:tgtEl>
                                        <p:attrNameLst>
                                          <p:attrName>style.visibility</p:attrName>
                                        </p:attrNameLst>
                                      </p:cBhvr>
                                      <p:to>
                                        <p:strVal val="visible"/>
                                      </p:to>
                                    </p:set>
                                    <p:animEffect transition="in" filter="wipe(left)">
                                      <p:cBhvr>
                                        <p:cTn id="37" dur="2000"/>
                                        <p:tgtEl>
                                          <p:spTgt spid="42045">
                                            <p:txEl>
                                              <p:pRg st="1" end="1"/>
                                            </p:txEl>
                                          </p:spTgt>
                                        </p:tgtEl>
                                      </p:cBhvr>
                                    </p:animEffect>
                                  </p:childTnLst>
                                </p:cTn>
                              </p:par>
                            </p:childTnLst>
                          </p:cTn>
                        </p:par>
                        <p:par>
                          <p:cTn id="38" fill="hold">
                            <p:stCondLst>
                              <p:cond delay="12000"/>
                            </p:stCondLst>
                            <p:childTnLst>
                              <p:par>
                                <p:cTn id="39" presetID="45" presetClass="entr" presetSubtype="0" fill="hold" nodeType="afterEffect">
                                  <p:stCondLst>
                                    <p:cond delay="0"/>
                                  </p:stCondLst>
                                  <p:iterate type="lt">
                                    <p:tmPct val="10000"/>
                                  </p:iterate>
                                  <p:childTnLst>
                                    <p:set>
                                      <p:cBhvr>
                                        <p:cTn id="40" dur="1" fill="hold">
                                          <p:stCondLst>
                                            <p:cond delay="0"/>
                                          </p:stCondLst>
                                        </p:cTn>
                                        <p:tgtEl>
                                          <p:spTgt spid="42045">
                                            <p:txEl>
                                              <p:pRg st="3" end="3"/>
                                            </p:txEl>
                                          </p:spTgt>
                                        </p:tgtEl>
                                        <p:attrNameLst>
                                          <p:attrName>style.visibility</p:attrName>
                                        </p:attrNameLst>
                                      </p:cBhvr>
                                      <p:to>
                                        <p:strVal val="visible"/>
                                      </p:to>
                                    </p:set>
                                    <p:animEffect transition="in" filter="fade">
                                      <p:cBhvr>
                                        <p:cTn id="41" dur="1000"/>
                                        <p:tgtEl>
                                          <p:spTgt spid="42045">
                                            <p:txEl>
                                              <p:pRg st="3" end="3"/>
                                            </p:txEl>
                                          </p:spTgt>
                                        </p:tgtEl>
                                      </p:cBhvr>
                                    </p:animEffect>
                                    <p:anim calcmode="lin" valueType="num">
                                      <p:cBhvr>
                                        <p:cTn id="42" dur="1000" fill="hold"/>
                                        <p:tgtEl>
                                          <p:spTgt spid="42045">
                                            <p:txEl>
                                              <p:pRg st="3" end="3"/>
                                            </p:txEl>
                                          </p:spTgt>
                                        </p:tgtEl>
                                        <p:attrNameLst>
                                          <p:attrName>ppt_w</p:attrName>
                                        </p:attrNameLst>
                                      </p:cBhvr>
                                      <p:tavLst>
                                        <p:tav tm="0" fmla="#ppt_w*sin(2.5*pi*$)">
                                          <p:val>
                                            <p:fltVal val="0"/>
                                          </p:val>
                                        </p:tav>
                                        <p:tav tm="100000">
                                          <p:val>
                                            <p:fltVal val="1"/>
                                          </p:val>
                                        </p:tav>
                                      </p:tavLst>
                                    </p:anim>
                                    <p:anim calcmode="lin" valueType="num">
                                      <p:cBhvr>
                                        <p:cTn id="43" dur="1000" fill="hold"/>
                                        <p:tgtEl>
                                          <p:spTgt spid="42045">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44" grpId="0" animBg="1"/>
      <p:bldP spid="42048" grpId="0" animBg="1"/>
      <p:bldP spid="42055" grpId="0" animBg="1"/>
      <p:bldP spid="4205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9" name="Picture 3" descr="PEOC0777"/>
          <p:cNvPicPr>
            <a:picLocks noChangeAspect="1" noChangeArrowheads="1"/>
          </p:cNvPicPr>
          <p:nvPr/>
        </p:nvPicPr>
        <p:blipFill>
          <a:blip r:embed="rId3" cstate="email"/>
          <a:srcRect/>
          <a:stretch>
            <a:fillRect/>
          </a:stretch>
        </p:blipFill>
        <p:spPr bwMode="auto">
          <a:xfrm>
            <a:off x="179512" y="1556792"/>
            <a:ext cx="1935162" cy="2190750"/>
          </a:xfrm>
          <a:prstGeom prst="rect">
            <a:avLst/>
          </a:prstGeom>
          <a:noFill/>
          <a:ln w="9525">
            <a:noFill/>
            <a:miter lim="800000"/>
            <a:headEnd/>
            <a:tailEnd/>
          </a:ln>
        </p:spPr>
      </p:pic>
      <p:sp>
        <p:nvSpPr>
          <p:cNvPr id="45061" name="Text Box 5"/>
          <p:cNvSpPr txBox="1">
            <a:spLocks noChangeArrowheads="1"/>
          </p:cNvSpPr>
          <p:nvPr/>
        </p:nvSpPr>
        <p:spPr bwMode="auto">
          <a:xfrm>
            <a:off x="1115616" y="1628800"/>
            <a:ext cx="7200900" cy="2800350"/>
          </a:xfrm>
          <a:prstGeom prst="rect">
            <a:avLst/>
          </a:prstGeom>
          <a:noFill/>
          <a:ln w="9525">
            <a:noFill/>
            <a:miter lim="800000"/>
            <a:headEnd/>
            <a:tailEnd/>
          </a:ln>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Bef>
                <a:spcPct val="50000"/>
              </a:spcBef>
            </a:pPr>
            <a:r>
              <a:rPr lang="en-GB" sz="4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NOW! </a:t>
            </a:r>
          </a:p>
          <a:p>
            <a:pPr algn="ctr">
              <a:spcBef>
                <a:spcPct val="50000"/>
              </a:spcBef>
            </a:pPr>
            <a:r>
              <a:rPr lang="en-GB" sz="4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Your turn to do some </a:t>
            </a:r>
          </a:p>
          <a:p>
            <a:pPr algn="ctr">
              <a:spcBef>
                <a:spcPct val="50000"/>
              </a:spcBef>
            </a:pPr>
            <a:r>
              <a:rPr lang="en-GB" sz="4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more work!</a:t>
            </a:r>
          </a:p>
        </p:txBody>
      </p:sp>
      <p:sp>
        <p:nvSpPr>
          <p:cNvPr id="26629" name="Text Box 6"/>
          <p:cNvSpPr txBox="1">
            <a:spLocks noChangeArrowheads="1"/>
          </p:cNvSpPr>
          <p:nvPr/>
        </p:nvSpPr>
        <p:spPr bwMode="auto">
          <a:xfrm>
            <a:off x="827088" y="4509393"/>
            <a:ext cx="7632700" cy="366713"/>
          </a:xfrm>
          <a:prstGeom prst="rect">
            <a:avLst/>
          </a:prstGeom>
          <a:noFill/>
          <a:ln w="9525">
            <a:noFill/>
            <a:miter lim="800000"/>
            <a:headEnd/>
            <a:tailEnd/>
          </a:ln>
        </p:spPr>
        <p:txBody>
          <a:bodyPr>
            <a:spAutoFit/>
          </a:bodyPr>
          <a:lstStyle/>
          <a:p>
            <a:pPr>
              <a:spcBef>
                <a:spcPct val="50000"/>
              </a:spcBef>
            </a:pPr>
            <a:endParaRPr lang="en-GB"/>
          </a:p>
        </p:txBody>
      </p:sp>
      <p:sp>
        <p:nvSpPr>
          <p:cNvPr id="45063" name="Text Box 7"/>
          <p:cNvSpPr txBox="1">
            <a:spLocks noChangeArrowheads="1"/>
          </p:cNvSpPr>
          <p:nvPr/>
        </p:nvSpPr>
        <p:spPr bwMode="auto">
          <a:xfrm>
            <a:off x="1979712" y="2204864"/>
            <a:ext cx="6912768" cy="1200329"/>
          </a:xfrm>
          <a:prstGeom prst="rect">
            <a:avLst/>
          </a:prstGeom>
          <a:noFill/>
          <a:ln w="9525">
            <a:noFill/>
            <a:miter lim="800000"/>
            <a:headEnd/>
            <a:tailEnd/>
          </a:ln>
        </p:spPr>
        <p:txBody>
          <a:bodyPr wrap="square">
            <a:spAutoFit/>
          </a:bodyPr>
          <a:lstStyle/>
          <a:p>
            <a:pPr algn="ctr">
              <a:spcBef>
                <a:spcPct val="50000"/>
              </a:spcBef>
            </a:pPr>
            <a:r>
              <a:rPr lang="en-GB" sz="3600" b="1" dirty="0">
                <a:solidFill>
                  <a:srgbClr val="FFFF00"/>
                </a:solidFill>
              </a:rPr>
              <a:t>What happens when we blow over </a:t>
            </a:r>
            <a:r>
              <a:rPr lang="en-GB" sz="3600" b="1" dirty="0" smtClean="0">
                <a:solidFill>
                  <a:srgbClr val="FFFF00"/>
                </a:solidFill>
              </a:rPr>
              <a:t> a </a:t>
            </a:r>
            <a:r>
              <a:rPr lang="en-GB" sz="3600" b="1" dirty="0">
                <a:solidFill>
                  <a:srgbClr val="FFFF00"/>
                </a:solidFill>
              </a:rPr>
              <a:t>sheet of paper?</a:t>
            </a:r>
          </a:p>
        </p:txBody>
      </p:sp>
      <p:sp>
        <p:nvSpPr>
          <p:cNvPr id="45064" name="Text Box 8"/>
          <p:cNvSpPr txBox="1">
            <a:spLocks noChangeArrowheads="1"/>
          </p:cNvSpPr>
          <p:nvPr/>
        </p:nvSpPr>
        <p:spPr bwMode="auto">
          <a:xfrm>
            <a:off x="395536" y="4941168"/>
            <a:ext cx="8280400" cy="641350"/>
          </a:xfrm>
          <a:prstGeom prst="rect">
            <a:avLst/>
          </a:prstGeom>
          <a:noFill/>
          <a:ln w="9525">
            <a:noFill/>
            <a:miter lim="800000"/>
            <a:headEnd/>
            <a:tailEnd/>
          </a:ln>
        </p:spPr>
        <p:txBody>
          <a:bodyPr>
            <a:spAutoFit/>
          </a:bodyPr>
          <a:lstStyle/>
          <a:p>
            <a:pPr algn="ctr">
              <a:spcBef>
                <a:spcPct val="50000"/>
              </a:spcBef>
            </a:pPr>
            <a:r>
              <a:rPr lang="en-GB" sz="3600" b="1" dirty="0">
                <a:solidFill>
                  <a:srgbClr val="FFFF00"/>
                </a:solidFill>
              </a:rPr>
              <a:t>This is </a:t>
            </a:r>
            <a:r>
              <a:rPr lang="en-GB" sz="3600" b="1" dirty="0" smtClean="0">
                <a:solidFill>
                  <a:srgbClr val="FFFF00"/>
                </a:solidFill>
              </a:rPr>
              <a:t>Bernoulli’s Principle</a:t>
            </a:r>
            <a:endParaRPr lang="en-GB" sz="3600" b="1" dirty="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5059"/>
                                        </p:tgtEl>
                                        <p:attrNameLst>
                                          <p:attrName>r</p:attrName>
                                        </p:attrNameLst>
                                      </p:cBhvr>
                                    </p:animRot>
                                  </p:childTnLst>
                                </p:cTn>
                              </p:par>
                              <p:par>
                                <p:cTn id="7" presetID="9" presetClass="entr" presetSubtype="0" fill="hold" grpId="0" nodeType="withEffect">
                                  <p:stCondLst>
                                    <p:cond delay="0"/>
                                  </p:stCondLst>
                                  <p:childTnLst>
                                    <p:set>
                                      <p:cBhvr>
                                        <p:cTn id="8" dur="1" fill="hold">
                                          <p:stCondLst>
                                            <p:cond delay="0"/>
                                          </p:stCondLst>
                                        </p:cTn>
                                        <p:tgtEl>
                                          <p:spTgt spid="45061"/>
                                        </p:tgtEl>
                                        <p:attrNameLst>
                                          <p:attrName>style.visibility</p:attrName>
                                        </p:attrNameLst>
                                      </p:cBhvr>
                                      <p:to>
                                        <p:strVal val="visible"/>
                                      </p:to>
                                    </p:set>
                                    <p:animEffect transition="in" filter="dissolve">
                                      <p:cBhvr>
                                        <p:cTn id="9" dur="500"/>
                                        <p:tgtEl>
                                          <p:spTgt spid="45061"/>
                                        </p:tgtEl>
                                      </p:cBhvr>
                                    </p:animEffect>
                                  </p:childTnLst>
                                  <p:subTnLst>
                                    <p:set>
                                      <p:cBhvr override="childStyle">
                                        <p:cTn dur="1" fill="hold" display="0" masterRel="nextClick" afterEffect="1"/>
                                        <p:tgtEl>
                                          <p:spTgt spid="45061"/>
                                        </p:tgtEl>
                                        <p:attrNameLst>
                                          <p:attrName>style.visibility</p:attrName>
                                        </p:attrNameLst>
                                      </p:cBhvr>
                                      <p:to>
                                        <p:strVal val="hidden"/>
                                      </p:to>
                                    </p:set>
                                  </p:sub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45063"/>
                                        </p:tgtEl>
                                        <p:attrNameLst>
                                          <p:attrName>style.visibility</p:attrName>
                                        </p:attrNameLst>
                                      </p:cBhvr>
                                      <p:to>
                                        <p:strVal val="visible"/>
                                      </p:to>
                                    </p:set>
                                    <p:animEffect transition="in" filter="dissolve">
                                      <p:cBhvr>
                                        <p:cTn id="14" dur="1000"/>
                                        <p:tgtEl>
                                          <p:spTgt spid="45063"/>
                                        </p:tgtEl>
                                      </p:cBhvr>
                                    </p:animEffect>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nodeType="clickEffect">
                                  <p:stCondLst>
                                    <p:cond delay="0"/>
                                  </p:stCondLst>
                                  <p:iterate type="lt">
                                    <p:tmPct val="10000"/>
                                  </p:iterate>
                                  <p:childTnLst>
                                    <p:set>
                                      <p:cBhvr>
                                        <p:cTn id="18" dur="1" fill="hold">
                                          <p:stCondLst>
                                            <p:cond delay="0"/>
                                          </p:stCondLst>
                                        </p:cTn>
                                        <p:tgtEl>
                                          <p:spTgt spid="45064">
                                            <p:txEl>
                                              <p:pRg st="0" end="0"/>
                                            </p:txEl>
                                          </p:spTgt>
                                        </p:tgtEl>
                                        <p:attrNameLst>
                                          <p:attrName>style.visibility</p:attrName>
                                        </p:attrNameLst>
                                      </p:cBhvr>
                                      <p:to>
                                        <p:strVal val="visible"/>
                                      </p:to>
                                    </p:set>
                                    <p:animEffect transition="in" filter="fade">
                                      <p:cBhvr>
                                        <p:cTn id="19" dur="1000"/>
                                        <p:tgtEl>
                                          <p:spTgt spid="45064">
                                            <p:txEl>
                                              <p:pRg st="0" end="0"/>
                                            </p:txEl>
                                          </p:spTgt>
                                        </p:tgtEl>
                                      </p:cBhvr>
                                    </p:animEffect>
                                    <p:anim calcmode="lin" valueType="num">
                                      <p:cBhvr>
                                        <p:cTn id="20" dur="1000" fill="hold"/>
                                        <p:tgtEl>
                                          <p:spTgt spid="45064">
                                            <p:txEl>
                                              <p:pRg st="0" end="0"/>
                                            </p:txEl>
                                          </p:spTgt>
                                        </p:tgtEl>
                                        <p:attrNameLst>
                                          <p:attrName>ppt_w</p:attrName>
                                        </p:attrNameLst>
                                      </p:cBhvr>
                                      <p:tavLst>
                                        <p:tav tm="0" fmla="#ppt_w*sin(2.5*pi*$)">
                                          <p:val>
                                            <p:fltVal val="0"/>
                                          </p:val>
                                        </p:tav>
                                        <p:tav tm="100000">
                                          <p:val>
                                            <p:fltVal val="1"/>
                                          </p:val>
                                        </p:tav>
                                      </p:tavLst>
                                    </p:anim>
                                    <p:anim calcmode="lin" valueType="num">
                                      <p:cBhvr>
                                        <p:cTn id="21" dur="1000" fill="hold"/>
                                        <p:tgtEl>
                                          <p:spTgt spid="45064">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1" grpId="0"/>
      <p:bldP spid="4506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411" name="Picture 19" descr="F15"/>
          <p:cNvPicPr>
            <a:picLocks noChangeAspect="1" noChangeArrowheads="1"/>
          </p:cNvPicPr>
          <p:nvPr/>
        </p:nvPicPr>
        <p:blipFill>
          <a:blip r:embed="rId3" cstate="email"/>
          <a:srcRect/>
          <a:stretch>
            <a:fillRect/>
          </a:stretch>
        </p:blipFill>
        <p:spPr bwMode="auto">
          <a:xfrm>
            <a:off x="4499992" y="3068960"/>
            <a:ext cx="3816176" cy="2861786"/>
          </a:xfrm>
          <a:prstGeom prst="rect">
            <a:avLst/>
          </a:prstGeom>
          <a:noFill/>
          <a:ln w="9525">
            <a:noFill/>
            <a:miter lim="800000"/>
            <a:headEnd/>
            <a:tailEnd/>
          </a:ln>
        </p:spPr>
      </p:pic>
      <p:pic>
        <p:nvPicPr>
          <p:cNvPr id="59410" name="Picture 18" descr="AAR In Contact VC10 Closer"/>
          <p:cNvPicPr>
            <a:picLocks noChangeAspect="1" noChangeArrowheads="1"/>
          </p:cNvPicPr>
          <p:nvPr/>
        </p:nvPicPr>
        <p:blipFill>
          <a:blip r:embed="rId4" cstate="email"/>
          <a:srcRect/>
          <a:stretch>
            <a:fillRect/>
          </a:stretch>
        </p:blipFill>
        <p:spPr bwMode="auto">
          <a:xfrm>
            <a:off x="683641" y="241623"/>
            <a:ext cx="3528319" cy="2647860"/>
          </a:xfrm>
          <a:prstGeom prst="rect">
            <a:avLst/>
          </a:prstGeom>
          <a:noFill/>
          <a:ln w="9525">
            <a:noFill/>
            <a:miter lim="800000"/>
            <a:headEnd/>
            <a:tailEnd/>
          </a:ln>
        </p:spPr>
      </p:pic>
      <p:sp>
        <p:nvSpPr>
          <p:cNvPr id="27652" name="Rectangle 3"/>
          <p:cNvSpPr>
            <a:spLocks noChangeArrowheads="1"/>
          </p:cNvSpPr>
          <p:nvPr/>
        </p:nvSpPr>
        <p:spPr bwMode="auto">
          <a:xfrm>
            <a:off x="1259904" y="2834010"/>
            <a:ext cx="6222835" cy="943009"/>
          </a:xfrm>
          <a:prstGeom prst="rect">
            <a:avLst/>
          </a:prstGeom>
          <a:noFill/>
          <a:ln w="12700">
            <a:noFill/>
            <a:miter lim="800000"/>
            <a:headEnd/>
            <a:tailEnd/>
          </a:ln>
        </p:spPr>
        <p:txBody>
          <a:bodyPr lIns="90488" tIns="44450" rIns="90488" bIns="44450" anchor="ctr"/>
          <a:lstStyle/>
          <a:p>
            <a:pPr algn="ctr" eaLnBrk="0" hangingPunct="0">
              <a:lnSpc>
                <a:spcPct val="90000"/>
              </a:lnSpc>
            </a:pPr>
            <a:r>
              <a:rPr lang="en-GB" sz="4400" b="1" dirty="0">
                <a:solidFill>
                  <a:srgbClr val="FAFD00"/>
                </a:solidFill>
              </a:rPr>
              <a:t>DEFINITIONS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withEffect">
                                  <p:stCondLst>
                                    <p:cond delay="500"/>
                                  </p:stCondLst>
                                  <p:childTnLst>
                                    <p:set>
                                      <p:cBhvr>
                                        <p:cTn id="6" dur="1" fill="hold">
                                          <p:stCondLst>
                                            <p:cond delay="0"/>
                                          </p:stCondLst>
                                        </p:cTn>
                                        <p:tgtEl>
                                          <p:spTgt spid="59410"/>
                                        </p:tgtEl>
                                        <p:attrNameLst>
                                          <p:attrName>style.visibility</p:attrName>
                                        </p:attrNameLst>
                                      </p:cBhvr>
                                      <p:to>
                                        <p:strVal val="visible"/>
                                      </p:to>
                                    </p:set>
                                    <p:animEffect transition="in" filter="plus(in)">
                                      <p:cBhvr>
                                        <p:cTn id="7" dur="1000"/>
                                        <p:tgtEl>
                                          <p:spTgt spid="59410"/>
                                        </p:tgtEl>
                                      </p:cBhvr>
                                    </p:animEffect>
                                  </p:childTnLst>
                                </p:cTn>
                              </p:par>
                              <p:par>
                                <p:cTn id="8" presetID="13" presetClass="entr" presetSubtype="16" fill="hold" nodeType="withEffect">
                                  <p:stCondLst>
                                    <p:cond delay="500"/>
                                  </p:stCondLst>
                                  <p:childTnLst>
                                    <p:set>
                                      <p:cBhvr>
                                        <p:cTn id="9" dur="1" fill="hold">
                                          <p:stCondLst>
                                            <p:cond delay="0"/>
                                          </p:stCondLst>
                                        </p:cTn>
                                        <p:tgtEl>
                                          <p:spTgt spid="59411"/>
                                        </p:tgtEl>
                                        <p:attrNameLst>
                                          <p:attrName>style.visibility</p:attrName>
                                        </p:attrNameLst>
                                      </p:cBhvr>
                                      <p:to>
                                        <p:strVal val="visible"/>
                                      </p:to>
                                    </p:set>
                                    <p:animEffect transition="in" filter="plus(in)">
                                      <p:cBhvr>
                                        <p:cTn id="10" dur="1000"/>
                                        <p:tgtEl>
                                          <p:spTgt spid="59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971600" y="1700808"/>
            <a:ext cx="7162800" cy="4114800"/>
          </a:xfrm>
          <a:prstGeom prst="rect">
            <a:avLst/>
          </a:prstGeom>
          <a:noFill/>
          <a:ln w="12700">
            <a:noFill/>
            <a:miter lim="800000"/>
            <a:headEnd/>
            <a:tailEnd/>
          </a:ln>
        </p:spPr>
        <p:txBody>
          <a:bodyPr wrap="none" anchor="ctr"/>
          <a:lstStyle/>
          <a:p>
            <a:endParaRPr lang="en-GB"/>
          </a:p>
        </p:txBody>
      </p:sp>
      <p:sp>
        <p:nvSpPr>
          <p:cNvPr id="53252" name="Rectangle 4"/>
          <p:cNvSpPr>
            <a:spLocks noGrp="1" noChangeArrowheads="1"/>
          </p:cNvSpPr>
          <p:nvPr>
            <p:ph type="body" idx="1"/>
          </p:nvPr>
        </p:nvSpPr>
        <p:spPr>
          <a:xfrm>
            <a:off x="179512" y="3140968"/>
            <a:ext cx="8712968" cy="1382430"/>
          </a:xfrm>
          <a:noFill/>
        </p:spPr>
        <p:txBody>
          <a:bodyPr wrap="square" lIns="90488" tIns="44450" rIns="90488" bIns="44450">
            <a:spAutoFit/>
          </a:bodyPr>
          <a:lstStyle/>
          <a:p>
            <a:pPr marL="0" indent="0" eaLnBrk="1" hangingPunct="1">
              <a:spcBef>
                <a:spcPct val="0"/>
              </a:spcBef>
              <a:buFontTx/>
              <a:buNone/>
            </a:pPr>
            <a:r>
              <a:rPr lang="en-GB" sz="2800" b="1" u="sng" dirty="0" smtClean="0">
                <a:solidFill>
                  <a:srgbClr val="FFFF00"/>
                </a:solidFill>
                <a:latin typeface="Arial" charset="0"/>
              </a:rPr>
              <a:t>Pressure envelope</a:t>
            </a:r>
            <a:endParaRPr lang="en-GB" sz="2800" b="1" dirty="0" smtClean="0">
              <a:solidFill>
                <a:srgbClr val="FFFF00"/>
              </a:solidFill>
              <a:latin typeface="Arial" charset="0"/>
            </a:endParaRPr>
          </a:p>
          <a:p>
            <a:pPr marL="0" indent="0" eaLnBrk="1" hangingPunct="1">
              <a:spcBef>
                <a:spcPct val="0"/>
              </a:spcBef>
              <a:buFontTx/>
              <a:buNone/>
            </a:pPr>
            <a:r>
              <a:rPr lang="en-GB" sz="2800" b="1" dirty="0" smtClean="0">
                <a:solidFill>
                  <a:srgbClr val="FFFF00"/>
                </a:solidFill>
                <a:latin typeface="Arial" charset="0"/>
              </a:rPr>
              <a:t>The line showing the magnitude of the static pressure above or below ambient</a:t>
            </a:r>
          </a:p>
        </p:txBody>
      </p:sp>
      <p:grpSp>
        <p:nvGrpSpPr>
          <p:cNvPr id="2" name="Group 5"/>
          <p:cNvGrpSpPr>
            <a:grpSpLocks/>
          </p:cNvGrpSpPr>
          <p:nvPr/>
        </p:nvGrpSpPr>
        <p:grpSpPr bwMode="auto">
          <a:xfrm>
            <a:off x="1907704" y="188640"/>
            <a:ext cx="5219700" cy="3140075"/>
            <a:chOff x="1155" y="281"/>
            <a:chExt cx="3288" cy="1978"/>
          </a:xfrm>
        </p:grpSpPr>
        <p:sp>
          <p:nvSpPr>
            <p:cNvPr id="28682" name="Freeform 6"/>
            <p:cNvSpPr>
              <a:spLocks/>
            </p:cNvSpPr>
            <p:nvPr/>
          </p:nvSpPr>
          <p:spPr bwMode="auto">
            <a:xfrm>
              <a:off x="1309" y="281"/>
              <a:ext cx="2688" cy="1679"/>
            </a:xfrm>
            <a:custGeom>
              <a:avLst/>
              <a:gdLst>
                <a:gd name="T0" fmla="*/ 291 w 2688"/>
                <a:gd name="T1" fmla="*/ 1303 h 1679"/>
                <a:gd name="T2" fmla="*/ 851 w 2688"/>
                <a:gd name="T3" fmla="*/ 63 h 1679"/>
                <a:gd name="T4" fmla="*/ 2595 w 2688"/>
                <a:gd name="T5" fmla="*/ 1679 h 1679"/>
                <a:gd name="T6" fmla="*/ 291 w 2688"/>
                <a:gd name="T7" fmla="*/ 1303 h 1679"/>
                <a:gd name="T8" fmla="*/ 0 60000 65536"/>
                <a:gd name="T9" fmla="*/ 0 60000 65536"/>
                <a:gd name="T10" fmla="*/ 0 60000 65536"/>
                <a:gd name="T11" fmla="*/ 0 60000 65536"/>
                <a:gd name="T12" fmla="*/ 0 w 2688"/>
                <a:gd name="T13" fmla="*/ 0 h 1679"/>
                <a:gd name="T14" fmla="*/ 2688 w 2688"/>
                <a:gd name="T15" fmla="*/ 1679 h 1679"/>
              </a:gdLst>
              <a:ahLst/>
              <a:cxnLst>
                <a:cxn ang="T8">
                  <a:pos x="T0" y="T1"/>
                </a:cxn>
                <a:cxn ang="T9">
                  <a:pos x="T2" y="T3"/>
                </a:cxn>
                <a:cxn ang="T10">
                  <a:pos x="T4" y="T5"/>
                </a:cxn>
                <a:cxn ang="T11">
                  <a:pos x="T6" y="T7"/>
                </a:cxn>
              </a:cxnLst>
              <a:rect l="T12" t="T13" r="T14" b="T15"/>
              <a:pathLst>
                <a:path w="2688" h="1679">
                  <a:moveTo>
                    <a:pt x="291" y="1303"/>
                  </a:moveTo>
                  <a:cubicBezTo>
                    <a:pt x="0" y="1034"/>
                    <a:pt x="467" y="0"/>
                    <a:pt x="851" y="63"/>
                  </a:cubicBezTo>
                  <a:cubicBezTo>
                    <a:pt x="1235" y="126"/>
                    <a:pt x="2688" y="1471"/>
                    <a:pt x="2595" y="1679"/>
                  </a:cubicBezTo>
                  <a:lnTo>
                    <a:pt x="291" y="1303"/>
                  </a:lnTo>
                  <a:close/>
                </a:path>
              </a:pathLst>
            </a:custGeom>
            <a:noFill/>
            <a:ln w="9525" cap="flat" cmpd="sng">
              <a:solidFill>
                <a:srgbClr val="FFFF66"/>
              </a:solidFill>
              <a:prstDash val="solid"/>
              <a:round/>
              <a:headEnd/>
              <a:tailEnd/>
            </a:ln>
          </p:spPr>
          <p:txBody>
            <a:bodyPr/>
            <a:lstStyle/>
            <a:p>
              <a:endParaRPr lang="en-GB"/>
            </a:p>
          </p:txBody>
        </p:sp>
        <p:sp>
          <p:nvSpPr>
            <p:cNvPr id="28683" name="Freeform 7"/>
            <p:cNvSpPr>
              <a:spLocks/>
            </p:cNvSpPr>
            <p:nvPr/>
          </p:nvSpPr>
          <p:spPr bwMode="auto">
            <a:xfrm>
              <a:off x="1155" y="1584"/>
              <a:ext cx="3288" cy="568"/>
            </a:xfrm>
            <a:custGeom>
              <a:avLst/>
              <a:gdLst>
                <a:gd name="T0" fmla="*/ 421 w 3288"/>
                <a:gd name="T1" fmla="*/ 0 h 568"/>
                <a:gd name="T2" fmla="*/ 173 w 3288"/>
                <a:gd name="T3" fmla="*/ 384 h 568"/>
                <a:gd name="T4" fmla="*/ 685 w 3288"/>
                <a:gd name="T5" fmla="*/ 352 h 568"/>
                <a:gd name="T6" fmla="*/ 1013 w 3288"/>
                <a:gd name="T7" fmla="*/ 360 h 568"/>
                <a:gd name="T8" fmla="*/ 2453 w 3288"/>
                <a:gd name="T9" fmla="*/ 504 h 568"/>
                <a:gd name="T10" fmla="*/ 3053 w 3288"/>
                <a:gd name="T11" fmla="*/ 568 h 568"/>
                <a:gd name="T12" fmla="*/ 3285 w 3288"/>
                <a:gd name="T13" fmla="*/ 504 h 568"/>
                <a:gd name="T14" fmla="*/ 3069 w 3288"/>
                <a:gd name="T15" fmla="*/ 416 h 568"/>
                <a:gd name="T16" fmla="*/ 2701 w 3288"/>
                <a:gd name="T17" fmla="*/ 360 h 568"/>
                <a:gd name="T18" fmla="*/ 421 w 3288"/>
                <a:gd name="T19" fmla="*/ 0 h 5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88"/>
                <a:gd name="T31" fmla="*/ 0 h 568"/>
                <a:gd name="T32" fmla="*/ 3288 w 3288"/>
                <a:gd name="T33" fmla="*/ 568 h 5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88" h="568">
                  <a:moveTo>
                    <a:pt x="421" y="0"/>
                  </a:moveTo>
                  <a:cubicBezTo>
                    <a:pt x="0" y="4"/>
                    <a:pt x="129" y="325"/>
                    <a:pt x="173" y="384"/>
                  </a:cubicBezTo>
                  <a:cubicBezTo>
                    <a:pt x="217" y="443"/>
                    <a:pt x="545" y="356"/>
                    <a:pt x="685" y="352"/>
                  </a:cubicBezTo>
                  <a:cubicBezTo>
                    <a:pt x="825" y="348"/>
                    <a:pt x="718" y="335"/>
                    <a:pt x="1013" y="360"/>
                  </a:cubicBezTo>
                  <a:cubicBezTo>
                    <a:pt x="1308" y="385"/>
                    <a:pt x="2113" y="469"/>
                    <a:pt x="2453" y="504"/>
                  </a:cubicBezTo>
                  <a:cubicBezTo>
                    <a:pt x="2793" y="539"/>
                    <a:pt x="2914" y="568"/>
                    <a:pt x="3053" y="568"/>
                  </a:cubicBezTo>
                  <a:cubicBezTo>
                    <a:pt x="3192" y="568"/>
                    <a:pt x="3282" y="529"/>
                    <a:pt x="3285" y="504"/>
                  </a:cubicBezTo>
                  <a:cubicBezTo>
                    <a:pt x="3288" y="479"/>
                    <a:pt x="3166" y="440"/>
                    <a:pt x="3069" y="416"/>
                  </a:cubicBezTo>
                  <a:cubicBezTo>
                    <a:pt x="2972" y="392"/>
                    <a:pt x="3142" y="429"/>
                    <a:pt x="2701" y="360"/>
                  </a:cubicBezTo>
                  <a:cubicBezTo>
                    <a:pt x="2260" y="291"/>
                    <a:pt x="862" y="43"/>
                    <a:pt x="421" y="0"/>
                  </a:cubicBezTo>
                  <a:close/>
                </a:path>
              </a:pathLst>
            </a:custGeom>
            <a:noFill/>
            <a:ln w="9525" cap="flat" cmpd="sng">
              <a:solidFill>
                <a:srgbClr val="FFFF66"/>
              </a:solidFill>
              <a:prstDash val="solid"/>
              <a:round/>
              <a:headEnd/>
              <a:tailEnd/>
            </a:ln>
          </p:spPr>
          <p:txBody>
            <a:bodyPr/>
            <a:lstStyle/>
            <a:p>
              <a:endParaRPr lang="en-GB"/>
            </a:p>
          </p:txBody>
        </p:sp>
        <p:sp>
          <p:nvSpPr>
            <p:cNvPr id="28684" name="Freeform 8"/>
            <p:cNvSpPr>
              <a:spLocks/>
            </p:cNvSpPr>
            <p:nvPr/>
          </p:nvSpPr>
          <p:spPr bwMode="auto">
            <a:xfrm rot="501953">
              <a:off x="1431" y="1584"/>
              <a:ext cx="2810" cy="341"/>
            </a:xfrm>
            <a:custGeom>
              <a:avLst/>
              <a:gdLst>
                <a:gd name="T0" fmla="*/ 40 w 4194"/>
                <a:gd name="T1" fmla="*/ 133 h 493"/>
                <a:gd name="T2" fmla="*/ 431 w 4194"/>
                <a:gd name="T3" fmla="*/ 0 h 493"/>
                <a:gd name="T4" fmla="*/ 1262 w 4194"/>
                <a:gd name="T5" fmla="*/ 133 h 493"/>
                <a:gd name="T6" fmla="*/ 440 w 4194"/>
                <a:gd name="T7" fmla="*/ 163 h 493"/>
                <a:gd name="T8" fmla="*/ 40 w 4194"/>
                <a:gd name="T9" fmla="*/ 133 h 493"/>
                <a:gd name="T10" fmla="*/ 0 60000 65536"/>
                <a:gd name="T11" fmla="*/ 0 60000 65536"/>
                <a:gd name="T12" fmla="*/ 0 60000 65536"/>
                <a:gd name="T13" fmla="*/ 0 60000 65536"/>
                <a:gd name="T14" fmla="*/ 0 60000 65536"/>
                <a:gd name="T15" fmla="*/ 0 w 4194"/>
                <a:gd name="T16" fmla="*/ 0 h 493"/>
                <a:gd name="T17" fmla="*/ 4194 w 4194"/>
                <a:gd name="T18" fmla="*/ 493 h 493"/>
              </a:gdLst>
              <a:ahLst/>
              <a:cxnLst>
                <a:cxn ang="T10">
                  <a:pos x="T0" y="T1"/>
                </a:cxn>
                <a:cxn ang="T11">
                  <a:pos x="T2" y="T3"/>
                </a:cxn>
                <a:cxn ang="T12">
                  <a:pos x="T4" y="T5"/>
                </a:cxn>
                <a:cxn ang="T13">
                  <a:pos x="T6" y="T7"/>
                </a:cxn>
                <a:cxn ang="T14">
                  <a:pos x="T8" y="T9"/>
                </a:cxn>
              </a:cxnLst>
              <a:rect l="T15" t="T16" r="T17" b="T18"/>
              <a:pathLst>
                <a:path w="4194" h="493">
                  <a:moveTo>
                    <a:pt x="132" y="402"/>
                  </a:moveTo>
                  <a:cubicBezTo>
                    <a:pt x="0" y="204"/>
                    <a:pt x="758" y="0"/>
                    <a:pt x="1434" y="0"/>
                  </a:cubicBezTo>
                  <a:cubicBezTo>
                    <a:pt x="2111" y="0"/>
                    <a:pt x="4160" y="379"/>
                    <a:pt x="4194" y="402"/>
                  </a:cubicBezTo>
                  <a:cubicBezTo>
                    <a:pt x="3684" y="414"/>
                    <a:pt x="2141" y="492"/>
                    <a:pt x="1464" y="492"/>
                  </a:cubicBezTo>
                  <a:cubicBezTo>
                    <a:pt x="787" y="492"/>
                    <a:pt x="200" y="493"/>
                    <a:pt x="132" y="402"/>
                  </a:cubicBezTo>
                  <a:close/>
                </a:path>
              </a:pathLst>
            </a:custGeom>
            <a:solidFill>
              <a:schemeClr val="accent1"/>
            </a:solidFill>
            <a:ln w="9525">
              <a:solidFill>
                <a:schemeClr val="tx1"/>
              </a:solidFill>
              <a:round/>
              <a:headEnd/>
              <a:tailEnd/>
            </a:ln>
          </p:spPr>
          <p:txBody>
            <a:bodyPr/>
            <a:lstStyle/>
            <a:p>
              <a:endParaRPr lang="en-GB"/>
            </a:p>
          </p:txBody>
        </p:sp>
        <p:sp>
          <p:nvSpPr>
            <p:cNvPr id="28685" name="Rectangle 9"/>
            <p:cNvSpPr>
              <a:spLocks noChangeArrowheads="1"/>
            </p:cNvSpPr>
            <p:nvPr/>
          </p:nvSpPr>
          <p:spPr bwMode="auto">
            <a:xfrm>
              <a:off x="1361" y="1667"/>
              <a:ext cx="250" cy="328"/>
            </a:xfrm>
            <a:prstGeom prst="rect">
              <a:avLst/>
            </a:prstGeom>
            <a:noFill/>
            <a:ln w="76200">
              <a:noFill/>
              <a:miter lim="800000"/>
              <a:headEnd/>
              <a:tailEnd/>
            </a:ln>
          </p:spPr>
          <p:txBody>
            <a:bodyPr wrap="none" lIns="90488" tIns="44450" rIns="90488" bIns="44450">
              <a:spAutoFit/>
            </a:bodyPr>
            <a:lstStyle/>
            <a:p>
              <a:pPr eaLnBrk="0" hangingPunct="0"/>
              <a:r>
                <a:rPr lang="en-GB" sz="2800" b="1" dirty="0">
                  <a:solidFill>
                    <a:srgbClr val="FAFD00"/>
                  </a:solidFill>
                  <a:latin typeface="Arial" pitchFamily="34" charset="0"/>
                  <a:cs typeface="Arial" pitchFamily="34" charset="0"/>
                </a:rPr>
                <a:t>+</a:t>
              </a:r>
            </a:p>
          </p:txBody>
        </p:sp>
        <p:sp>
          <p:nvSpPr>
            <p:cNvPr id="28686" name="Rectangle 10"/>
            <p:cNvSpPr>
              <a:spLocks noChangeArrowheads="1"/>
            </p:cNvSpPr>
            <p:nvPr/>
          </p:nvSpPr>
          <p:spPr bwMode="auto">
            <a:xfrm>
              <a:off x="4094" y="1931"/>
              <a:ext cx="250" cy="328"/>
            </a:xfrm>
            <a:prstGeom prst="rect">
              <a:avLst/>
            </a:prstGeom>
            <a:noFill/>
            <a:ln w="76200">
              <a:noFill/>
              <a:miter lim="800000"/>
              <a:headEnd/>
              <a:tailEnd/>
            </a:ln>
          </p:spPr>
          <p:txBody>
            <a:bodyPr wrap="none" lIns="90488" tIns="44450" rIns="90488" bIns="44450">
              <a:spAutoFit/>
            </a:bodyPr>
            <a:lstStyle/>
            <a:p>
              <a:pPr eaLnBrk="0" hangingPunct="0"/>
              <a:r>
                <a:rPr lang="en-GB" sz="2800" b="1" dirty="0">
                  <a:solidFill>
                    <a:srgbClr val="FAFD00"/>
                  </a:solidFill>
                  <a:latin typeface="Arial" pitchFamily="34" charset="0"/>
                  <a:cs typeface="Arial" pitchFamily="34" charset="0"/>
                </a:rPr>
                <a:t>+</a:t>
              </a:r>
            </a:p>
          </p:txBody>
        </p:sp>
        <p:sp>
          <p:nvSpPr>
            <p:cNvPr id="28687" name="Rectangle 11"/>
            <p:cNvSpPr>
              <a:spLocks noChangeArrowheads="1"/>
            </p:cNvSpPr>
            <p:nvPr/>
          </p:nvSpPr>
          <p:spPr bwMode="auto">
            <a:xfrm>
              <a:off x="2032" y="1006"/>
              <a:ext cx="241" cy="328"/>
            </a:xfrm>
            <a:prstGeom prst="rect">
              <a:avLst/>
            </a:prstGeom>
            <a:noFill/>
            <a:ln w="76200">
              <a:noFill/>
              <a:miter lim="800000"/>
              <a:headEnd/>
              <a:tailEnd/>
            </a:ln>
          </p:spPr>
          <p:txBody>
            <a:bodyPr wrap="none" lIns="90488" tIns="44450" rIns="90488" bIns="44450">
              <a:spAutoFit/>
            </a:bodyPr>
            <a:lstStyle/>
            <a:p>
              <a:pPr eaLnBrk="0" hangingPunct="0"/>
              <a:r>
                <a:rPr lang="en-GB" sz="2800" b="1" dirty="0">
                  <a:solidFill>
                    <a:srgbClr val="FAFD00"/>
                  </a:solidFill>
                  <a:latin typeface="Arial" pitchFamily="34" charset="0"/>
                  <a:cs typeface="Arial" pitchFamily="34" charset="0"/>
                </a:rPr>
                <a:t>_</a:t>
              </a:r>
            </a:p>
          </p:txBody>
        </p:sp>
      </p:grpSp>
      <p:grpSp>
        <p:nvGrpSpPr>
          <p:cNvPr id="3" name="Group 12"/>
          <p:cNvGrpSpPr>
            <a:grpSpLocks/>
          </p:cNvGrpSpPr>
          <p:nvPr/>
        </p:nvGrpSpPr>
        <p:grpSpPr bwMode="auto">
          <a:xfrm>
            <a:off x="3615856" y="745852"/>
            <a:ext cx="2482851" cy="1638300"/>
            <a:chOff x="2312" y="848"/>
            <a:chExt cx="1564" cy="1032"/>
          </a:xfrm>
        </p:grpSpPr>
        <p:sp>
          <p:nvSpPr>
            <p:cNvPr id="28680" name="Rectangle 13"/>
            <p:cNvSpPr>
              <a:spLocks noChangeArrowheads="1"/>
            </p:cNvSpPr>
            <p:nvPr/>
          </p:nvSpPr>
          <p:spPr bwMode="auto">
            <a:xfrm>
              <a:off x="2607" y="1149"/>
              <a:ext cx="1269" cy="289"/>
            </a:xfrm>
            <a:prstGeom prst="rect">
              <a:avLst/>
            </a:prstGeom>
            <a:noFill/>
            <a:ln w="25400">
              <a:noFill/>
              <a:miter lim="800000"/>
              <a:headEnd/>
              <a:tailEnd/>
            </a:ln>
          </p:spPr>
          <p:txBody>
            <a:bodyPr wrap="none" lIns="90488" tIns="44450" rIns="90488" bIns="44450">
              <a:spAutoFit/>
            </a:bodyPr>
            <a:lstStyle/>
            <a:p>
              <a:pPr eaLnBrk="0" hangingPunct="0"/>
              <a:r>
                <a:rPr lang="en-GB" sz="2400" dirty="0">
                  <a:solidFill>
                    <a:srgbClr val="C00000"/>
                  </a:solidFill>
                </a:rPr>
                <a:t>Total </a:t>
              </a:r>
              <a:r>
                <a:rPr lang="en-GB" sz="2400" dirty="0" smtClean="0">
                  <a:solidFill>
                    <a:srgbClr val="C00000"/>
                  </a:solidFill>
                </a:rPr>
                <a:t>reaction</a:t>
              </a:r>
              <a:endParaRPr lang="en-GB" sz="2400" dirty="0">
                <a:solidFill>
                  <a:srgbClr val="C00000"/>
                </a:solidFill>
              </a:endParaRPr>
            </a:p>
          </p:txBody>
        </p:sp>
        <p:sp>
          <p:nvSpPr>
            <p:cNvPr id="28681" name="Line 14"/>
            <p:cNvSpPr>
              <a:spLocks noChangeShapeType="1"/>
            </p:cNvSpPr>
            <p:nvPr/>
          </p:nvSpPr>
          <p:spPr bwMode="auto">
            <a:xfrm flipV="1">
              <a:off x="2312" y="848"/>
              <a:ext cx="248" cy="1032"/>
            </a:xfrm>
            <a:prstGeom prst="line">
              <a:avLst/>
            </a:prstGeom>
            <a:noFill/>
            <a:ln w="28575">
              <a:solidFill>
                <a:srgbClr val="C00000"/>
              </a:solidFill>
              <a:round/>
              <a:headEnd/>
              <a:tailEnd type="triangle" w="med" len="med"/>
            </a:ln>
          </p:spPr>
          <p:txBody>
            <a:bodyPr/>
            <a:lstStyle/>
            <a:p>
              <a:endParaRPr lang="en-GB"/>
            </a:p>
          </p:txBody>
        </p:sp>
      </p:grpSp>
      <p:sp>
        <p:nvSpPr>
          <p:cNvPr id="53263" name="Rectangle 15"/>
          <p:cNvSpPr>
            <a:spLocks noChangeArrowheads="1"/>
          </p:cNvSpPr>
          <p:nvPr/>
        </p:nvSpPr>
        <p:spPr bwMode="auto">
          <a:xfrm>
            <a:off x="179512" y="4725144"/>
            <a:ext cx="8712968" cy="1382430"/>
          </a:xfrm>
          <a:prstGeom prst="rect">
            <a:avLst/>
          </a:prstGeom>
          <a:noFill/>
          <a:ln w="12700">
            <a:noFill/>
            <a:miter lim="800000"/>
            <a:headEnd/>
            <a:tailEnd/>
          </a:ln>
        </p:spPr>
        <p:txBody>
          <a:bodyPr wrap="square" lIns="90488" tIns="44450" rIns="90488" bIns="44450">
            <a:spAutoFit/>
          </a:bodyPr>
          <a:lstStyle/>
          <a:p>
            <a:r>
              <a:rPr lang="en-GB" sz="2800" b="1" u="sng" dirty="0" smtClean="0">
                <a:solidFill>
                  <a:srgbClr val="FFFF00"/>
                </a:solidFill>
              </a:rPr>
              <a:t>Total reaction (TR</a:t>
            </a:r>
            <a:r>
              <a:rPr lang="en-GB" sz="2800" b="1" u="sng" dirty="0">
                <a:solidFill>
                  <a:srgbClr val="FFFF00"/>
                </a:solidFill>
              </a:rPr>
              <a:t>)</a:t>
            </a:r>
            <a:r>
              <a:rPr lang="en-GB" sz="2800" b="1" dirty="0">
                <a:solidFill>
                  <a:srgbClr val="FFFF00"/>
                </a:solidFill>
              </a:rPr>
              <a:t>   </a:t>
            </a:r>
          </a:p>
          <a:p>
            <a:r>
              <a:rPr lang="en-GB" sz="2800" b="1" dirty="0">
                <a:solidFill>
                  <a:srgbClr val="FFFF00"/>
                </a:solidFill>
              </a:rPr>
              <a:t>The ‘resultant’ of all the aerodynamic forces, usually on the aerofoil only (as in </a:t>
            </a:r>
            <a:r>
              <a:rPr lang="en-GB" sz="2800" b="1" dirty="0" smtClean="0">
                <a:solidFill>
                  <a:srgbClr val="FFFF00"/>
                </a:solidFill>
              </a:rPr>
              <a:t>the </a:t>
            </a:r>
            <a:r>
              <a:rPr lang="en-GB" sz="2800" b="1" dirty="0">
                <a:solidFill>
                  <a:srgbClr val="FFFF00"/>
                </a:solidFill>
              </a:rPr>
              <a:t>illustration</a:t>
            </a:r>
            <a:r>
              <a:rPr lang="en-GB" sz="2800" b="1" dirty="0" smtClean="0">
                <a:solidFill>
                  <a:srgbClr val="FFFF00"/>
                </a:solidFill>
              </a:rPr>
              <a:t>)</a:t>
            </a:r>
            <a:endParaRPr lang="en-GB" sz="2800" b="1" dirty="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2">
                                            <p:txEl>
                                              <p:pRg st="0" end="0"/>
                                            </p:txEl>
                                          </p:spTgt>
                                        </p:tgtEl>
                                        <p:attrNameLst>
                                          <p:attrName>style.visibility</p:attrName>
                                        </p:attrNameLst>
                                      </p:cBhvr>
                                      <p:to>
                                        <p:strVal val="visible"/>
                                      </p:to>
                                    </p:set>
                                    <p:animEffect transition="in" filter="wipe(left)">
                                      <p:cBhvr>
                                        <p:cTn id="7" dur="1000"/>
                                        <p:tgtEl>
                                          <p:spTgt spid="53252">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53252">
                                            <p:txEl>
                                              <p:pRg st="1" end="1"/>
                                            </p:txEl>
                                          </p:spTgt>
                                        </p:tgtEl>
                                        <p:attrNameLst>
                                          <p:attrName>style.visibility</p:attrName>
                                        </p:attrNameLst>
                                      </p:cBhvr>
                                      <p:to>
                                        <p:strVal val="visible"/>
                                      </p:to>
                                    </p:set>
                                    <p:animEffect transition="in" filter="wipe(left)">
                                      <p:cBhvr>
                                        <p:cTn id="11" dur="1000"/>
                                        <p:tgtEl>
                                          <p:spTgt spid="53252">
                                            <p:txEl>
                                              <p:pRg st="1" end="1"/>
                                            </p:txEl>
                                          </p:spTgt>
                                        </p:tgtEl>
                                      </p:cBhvr>
                                    </p:animEffect>
                                  </p:childTnLst>
                                </p:cTn>
                              </p:par>
                            </p:childTnLst>
                          </p:cTn>
                        </p:par>
                        <p:par>
                          <p:cTn id="12" fill="hold">
                            <p:stCondLst>
                              <p:cond delay="2000"/>
                            </p:stCondLst>
                            <p:childTnLst>
                              <p:par>
                                <p:cTn id="13" presetID="22" presetClass="entr" presetSubtype="4"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1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63">
                                            <p:txEl>
                                              <p:pRg st="0" end="0"/>
                                            </p:txEl>
                                          </p:spTgt>
                                        </p:tgtEl>
                                        <p:attrNameLst>
                                          <p:attrName>style.visibility</p:attrName>
                                        </p:attrNameLst>
                                      </p:cBhvr>
                                      <p:to>
                                        <p:strVal val="visible"/>
                                      </p:to>
                                    </p:set>
                                    <p:animEffect transition="in" filter="wipe(left)">
                                      <p:cBhvr>
                                        <p:cTn id="20" dur="1000"/>
                                        <p:tgtEl>
                                          <p:spTgt spid="5326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3263">
                                            <p:txEl>
                                              <p:pRg st="1" end="1"/>
                                            </p:txEl>
                                          </p:spTgt>
                                        </p:tgtEl>
                                        <p:attrNameLst>
                                          <p:attrName>style.visibility</p:attrName>
                                        </p:attrNameLst>
                                      </p:cBhvr>
                                      <p:to>
                                        <p:strVal val="visible"/>
                                      </p:to>
                                    </p:set>
                                    <p:animEffect transition="in" filter="wipe(left)">
                                      <p:cBhvr>
                                        <p:cTn id="25" dur="1000"/>
                                        <p:tgtEl>
                                          <p:spTgt spid="532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build="p"/>
      <p:bldP spid="5326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952500" y="2171700"/>
            <a:ext cx="7162800" cy="4114800"/>
          </a:xfrm>
          <a:prstGeom prst="rect">
            <a:avLst/>
          </a:prstGeom>
          <a:noFill/>
          <a:ln w="12700">
            <a:noFill/>
            <a:miter lim="800000"/>
            <a:headEnd/>
            <a:tailEnd/>
          </a:ln>
        </p:spPr>
        <p:txBody>
          <a:bodyPr wrap="none" anchor="ctr"/>
          <a:lstStyle/>
          <a:p>
            <a:endParaRPr lang="en-GB"/>
          </a:p>
        </p:txBody>
      </p:sp>
      <p:sp>
        <p:nvSpPr>
          <p:cNvPr id="55300" name="Rectangle 4"/>
          <p:cNvSpPr>
            <a:spLocks noGrp="1" noChangeArrowheads="1"/>
          </p:cNvSpPr>
          <p:nvPr>
            <p:ph type="body" idx="1"/>
          </p:nvPr>
        </p:nvSpPr>
        <p:spPr>
          <a:xfrm>
            <a:off x="323528" y="3717032"/>
            <a:ext cx="7380288" cy="1468607"/>
          </a:xfrm>
          <a:noFill/>
        </p:spPr>
        <p:txBody>
          <a:bodyPr lIns="90488" tIns="44450" rIns="90488" bIns="44450">
            <a:spAutoFit/>
          </a:bodyPr>
          <a:lstStyle/>
          <a:p>
            <a:pPr marL="0" indent="0" eaLnBrk="1" hangingPunct="1">
              <a:buFontTx/>
              <a:buNone/>
            </a:pPr>
            <a:r>
              <a:rPr lang="en-GB" sz="2800" b="1" u="sng" dirty="0" smtClean="0">
                <a:solidFill>
                  <a:srgbClr val="FFFF00"/>
                </a:solidFill>
              </a:rPr>
              <a:t>Centre of pressure</a:t>
            </a:r>
            <a:endParaRPr lang="en-GB" sz="2800" b="1" dirty="0" smtClean="0">
              <a:solidFill>
                <a:srgbClr val="FFFF00"/>
              </a:solidFill>
            </a:endParaRPr>
          </a:p>
          <a:p>
            <a:pPr marL="0" indent="0" eaLnBrk="1" hangingPunct="1">
              <a:buFontTx/>
              <a:buNone/>
            </a:pPr>
            <a:r>
              <a:rPr lang="en-GB" sz="2800" b="1" dirty="0" smtClean="0">
                <a:solidFill>
                  <a:srgbClr val="FFFF00"/>
                </a:solidFill>
              </a:rPr>
              <a:t>The point at which the total reaction is assumed to act</a:t>
            </a:r>
          </a:p>
        </p:txBody>
      </p:sp>
      <p:grpSp>
        <p:nvGrpSpPr>
          <p:cNvPr id="2" name="Group 5"/>
          <p:cNvGrpSpPr>
            <a:grpSpLocks/>
          </p:cNvGrpSpPr>
          <p:nvPr/>
        </p:nvGrpSpPr>
        <p:grpSpPr bwMode="auto">
          <a:xfrm>
            <a:off x="1979712" y="476672"/>
            <a:ext cx="5219700" cy="3078163"/>
            <a:chOff x="1155" y="281"/>
            <a:chExt cx="3288" cy="1939"/>
          </a:xfrm>
        </p:grpSpPr>
        <p:sp>
          <p:nvSpPr>
            <p:cNvPr id="29708" name="Freeform 6"/>
            <p:cNvSpPr>
              <a:spLocks/>
            </p:cNvSpPr>
            <p:nvPr/>
          </p:nvSpPr>
          <p:spPr bwMode="auto">
            <a:xfrm>
              <a:off x="1309" y="281"/>
              <a:ext cx="2688" cy="1679"/>
            </a:xfrm>
            <a:custGeom>
              <a:avLst/>
              <a:gdLst>
                <a:gd name="T0" fmla="*/ 291 w 2688"/>
                <a:gd name="T1" fmla="*/ 1303 h 1679"/>
                <a:gd name="T2" fmla="*/ 851 w 2688"/>
                <a:gd name="T3" fmla="*/ 63 h 1679"/>
                <a:gd name="T4" fmla="*/ 2595 w 2688"/>
                <a:gd name="T5" fmla="*/ 1679 h 1679"/>
                <a:gd name="T6" fmla="*/ 291 w 2688"/>
                <a:gd name="T7" fmla="*/ 1303 h 1679"/>
                <a:gd name="T8" fmla="*/ 0 60000 65536"/>
                <a:gd name="T9" fmla="*/ 0 60000 65536"/>
                <a:gd name="T10" fmla="*/ 0 60000 65536"/>
                <a:gd name="T11" fmla="*/ 0 60000 65536"/>
                <a:gd name="T12" fmla="*/ 0 w 2688"/>
                <a:gd name="T13" fmla="*/ 0 h 1679"/>
                <a:gd name="T14" fmla="*/ 2688 w 2688"/>
                <a:gd name="T15" fmla="*/ 1679 h 1679"/>
              </a:gdLst>
              <a:ahLst/>
              <a:cxnLst>
                <a:cxn ang="T8">
                  <a:pos x="T0" y="T1"/>
                </a:cxn>
                <a:cxn ang="T9">
                  <a:pos x="T2" y="T3"/>
                </a:cxn>
                <a:cxn ang="T10">
                  <a:pos x="T4" y="T5"/>
                </a:cxn>
                <a:cxn ang="T11">
                  <a:pos x="T6" y="T7"/>
                </a:cxn>
              </a:cxnLst>
              <a:rect l="T12" t="T13" r="T14" b="T15"/>
              <a:pathLst>
                <a:path w="2688" h="1679">
                  <a:moveTo>
                    <a:pt x="291" y="1303"/>
                  </a:moveTo>
                  <a:cubicBezTo>
                    <a:pt x="0" y="1034"/>
                    <a:pt x="467" y="0"/>
                    <a:pt x="851" y="63"/>
                  </a:cubicBezTo>
                  <a:cubicBezTo>
                    <a:pt x="1235" y="126"/>
                    <a:pt x="2688" y="1471"/>
                    <a:pt x="2595" y="1679"/>
                  </a:cubicBezTo>
                  <a:lnTo>
                    <a:pt x="291" y="1303"/>
                  </a:lnTo>
                  <a:close/>
                </a:path>
              </a:pathLst>
            </a:custGeom>
            <a:noFill/>
            <a:ln w="9525" cap="flat" cmpd="sng">
              <a:solidFill>
                <a:srgbClr val="FFFF66"/>
              </a:solidFill>
              <a:prstDash val="solid"/>
              <a:round/>
              <a:headEnd/>
              <a:tailEnd/>
            </a:ln>
          </p:spPr>
          <p:txBody>
            <a:bodyPr/>
            <a:lstStyle/>
            <a:p>
              <a:endParaRPr lang="en-GB"/>
            </a:p>
          </p:txBody>
        </p:sp>
        <p:sp>
          <p:nvSpPr>
            <p:cNvPr id="29709" name="Freeform 7"/>
            <p:cNvSpPr>
              <a:spLocks/>
            </p:cNvSpPr>
            <p:nvPr/>
          </p:nvSpPr>
          <p:spPr bwMode="auto">
            <a:xfrm>
              <a:off x="1155" y="1584"/>
              <a:ext cx="3288" cy="568"/>
            </a:xfrm>
            <a:custGeom>
              <a:avLst/>
              <a:gdLst>
                <a:gd name="T0" fmla="*/ 421 w 3288"/>
                <a:gd name="T1" fmla="*/ 0 h 568"/>
                <a:gd name="T2" fmla="*/ 173 w 3288"/>
                <a:gd name="T3" fmla="*/ 384 h 568"/>
                <a:gd name="T4" fmla="*/ 685 w 3288"/>
                <a:gd name="T5" fmla="*/ 352 h 568"/>
                <a:gd name="T6" fmla="*/ 1013 w 3288"/>
                <a:gd name="T7" fmla="*/ 360 h 568"/>
                <a:gd name="T8" fmla="*/ 2453 w 3288"/>
                <a:gd name="T9" fmla="*/ 504 h 568"/>
                <a:gd name="T10" fmla="*/ 3053 w 3288"/>
                <a:gd name="T11" fmla="*/ 568 h 568"/>
                <a:gd name="T12" fmla="*/ 3285 w 3288"/>
                <a:gd name="T13" fmla="*/ 504 h 568"/>
                <a:gd name="T14" fmla="*/ 3069 w 3288"/>
                <a:gd name="T15" fmla="*/ 416 h 568"/>
                <a:gd name="T16" fmla="*/ 2701 w 3288"/>
                <a:gd name="T17" fmla="*/ 360 h 568"/>
                <a:gd name="T18" fmla="*/ 421 w 3288"/>
                <a:gd name="T19" fmla="*/ 0 h 5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88"/>
                <a:gd name="T31" fmla="*/ 0 h 568"/>
                <a:gd name="T32" fmla="*/ 3288 w 3288"/>
                <a:gd name="T33" fmla="*/ 568 h 5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88" h="568">
                  <a:moveTo>
                    <a:pt x="421" y="0"/>
                  </a:moveTo>
                  <a:cubicBezTo>
                    <a:pt x="0" y="4"/>
                    <a:pt x="129" y="325"/>
                    <a:pt x="173" y="384"/>
                  </a:cubicBezTo>
                  <a:cubicBezTo>
                    <a:pt x="217" y="443"/>
                    <a:pt x="545" y="356"/>
                    <a:pt x="685" y="352"/>
                  </a:cubicBezTo>
                  <a:cubicBezTo>
                    <a:pt x="825" y="348"/>
                    <a:pt x="718" y="335"/>
                    <a:pt x="1013" y="360"/>
                  </a:cubicBezTo>
                  <a:cubicBezTo>
                    <a:pt x="1308" y="385"/>
                    <a:pt x="2113" y="469"/>
                    <a:pt x="2453" y="504"/>
                  </a:cubicBezTo>
                  <a:cubicBezTo>
                    <a:pt x="2793" y="539"/>
                    <a:pt x="2914" y="568"/>
                    <a:pt x="3053" y="568"/>
                  </a:cubicBezTo>
                  <a:cubicBezTo>
                    <a:pt x="3192" y="568"/>
                    <a:pt x="3282" y="529"/>
                    <a:pt x="3285" y="504"/>
                  </a:cubicBezTo>
                  <a:cubicBezTo>
                    <a:pt x="3288" y="479"/>
                    <a:pt x="3166" y="440"/>
                    <a:pt x="3069" y="416"/>
                  </a:cubicBezTo>
                  <a:cubicBezTo>
                    <a:pt x="2972" y="392"/>
                    <a:pt x="3142" y="429"/>
                    <a:pt x="2701" y="360"/>
                  </a:cubicBezTo>
                  <a:cubicBezTo>
                    <a:pt x="2260" y="291"/>
                    <a:pt x="862" y="43"/>
                    <a:pt x="421" y="0"/>
                  </a:cubicBezTo>
                  <a:close/>
                </a:path>
              </a:pathLst>
            </a:custGeom>
            <a:noFill/>
            <a:ln w="9525" cap="flat" cmpd="sng">
              <a:solidFill>
                <a:srgbClr val="FFFF66"/>
              </a:solidFill>
              <a:prstDash val="solid"/>
              <a:round/>
              <a:headEnd/>
              <a:tailEnd/>
            </a:ln>
          </p:spPr>
          <p:txBody>
            <a:bodyPr/>
            <a:lstStyle/>
            <a:p>
              <a:endParaRPr lang="en-GB"/>
            </a:p>
          </p:txBody>
        </p:sp>
        <p:sp>
          <p:nvSpPr>
            <p:cNvPr id="29710" name="Freeform 8"/>
            <p:cNvSpPr>
              <a:spLocks/>
            </p:cNvSpPr>
            <p:nvPr/>
          </p:nvSpPr>
          <p:spPr bwMode="auto">
            <a:xfrm rot="501953">
              <a:off x="1431" y="1584"/>
              <a:ext cx="2810" cy="341"/>
            </a:xfrm>
            <a:custGeom>
              <a:avLst/>
              <a:gdLst>
                <a:gd name="T0" fmla="*/ 40 w 4194"/>
                <a:gd name="T1" fmla="*/ 133 h 493"/>
                <a:gd name="T2" fmla="*/ 431 w 4194"/>
                <a:gd name="T3" fmla="*/ 0 h 493"/>
                <a:gd name="T4" fmla="*/ 1262 w 4194"/>
                <a:gd name="T5" fmla="*/ 133 h 493"/>
                <a:gd name="T6" fmla="*/ 440 w 4194"/>
                <a:gd name="T7" fmla="*/ 163 h 493"/>
                <a:gd name="T8" fmla="*/ 40 w 4194"/>
                <a:gd name="T9" fmla="*/ 133 h 493"/>
                <a:gd name="T10" fmla="*/ 0 60000 65536"/>
                <a:gd name="T11" fmla="*/ 0 60000 65536"/>
                <a:gd name="T12" fmla="*/ 0 60000 65536"/>
                <a:gd name="T13" fmla="*/ 0 60000 65536"/>
                <a:gd name="T14" fmla="*/ 0 60000 65536"/>
                <a:gd name="T15" fmla="*/ 0 w 4194"/>
                <a:gd name="T16" fmla="*/ 0 h 493"/>
                <a:gd name="T17" fmla="*/ 4194 w 4194"/>
                <a:gd name="T18" fmla="*/ 493 h 493"/>
              </a:gdLst>
              <a:ahLst/>
              <a:cxnLst>
                <a:cxn ang="T10">
                  <a:pos x="T0" y="T1"/>
                </a:cxn>
                <a:cxn ang="T11">
                  <a:pos x="T2" y="T3"/>
                </a:cxn>
                <a:cxn ang="T12">
                  <a:pos x="T4" y="T5"/>
                </a:cxn>
                <a:cxn ang="T13">
                  <a:pos x="T6" y="T7"/>
                </a:cxn>
                <a:cxn ang="T14">
                  <a:pos x="T8" y="T9"/>
                </a:cxn>
              </a:cxnLst>
              <a:rect l="T15" t="T16" r="T17" b="T18"/>
              <a:pathLst>
                <a:path w="4194" h="493">
                  <a:moveTo>
                    <a:pt x="132" y="402"/>
                  </a:moveTo>
                  <a:cubicBezTo>
                    <a:pt x="0" y="204"/>
                    <a:pt x="758" y="0"/>
                    <a:pt x="1434" y="0"/>
                  </a:cubicBezTo>
                  <a:cubicBezTo>
                    <a:pt x="2111" y="0"/>
                    <a:pt x="4160" y="379"/>
                    <a:pt x="4194" y="402"/>
                  </a:cubicBezTo>
                  <a:cubicBezTo>
                    <a:pt x="3684" y="414"/>
                    <a:pt x="2141" y="492"/>
                    <a:pt x="1464" y="492"/>
                  </a:cubicBezTo>
                  <a:cubicBezTo>
                    <a:pt x="787" y="492"/>
                    <a:pt x="200" y="493"/>
                    <a:pt x="132" y="402"/>
                  </a:cubicBezTo>
                  <a:close/>
                </a:path>
              </a:pathLst>
            </a:custGeom>
            <a:solidFill>
              <a:schemeClr val="accent1"/>
            </a:solidFill>
            <a:ln w="9525">
              <a:solidFill>
                <a:schemeClr val="tx1"/>
              </a:solidFill>
              <a:round/>
              <a:headEnd/>
              <a:tailEnd/>
            </a:ln>
          </p:spPr>
          <p:txBody>
            <a:bodyPr/>
            <a:lstStyle/>
            <a:p>
              <a:endParaRPr lang="en-GB"/>
            </a:p>
          </p:txBody>
        </p:sp>
        <p:sp>
          <p:nvSpPr>
            <p:cNvPr id="29711" name="Rectangle 9"/>
            <p:cNvSpPr>
              <a:spLocks noChangeArrowheads="1"/>
            </p:cNvSpPr>
            <p:nvPr/>
          </p:nvSpPr>
          <p:spPr bwMode="auto">
            <a:xfrm>
              <a:off x="1361" y="1667"/>
              <a:ext cx="228" cy="289"/>
            </a:xfrm>
            <a:prstGeom prst="rect">
              <a:avLst/>
            </a:prstGeom>
            <a:noFill/>
            <a:ln w="76200">
              <a:noFill/>
              <a:miter lim="800000"/>
              <a:headEnd/>
              <a:tailEnd/>
            </a:ln>
          </p:spPr>
          <p:txBody>
            <a:bodyPr wrap="none" lIns="90488" tIns="44450" rIns="90488" bIns="44450">
              <a:spAutoFit/>
            </a:bodyPr>
            <a:lstStyle/>
            <a:p>
              <a:pPr eaLnBrk="0" hangingPunct="0"/>
              <a:r>
                <a:rPr lang="en-GB" sz="2400" b="1">
                  <a:solidFill>
                    <a:srgbClr val="FAFD00"/>
                  </a:solidFill>
                </a:rPr>
                <a:t>+</a:t>
              </a:r>
            </a:p>
          </p:txBody>
        </p:sp>
        <p:sp>
          <p:nvSpPr>
            <p:cNvPr id="29712" name="Rectangle 10"/>
            <p:cNvSpPr>
              <a:spLocks noChangeArrowheads="1"/>
            </p:cNvSpPr>
            <p:nvPr/>
          </p:nvSpPr>
          <p:spPr bwMode="auto">
            <a:xfrm>
              <a:off x="4094" y="1931"/>
              <a:ext cx="228" cy="289"/>
            </a:xfrm>
            <a:prstGeom prst="rect">
              <a:avLst/>
            </a:prstGeom>
            <a:noFill/>
            <a:ln w="76200">
              <a:noFill/>
              <a:miter lim="800000"/>
              <a:headEnd/>
              <a:tailEnd/>
            </a:ln>
          </p:spPr>
          <p:txBody>
            <a:bodyPr wrap="none" lIns="90488" tIns="44450" rIns="90488" bIns="44450">
              <a:spAutoFit/>
            </a:bodyPr>
            <a:lstStyle/>
            <a:p>
              <a:pPr eaLnBrk="0" hangingPunct="0"/>
              <a:r>
                <a:rPr lang="en-GB" sz="2400" b="1">
                  <a:solidFill>
                    <a:srgbClr val="FAFD00"/>
                  </a:solidFill>
                </a:rPr>
                <a:t>+</a:t>
              </a:r>
            </a:p>
          </p:txBody>
        </p:sp>
        <p:sp>
          <p:nvSpPr>
            <p:cNvPr id="29713" name="Rectangle 11"/>
            <p:cNvSpPr>
              <a:spLocks noChangeArrowheads="1"/>
            </p:cNvSpPr>
            <p:nvPr/>
          </p:nvSpPr>
          <p:spPr bwMode="auto">
            <a:xfrm>
              <a:off x="2032" y="1006"/>
              <a:ext cx="223" cy="289"/>
            </a:xfrm>
            <a:prstGeom prst="rect">
              <a:avLst/>
            </a:prstGeom>
            <a:noFill/>
            <a:ln w="76200">
              <a:noFill/>
              <a:miter lim="800000"/>
              <a:headEnd/>
              <a:tailEnd/>
            </a:ln>
          </p:spPr>
          <p:txBody>
            <a:bodyPr wrap="none" lIns="90488" tIns="44450" rIns="90488" bIns="44450">
              <a:spAutoFit/>
            </a:bodyPr>
            <a:lstStyle/>
            <a:p>
              <a:pPr eaLnBrk="0" hangingPunct="0"/>
              <a:r>
                <a:rPr lang="en-GB" sz="2400" b="1">
                  <a:solidFill>
                    <a:srgbClr val="FAFD00"/>
                  </a:solidFill>
                </a:rPr>
                <a:t>_</a:t>
              </a:r>
            </a:p>
          </p:txBody>
        </p:sp>
      </p:grpSp>
      <p:grpSp>
        <p:nvGrpSpPr>
          <p:cNvPr id="3" name="Group 12"/>
          <p:cNvGrpSpPr>
            <a:grpSpLocks/>
          </p:cNvGrpSpPr>
          <p:nvPr/>
        </p:nvGrpSpPr>
        <p:grpSpPr bwMode="auto">
          <a:xfrm>
            <a:off x="3687862" y="1033884"/>
            <a:ext cx="2482850" cy="1638300"/>
            <a:chOff x="2312" y="848"/>
            <a:chExt cx="1564" cy="1032"/>
          </a:xfrm>
        </p:grpSpPr>
        <p:sp>
          <p:nvSpPr>
            <p:cNvPr id="29706" name="Rectangle 13"/>
            <p:cNvSpPr>
              <a:spLocks noChangeArrowheads="1"/>
            </p:cNvSpPr>
            <p:nvPr/>
          </p:nvSpPr>
          <p:spPr bwMode="auto">
            <a:xfrm>
              <a:off x="2607" y="1149"/>
              <a:ext cx="1269" cy="289"/>
            </a:xfrm>
            <a:prstGeom prst="rect">
              <a:avLst/>
            </a:prstGeom>
            <a:noFill/>
            <a:ln w="25400">
              <a:noFill/>
              <a:miter lim="800000"/>
              <a:headEnd/>
              <a:tailEnd/>
            </a:ln>
          </p:spPr>
          <p:txBody>
            <a:bodyPr wrap="none" lIns="90488" tIns="44450" rIns="90488" bIns="44450">
              <a:spAutoFit/>
            </a:bodyPr>
            <a:lstStyle/>
            <a:p>
              <a:pPr eaLnBrk="0" hangingPunct="0"/>
              <a:r>
                <a:rPr lang="en-GB" sz="2400" dirty="0">
                  <a:solidFill>
                    <a:srgbClr val="C00000"/>
                  </a:solidFill>
                </a:rPr>
                <a:t>Total </a:t>
              </a:r>
              <a:r>
                <a:rPr lang="en-GB" sz="2400" dirty="0" smtClean="0">
                  <a:solidFill>
                    <a:srgbClr val="C00000"/>
                  </a:solidFill>
                </a:rPr>
                <a:t>reaction</a:t>
              </a:r>
              <a:endParaRPr lang="en-GB" sz="2400" dirty="0">
                <a:solidFill>
                  <a:srgbClr val="C00000"/>
                </a:solidFill>
              </a:endParaRPr>
            </a:p>
          </p:txBody>
        </p:sp>
        <p:sp>
          <p:nvSpPr>
            <p:cNvPr id="29707" name="Line 14"/>
            <p:cNvSpPr>
              <a:spLocks noChangeShapeType="1"/>
            </p:cNvSpPr>
            <p:nvPr/>
          </p:nvSpPr>
          <p:spPr bwMode="auto">
            <a:xfrm flipV="1">
              <a:off x="2312" y="848"/>
              <a:ext cx="248" cy="1032"/>
            </a:xfrm>
            <a:prstGeom prst="line">
              <a:avLst/>
            </a:prstGeom>
            <a:noFill/>
            <a:ln w="28575">
              <a:solidFill>
                <a:srgbClr val="C00000"/>
              </a:solidFill>
              <a:round/>
              <a:headEnd/>
              <a:tailEnd type="triangle" w="med" len="med"/>
            </a:ln>
          </p:spPr>
          <p:txBody>
            <a:bodyPr/>
            <a:lstStyle/>
            <a:p>
              <a:endParaRPr lang="en-GB"/>
            </a:p>
          </p:txBody>
        </p:sp>
      </p:grpSp>
      <p:grpSp>
        <p:nvGrpSpPr>
          <p:cNvPr id="4" name="Group 15"/>
          <p:cNvGrpSpPr>
            <a:grpSpLocks/>
          </p:cNvGrpSpPr>
          <p:nvPr/>
        </p:nvGrpSpPr>
        <p:grpSpPr bwMode="auto">
          <a:xfrm>
            <a:off x="3662462" y="2557884"/>
            <a:ext cx="939800" cy="457200"/>
            <a:chOff x="2296" y="1808"/>
            <a:chExt cx="592" cy="288"/>
          </a:xfrm>
        </p:grpSpPr>
        <p:sp>
          <p:nvSpPr>
            <p:cNvPr id="29704" name="Text Box 16"/>
            <p:cNvSpPr txBox="1">
              <a:spLocks noChangeArrowheads="1"/>
            </p:cNvSpPr>
            <p:nvPr/>
          </p:nvSpPr>
          <p:spPr bwMode="auto">
            <a:xfrm>
              <a:off x="2408" y="1808"/>
              <a:ext cx="480" cy="288"/>
            </a:xfrm>
            <a:prstGeom prst="rect">
              <a:avLst/>
            </a:prstGeom>
            <a:noFill/>
            <a:ln w="9525" algn="ctr">
              <a:noFill/>
              <a:miter lim="800000"/>
              <a:headEnd/>
              <a:tailEnd/>
            </a:ln>
          </p:spPr>
          <p:txBody>
            <a:bodyPr>
              <a:spAutoFit/>
            </a:bodyPr>
            <a:lstStyle/>
            <a:p>
              <a:pPr algn="ctr">
                <a:spcBef>
                  <a:spcPct val="50000"/>
                </a:spcBef>
              </a:pPr>
              <a:r>
                <a:rPr lang="en-GB" sz="2400" b="1"/>
                <a:t>CP</a:t>
              </a:r>
            </a:p>
          </p:txBody>
        </p:sp>
        <p:sp>
          <p:nvSpPr>
            <p:cNvPr id="29705" name="Line 17"/>
            <p:cNvSpPr>
              <a:spLocks noChangeShapeType="1"/>
            </p:cNvSpPr>
            <p:nvPr/>
          </p:nvSpPr>
          <p:spPr bwMode="auto">
            <a:xfrm flipH="1" flipV="1">
              <a:off x="2296" y="1880"/>
              <a:ext cx="192" cy="48"/>
            </a:xfrm>
            <a:prstGeom prst="line">
              <a:avLst/>
            </a:prstGeom>
            <a:noFill/>
            <a:ln w="28575">
              <a:solidFill>
                <a:schemeClr val="tx1"/>
              </a:solidFill>
              <a:round/>
              <a:headEnd/>
              <a:tailEnd type="triangle" w="med" len="med"/>
            </a:ln>
          </p:spPr>
          <p:txBody>
            <a:bodyPr/>
            <a:lstStyle/>
            <a:p>
              <a:endParaRPr lang="en-GB"/>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300">
                                            <p:txEl>
                                              <p:pRg st="0" end="0"/>
                                            </p:txEl>
                                          </p:spTgt>
                                        </p:tgtEl>
                                        <p:attrNameLst>
                                          <p:attrName>style.visibility</p:attrName>
                                        </p:attrNameLst>
                                      </p:cBhvr>
                                      <p:to>
                                        <p:strVal val="visible"/>
                                      </p:to>
                                    </p:set>
                                    <p:animEffect transition="in" filter="wipe(left)">
                                      <p:cBhvr>
                                        <p:cTn id="12" dur="1000"/>
                                        <p:tgtEl>
                                          <p:spTgt spid="5530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5300">
                                            <p:txEl>
                                              <p:pRg st="1" end="1"/>
                                            </p:txEl>
                                          </p:spTgt>
                                        </p:tgtEl>
                                        <p:attrNameLst>
                                          <p:attrName>style.visibility</p:attrName>
                                        </p:attrNameLst>
                                      </p:cBhvr>
                                      <p:to>
                                        <p:strVal val="visible"/>
                                      </p:to>
                                    </p:set>
                                    <p:animEffect transition="in" filter="wipe(left)">
                                      <p:cBhvr>
                                        <p:cTn id="17" dur="1000"/>
                                        <p:tgtEl>
                                          <p:spTgt spid="553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043608" y="188640"/>
            <a:ext cx="6851650" cy="3078163"/>
            <a:chOff x="208" y="497"/>
            <a:chExt cx="4316" cy="1939"/>
          </a:xfrm>
        </p:grpSpPr>
        <p:grpSp>
          <p:nvGrpSpPr>
            <p:cNvPr id="3" name="Group 3"/>
            <p:cNvGrpSpPr>
              <a:grpSpLocks/>
            </p:cNvGrpSpPr>
            <p:nvPr/>
          </p:nvGrpSpPr>
          <p:grpSpPr bwMode="auto">
            <a:xfrm>
              <a:off x="1236" y="497"/>
              <a:ext cx="3288" cy="1939"/>
              <a:chOff x="1155" y="281"/>
              <a:chExt cx="3288" cy="1939"/>
            </a:xfrm>
          </p:grpSpPr>
          <p:sp>
            <p:nvSpPr>
              <p:cNvPr id="30740" name="Freeform 4"/>
              <p:cNvSpPr>
                <a:spLocks/>
              </p:cNvSpPr>
              <p:nvPr/>
            </p:nvSpPr>
            <p:spPr bwMode="auto">
              <a:xfrm>
                <a:off x="1309" y="281"/>
                <a:ext cx="2688" cy="1679"/>
              </a:xfrm>
              <a:custGeom>
                <a:avLst/>
                <a:gdLst>
                  <a:gd name="T0" fmla="*/ 291 w 2688"/>
                  <a:gd name="T1" fmla="*/ 1303 h 1679"/>
                  <a:gd name="T2" fmla="*/ 851 w 2688"/>
                  <a:gd name="T3" fmla="*/ 63 h 1679"/>
                  <a:gd name="T4" fmla="*/ 2595 w 2688"/>
                  <a:gd name="T5" fmla="*/ 1679 h 1679"/>
                  <a:gd name="T6" fmla="*/ 291 w 2688"/>
                  <a:gd name="T7" fmla="*/ 1303 h 1679"/>
                  <a:gd name="T8" fmla="*/ 0 60000 65536"/>
                  <a:gd name="T9" fmla="*/ 0 60000 65536"/>
                  <a:gd name="T10" fmla="*/ 0 60000 65536"/>
                  <a:gd name="T11" fmla="*/ 0 60000 65536"/>
                  <a:gd name="T12" fmla="*/ 0 w 2688"/>
                  <a:gd name="T13" fmla="*/ 0 h 1679"/>
                  <a:gd name="T14" fmla="*/ 2688 w 2688"/>
                  <a:gd name="T15" fmla="*/ 1679 h 1679"/>
                </a:gdLst>
                <a:ahLst/>
                <a:cxnLst>
                  <a:cxn ang="T8">
                    <a:pos x="T0" y="T1"/>
                  </a:cxn>
                  <a:cxn ang="T9">
                    <a:pos x="T2" y="T3"/>
                  </a:cxn>
                  <a:cxn ang="T10">
                    <a:pos x="T4" y="T5"/>
                  </a:cxn>
                  <a:cxn ang="T11">
                    <a:pos x="T6" y="T7"/>
                  </a:cxn>
                </a:cxnLst>
                <a:rect l="T12" t="T13" r="T14" b="T15"/>
                <a:pathLst>
                  <a:path w="2688" h="1679">
                    <a:moveTo>
                      <a:pt x="291" y="1303"/>
                    </a:moveTo>
                    <a:cubicBezTo>
                      <a:pt x="0" y="1034"/>
                      <a:pt x="467" y="0"/>
                      <a:pt x="851" y="63"/>
                    </a:cubicBezTo>
                    <a:cubicBezTo>
                      <a:pt x="1235" y="126"/>
                      <a:pt x="2688" y="1471"/>
                      <a:pt x="2595" y="1679"/>
                    </a:cubicBezTo>
                    <a:lnTo>
                      <a:pt x="291" y="1303"/>
                    </a:lnTo>
                    <a:close/>
                  </a:path>
                </a:pathLst>
              </a:custGeom>
              <a:noFill/>
              <a:ln w="9525" cap="flat" cmpd="sng">
                <a:solidFill>
                  <a:srgbClr val="FFFF66"/>
                </a:solidFill>
                <a:prstDash val="solid"/>
                <a:round/>
                <a:headEnd/>
                <a:tailEnd/>
              </a:ln>
            </p:spPr>
            <p:txBody>
              <a:bodyPr/>
              <a:lstStyle/>
              <a:p>
                <a:endParaRPr lang="en-GB"/>
              </a:p>
            </p:txBody>
          </p:sp>
          <p:sp>
            <p:nvSpPr>
              <p:cNvPr id="30741" name="Freeform 5"/>
              <p:cNvSpPr>
                <a:spLocks/>
              </p:cNvSpPr>
              <p:nvPr/>
            </p:nvSpPr>
            <p:spPr bwMode="auto">
              <a:xfrm>
                <a:off x="1155" y="1584"/>
                <a:ext cx="3288" cy="568"/>
              </a:xfrm>
              <a:custGeom>
                <a:avLst/>
                <a:gdLst>
                  <a:gd name="T0" fmla="*/ 421 w 3288"/>
                  <a:gd name="T1" fmla="*/ 0 h 568"/>
                  <a:gd name="T2" fmla="*/ 173 w 3288"/>
                  <a:gd name="T3" fmla="*/ 384 h 568"/>
                  <a:gd name="T4" fmla="*/ 685 w 3288"/>
                  <a:gd name="T5" fmla="*/ 352 h 568"/>
                  <a:gd name="T6" fmla="*/ 1013 w 3288"/>
                  <a:gd name="T7" fmla="*/ 360 h 568"/>
                  <a:gd name="T8" fmla="*/ 2453 w 3288"/>
                  <a:gd name="T9" fmla="*/ 504 h 568"/>
                  <a:gd name="T10" fmla="*/ 3053 w 3288"/>
                  <a:gd name="T11" fmla="*/ 568 h 568"/>
                  <a:gd name="T12" fmla="*/ 3285 w 3288"/>
                  <a:gd name="T13" fmla="*/ 504 h 568"/>
                  <a:gd name="T14" fmla="*/ 3069 w 3288"/>
                  <a:gd name="T15" fmla="*/ 416 h 568"/>
                  <a:gd name="T16" fmla="*/ 2701 w 3288"/>
                  <a:gd name="T17" fmla="*/ 360 h 568"/>
                  <a:gd name="T18" fmla="*/ 421 w 3288"/>
                  <a:gd name="T19" fmla="*/ 0 h 5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88"/>
                  <a:gd name="T31" fmla="*/ 0 h 568"/>
                  <a:gd name="T32" fmla="*/ 3288 w 3288"/>
                  <a:gd name="T33" fmla="*/ 568 h 5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88" h="568">
                    <a:moveTo>
                      <a:pt x="421" y="0"/>
                    </a:moveTo>
                    <a:cubicBezTo>
                      <a:pt x="0" y="4"/>
                      <a:pt x="129" y="325"/>
                      <a:pt x="173" y="384"/>
                    </a:cubicBezTo>
                    <a:cubicBezTo>
                      <a:pt x="217" y="443"/>
                      <a:pt x="545" y="356"/>
                      <a:pt x="685" y="352"/>
                    </a:cubicBezTo>
                    <a:cubicBezTo>
                      <a:pt x="825" y="348"/>
                      <a:pt x="718" y="335"/>
                      <a:pt x="1013" y="360"/>
                    </a:cubicBezTo>
                    <a:cubicBezTo>
                      <a:pt x="1308" y="385"/>
                      <a:pt x="2113" y="469"/>
                      <a:pt x="2453" y="504"/>
                    </a:cubicBezTo>
                    <a:cubicBezTo>
                      <a:pt x="2793" y="539"/>
                      <a:pt x="2914" y="568"/>
                      <a:pt x="3053" y="568"/>
                    </a:cubicBezTo>
                    <a:cubicBezTo>
                      <a:pt x="3192" y="568"/>
                      <a:pt x="3282" y="529"/>
                      <a:pt x="3285" y="504"/>
                    </a:cubicBezTo>
                    <a:cubicBezTo>
                      <a:pt x="3288" y="479"/>
                      <a:pt x="3166" y="440"/>
                      <a:pt x="3069" y="416"/>
                    </a:cubicBezTo>
                    <a:cubicBezTo>
                      <a:pt x="2972" y="392"/>
                      <a:pt x="3142" y="429"/>
                      <a:pt x="2701" y="360"/>
                    </a:cubicBezTo>
                    <a:cubicBezTo>
                      <a:pt x="2260" y="291"/>
                      <a:pt x="862" y="43"/>
                      <a:pt x="421" y="0"/>
                    </a:cubicBezTo>
                    <a:close/>
                  </a:path>
                </a:pathLst>
              </a:custGeom>
              <a:noFill/>
              <a:ln w="9525" cap="flat" cmpd="sng">
                <a:solidFill>
                  <a:srgbClr val="FFFF66"/>
                </a:solidFill>
                <a:prstDash val="solid"/>
                <a:round/>
                <a:headEnd/>
                <a:tailEnd/>
              </a:ln>
            </p:spPr>
            <p:txBody>
              <a:bodyPr/>
              <a:lstStyle/>
              <a:p>
                <a:endParaRPr lang="en-GB"/>
              </a:p>
            </p:txBody>
          </p:sp>
          <p:sp>
            <p:nvSpPr>
              <p:cNvPr id="30742" name="Freeform 6"/>
              <p:cNvSpPr>
                <a:spLocks/>
              </p:cNvSpPr>
              <p:nvPr/>
            </p:nvSpPr>
            <p:spPr bwMode="auto">
              <a:xfrm rot="501953">
                <a:off x="1431" y="1584"/>
                <a:ext cx="2810" cy="341"/>
              </a:xfrm>
              <a:custGeom>
                <a:avLst/>
                <a:gdLst>
                  <a:gd name="T0" fmla="*/ 40 w 4194"/>
                  <a:gd name="T1" fmla="*/ 133 h 493"/>
                  <a:gd name="T2" fmla="*/ 431 w 4194"/>
                  <a:gd name="T3" fmla="*/ 0 h 493"/>
                  <a:gd name="T4" fmla="*/ 1262 w 4194"/>
                  <a:gd name="T5" fmla="*/ 133 h 493"/>
                  <a:gd name="T6" fmla="*/ 440 w 4194"/>
                  <a:gd name="T7" fmla="*/ 163 h 493"/>
                  <a:gd name="T8" fmla="*/ 40 w 4194"/>
                  <a:gd name="T9" fmla="*/ 133 h 493"/>
                  <a:gd name="T10" fmla="*/ 0 60000 65536"/>
                  <a:gd name="T11" fmla="*/ 0 60000 65536"/>
                  <a:gd name="T12" fmla="*/ 0 60000 65536"/>
                  <a:gd name="T13" fmla="*/ 0 60000 65536"/>
                  <a:gd name="T14" fmla="*/ 0 60000 65536"/>
                  <a:gd name="T15" fmla="*/ 0 w 4194"/>
                  <a:gd name="T16" fmla="*/ 0 h 493"/>
                  <a:gd name="T17" fmla="*/ 4194 w 4194"/>
                  <a:gd name="T18" fmla="*/ 493 h 493"/>
                </a:gdLst>
                <a:ahLst/>
                <a:cxnLst>
                  <a:cxn ang="T10">
                    <a:pos x="T0" y="T1"/>
                  </a:cxn>
                  <a:cxn ang="T11">
                    <a:pos x="T2" y="T3"/>
                  </a:cxn>
                  <a:cxn ang="T12">
                    <a:pos x="T4" y="T5"/>
                  </a:cxn>
                  <a:cxn ang="T13">
                    <a:pos x="T6" y="T7"/>
                  </a:cxn>
                  <a:cxn ang="T14">
                    <a:pos x="T8" y="T9"/>
                  </a:cxn>
                </a:cxnLst>
                <a:rect l="T15" t="T16" r="T17" b="T18"/>
                <a:pathLst>
                  <a:path w="4194" h="493">
                    <a:moveTo>
                      <a:pt x="132" y="402"/>
                    </a:moveTo>
                    <a:cubicBezTo>
                      <a:pt x="0" y="204"/>
                      <a:pt x="758" y="0"/>
                      <a:pt x="1434" y="0"/>
                    </a:cubicBezTo>
                    <a:cubicBezTo>
                      <a:pt x="2111" y="0"/>
                      <a:pt x="4160" y="379"/>
                      <a:pt x="4194" y="402"/>
                    </a:cubicBezTo>
                    <a:cubicBezTo>
                      <a:pt x="3684" y="414"/>
                      <a:pt x="2141" y="492"/>
                      <a:pt x="1464" y="492"/>
                    </a:cubicBezTo>
                    <a:cubicBezTo>
                      <a:pt x="787" y="492"/>
                      <a:pt x="200" y="493"/>
                      <a:pt x="132" y="402"/>
                    </a:cubicBezTo>
                    <a:close/>
                  </a:path>
                </a:pathLst>
              </a:custGeom>
              <a:solidFill>
                <a:schemeClr val="accent1"/>
              </a:solidFill>
              <a:ln w="9525">
                <a:solidFill>
                  <a:schemeClr val="tx1"/>
                </a:solidFill>
                <a:round/>
                <a:headEnd/>
                <a:tailEnd/>
              </a:ln>
            </p:spPr>
            <p:txBody>
              <a:bodyPr/>
              <a:lstStyle/>
              <a:p>
                <a:endParaRPr lang="en-GB"/>
              </a:p>
            </p:txBody>
          </p:sp>
          <p:sp>
            <p:nvSpPr>
              <p:cNvPr id="30743" name="Rectangle 7"/>
              <p:cNvSpPr>
                <a:spLocks noChangeArrowheads="1"/>
              </p:cNvSpPr>
              <p:nvPr/>
            </p:nvSpPr>
            <p:spPr bwMode="auto">
              <a:xfrm>
                <a:off x="1361" y="1667"/>
                <a:ext cx="228" cy="289"/>
              </a:xfrm>
              <a:prstGeom prst="rect">
                <a:avLst/>
              </a:prstGeom>
              <a:noFill/>
              <a:ln w="76200">
                <a:noFill/>
                <a:miter lim="800000"/>
                <a:headEnd/>
                <a:tailEnd/>
              </a:ln>
            </p:spPr>
            <p:txBody>
              <a:bodyPr wrap="none" lIns="90488" tIns="44450" rIns="90488" bIns="44450">
                <a:spAutoFit/>
              </a:bodyPr>
              <a:lstStyle/>
              <a:p>
                <a:pPr eaLnBrk="0" hangingPunct="0"/>
                <a:r>
                  <a:rPr lang="en-GB" sz="2400" b="1">
                    <a:solidFill>
                      <a:srgbClr val="FAFD00"/>
                    </a:solidFill>
                  </a:rPr>
                  <a:t>+</a:t>
                </a:r>
              </a:p>
            </p:txBody>
          </p:sp>
          <p:sp>
            <p:nvSpPr>
              <p:cNvPr id="30744" name="Rectangle 8"/>
              <p:cNvSpPr>
                <a:spLocks noChangeArrowheads="1"/>
              </p:cNvSpPr>
              <p:nvPr/>
            </p:nvSpPr>
            <p:spPr bwMode="auto">
              <a:xfrm>
                <a:off x="4094" y="1931"/>
                <a:ext cx="228" cy="289"/>
              </a:xfrm>
              <a:prstGeom prst="rect">
                <a:avLst/>
              </a:prstGeom>
              <a:noFill/>
              <a:ln w="76200">
                <a:noFill/>
                <a:miter lim="800000"/>
                <a:headEnd/>
                <a:tailEnd/>
              </a:ln>
            </p:spPr>
            <p:txBody>
              <a:bodyPr wrap="none" lIns="90488" tIns="44450" rIns="90488" bIns="44450">
                <a:spAutoFit/>
              </a:bodyPr>
              <a:lstStyle/>
              <a:p>
                <a:pPr eaLnBrk="0" hangingPunct="0"/>
                <a:r>
                  <a:rPr lang="en-GB" sz="2400" b="1">
                    <a:solidFill>
                      <a:srgbClr val="FAFD00"/>
                    </a:solidFill>
                  </a:rPr>
                  <a:t>+</a:t>
                </a:r>
              </a:p>
            </p:txBody>
          </p:sp>
          <p:sp>
            <p:nvSpPr>
              <p:cNvPr id="30745" name="Rectangle 9"/>
              <p:cNvSpPr>
                <a:spLocks noChangeArrowheads="1"/>
              </p:cNvSpPr>
              <p:nvPr/>
            </p:nvSpPr>
            <p:spPr bwMode="auto">
              <a:xfrm>
                <a:off x="2032" y="1006"/>
                <a:ext cx="223" cy="289"/>
              </a:xfrm>
              <a:prstGeom prst="rect">
                <a:avLst/>
              </a:prstGeom>
              <a:noFill/>
              <a:ln w="76200">
                <a:noFill/>
                <a:miter lim="800000"/>
                <a:headEnd/>
                <a:tailEnd/>
              </a:ln>
            </p:spPr>
            <p:txBody>
              <a:bodyPr wrap="none" lIns="90488" tIns="44450" rIns="90488" bIns="44450">
                <a:spAutoFit/>
              </a:bodyPr>
              <a:lstStyle/>
              <a:p>
                <a:pPr eaLnBrk="0" hangingPunct="0"/>
                <a:r>
                  <a:rPr lang="en-GB" sz="2400" b="1">
                    <a:solidFill>
                      <a:srgbClr val="FAFD00"/>
                    </a:solidFill>
                  </a:rPr>
                  <a:t>_</a:t>
                </a:r>
              </a:p>
            </p:txBody>
          </p:sp>
        </p:grpSp>
        <p:grpSp>
          <p:nvGrpSpPr>
            <p:cNvPr id="4" name="Group 10"/>
            <p:cNvGrpSpPr>
              <a:grpSpLocks/>
            </p:cNvGrpSpPr>
            <p:nvPr/>
          </p:nvGrpSpPr>
          <p:grpSpPr bwMode="auto">
            <a:xfrm>
              <a:off x="208" y="1608"/>
              <a:ext cx="1032" cy="491"/>
              <a:chOff x="208" y="1608"/>
              <a:chExt cx="1032" cy="491"/>
            </a:xfrm>
          </p:grpSpPr>
          <p:sp>
            <p:nvSpPr>
              <p:cNvPr id="30738" name="Line 11"/>
              <p:cNvSpPr>
                <a:spLocks noChangeShapeType="1"/>
              </p:cNvSpPr>
              <p:nvPr/>
            </p:nvSpPr>
            <p:spPr bwMode="auto">
              <a:xfrm>
                <a:off x="264" y="1872"/>
                <a:ext cx="976" cy="0"/>
              </a:xfrm>
              <a:prstGeom prst="line">
                <a:avLst/>
              </a:prstGeom>
              <a:noFill/>
              <a:ln w="38100">
                <a:solidFill>
                  <a:srgbClr val="12F067"/>
                </a:solidFill>
                <a:round/>
                <a:headEnd/>
                <a:tailEnd type="triangle" w="med" len="med"/>
              </a:ln>
            </p:spPr>
            <p:txBody>
              <a:bodyPr/>
              <a:lstStyle/>
              <a:p>
                <a:endParaRPr lang="en-GB"/>
              </a:p>
            </p:txBody>
          </p:sp>
          <p:sp>
            <p:nvSpPr>
              <p:cNvPr id="30739" name="Text Box 12"/>
              <p:cNvSpPr txBox="1">
                <a:spLocks noChangeArrowheads="1"/>
              </p:cNvSpPr>
              <p:nvPr/>
            </p:nvSpPr>
            <p:spPr bwMode="auto">
              <a:xfrm>
                <a:off x="208" y="1608"/>
                <a:ext cx="1024" cy="491"/>
              </a:xfrm>
              <a:prstGeom prst="rect">
                <a:avLst/>
              </a:prstGeom>
              <a:noFill/>
              <a:ln w="9525" algn="ctr">
                <a:noFill/>
                <a:miter lim="800000"/>
                <a:headEnd/>
                <a:tailEnd/>
              </a:ln>
            </p:spPr>
            <p:txBody>
              <a:bodyPr>
                <a:spAutoFit/>
              </a:bodyPr>
              <a:lstStyle/>
              <a:p>
                <a:pPr algn="ctr">
                  <a:spcBef>
                    <a:spcPct val="50000"/>
                  </a:spcBef>
                </a:pPr>
                <a:r>
                  <a:rPr lang="en-GB" b="1" dirty="0">
                    <a:solidFill>
                      <a:srgbClr val="FFFF00"/>
                    </a:solidFill>
                  </a:rPr>
                  <a:t>Free Stream</a:t>
                </a:r>
              </a:p>
              <a:p>
                <a:pPr algn="ctr">
                  <a:spcBef>
                    <a:spcPct val="50000"/>
                  </a:spcBef>
                </a:pPr>
                <a:r>
                  <a:rPr lang="en-GB" b="1" dirty="0">
                    <a:solidFill>
                      <a:srgbClr val="FFFF00"/>
                    </a:solidFill>
                  </a:rPr>
                  <a:t>Flow</a:t>
                </a:r>
              </a:p>
            </p:txBody>
          </p:sp>
        </p:grpSp>
      </p:grpSp>
      <p:sp>
        <p:nvSpPr>
          <p:cNvPr id="30723" name="Rectangle 13"/>
          <p:cNvSpPr>
            <a:spLocks noChangeArrowheads="1"/>
          </p:cNvSpPr>
          <p:nvPr/>
        </p:nvSpPr>
        <p:spPr bwMode="auto">
          <a:xfrm>
            <a:off x="952500" y="2171700"/>
            <a:ext cx="7162800" cy="4114800"/>
          </a:xfrm>
          <a:prstGeom prst="rect">
            <a:avLst/>
          </a:prstGeom>
          <a:noFill/>
          <a:ln w="12700">
            <a:noFill/>
            <a:miter lim="800000"/>
            <a:headEnd/>
            <a:tailEnd/>
          </a:ln>
        </p:spPr>
        <p:txBody>
          <a:bodyPr wrap="none" anchor="ctr"/>
          <a:lstStyle/>
          <a:p>
            <a:endParaRPr lang="en-GB"/>
          </a:p>
        </p:txBody>
      </p:sp>
      <p:sp>
        <p:nvSpPr>
          <p:cNvPr id="57359" name="Rectangle 15"/>
          <p:cNvSpPr>
            <a:spLocks noGrp="1" noChangeArrowheads="1"/>
          </p:cNvSpPr>
          <p:nvPr>
            <p:ph type="body" idx="1"/>
          </p:nvPr>
        </p:nvSpPr>
        <p:spPr>
          <a:xfrm>
            <a:off x="251520" y="2996952"/>
            <a:ext cx="8640960" cy="1567096"/>
          </a:xfrm>
          <a:noFill/>
        </p:spPr>
        <p:txBody>
          <a:bodyPr wrap="square" lIns="90488" tIns="44450" rIns="90488" bIns="44450">
            <a:spAutoFit/>
          </a:bodyPr>
          <a:lstStyle/>
          <a:p>
            <a:pPr marL="0" indent="0" eaLnBrk="1" hangingPunct="1">
              <a:spcBef>
                <a:spcPct val="0"/>
              </a:spcBef>
              <a:buFontTx/>
              <a:buNone/>
            </a:pPr>
            <a:r>
              <a:rPr lang="en-GB" b="1" u="sng" dirty="0" smtClean="0">
                <a:solidFill>
                  <a:srgbClr val="FFFF00"/>
                </a:solidFill>
                <a:latin typeface="Arial" charset="0"/>
              </a:rPr>
              <a:t>Lift</a:t>
            </a:r>
            <a:r>
              <a:rPr lang="en-GB" b="1" dirty="0" smtClean="0">
                <a:solidFill>
                  <a:srgbClr val="FFFF00"/>
                </a:solidFill>
                <a:latin typeface="Arial" charset="0"/>
              </a:rPr>
              <a:t>  </a:t>
            </a:r>
          </a:p>
          <a:p>
            <a:pPr marL="0" indent="0" eaLnBrk="1" hangingPunct="1">
              <a:spcBef>
                <a:spcPct val="0"/>
              </a:spcBef>
              <a:buFontTx/>
              <a:buNone/>
            </a:pPr>
            <a:r>
              <a:rPr lang="en-GB" b="1" dirty="0" smtClean="0">
                <a:solidFill>
                  <a:srgbClr val="FFFF00"/>
                </a:solidFill>
                <a:latin typeface="Arial" charset="0"/>
              </a:rPr>
              <a:t>The component of the total reaction which is ‘perpendicular’ to the free stream flow (and therefore perpendicular to the flight path)</a:t>
            </a:r>
          </a:p>
        </p:txBody>
      </p:sp>
      <p:grpSp>
        <p:nvGrpSpPr>
          <p:cNvPr id="5" name="Group 16"/>
          <p:cNvGrpSpPr>
            <a:grpSpLocks/>
          </p:cNvGrpSpPr>
          <p:nvPr/>
        </p:nvGrpSpPr>
        <p:grpSpPr bwMode="auto">
          <a:xfrm>
            <a:off x="4318621" y="769665"/>
            <a:ext cx="2398713" cy="1638300"/>
            <a:chOff x="2312" y="848"/>
            <a:chExt cx="1511" cy="1032"/>
          </a:xfrm>
        </p:grpSpPr>
        <p:sp>
          <p:nvSpPr>
            <p:cNvPr id="30734" name="Rectangle 17"/>
            <p:cNvSpPr>
              <a:spLocks noChangeArrowheads="1"/>
            </p:cNvSpPr>
            <p:nvPr/>
          </p:nvSpPr>
          <p:spPr bwMode="auto">
            <a:xfrm>
              <a:off x="2607" y="1149"/>
              <a:ext cx="1216" cy="250"/>
            </a:xfrm>
            <a:prstGeom prst="rect">
              <a:avLst/>
            </a:prstGeom>
            <a:noFill/>
            <a:ln w="25400">
              <a:noFill/>
              <a:miter lim="800000"/>
              <a:headEnd/>
              <a:tailEnd/>
            </a:ln>
          </p:spPr>
          <p:txBody>
            <a:bodyPr wrap="none" lIns="90488" tIns="44450" rIns="90488" bIns="44450">
              <a:spAutoFit/>
            </a:bodyPr>
            <a:lstStyle/>
            <a:p>
              <a:pPr eaLnBrk="0" hangingPunct="0"/>
              <a:r>
                <a:rPr lang="en-GB" sz="2000" b="1" dirty="0">
                  <a:solidFill>
                    <a:srgbClr val="C00000"/>
                  </a:solidFill>
                </a:rPr>
                <a:t>Total Reaction</a:t>
              </a:r>
            </a:p>
          </p:txBody>
        </p:sp>
        <p:sp>
          <p:nvSpPr>
            <p:cNvPr id="30735" name="Line 18"/>
            <p:cNvSpPr>
              <a:spLocks noChangeShapeType="1"/>
            </p:cNvSpPr>
            <p:nvPr/>
          </p:nvSpPr>
          <p:spPr bwMode="auto">
            <a:xfrm flipV="1">
              <a:off x="2312" y="848"/>
              <a:ext cx="248" cy="1032"/>
            </a:xfrm>
            <a:prstGeom prst="line">
              <a:avLst/>
            </a:prstGeom>
            <a:noFill/>
            <a:ln w="28575">
              <a:solidFill>
                <a:srgbClr val="C00000"/>
              </a:solidFill>
              <a:round/>
              <a:headEnd/>
              <a:tailEnd type="triangle" w="med" len="med"/>
            </a:ln>
          </p:spPr>
          <p:txBody>
            <a:bodyPr/>
            <a:lstStyle/>
            <a:p>
              <a:endParaRPr lang="en-GB" b="1"/>
            </a:p>
          </p:txBody>
        </p:sp>
      </p:grpSp>
      <p:sp>
        <p:nvSpPr>
          <p:cNvPr id="57363" name="Rectangle 19"/>
          <p:cNvSpPr>
            <a:spLocks noChangeArrowheads="1"/>
          </p:cNvSpPr>
          <p:nvPr/>
        </p:nvSpPr>
        <p:spPr bwMode="auto">
          <a:xfrm>
            <a:off x="251520" y="4653136"/>
            <a:ext cx="8640959" cy="1567096"/>
          </a:xfrm>
          <a:prstGeom prst="rect">
            <a:avLst/>
          </a:prstGeom>
          <a:noFill/>
          <a:ln w="12700">
            <a:noFill/>
            <a:miter lim="800000"/>
            <a:headEnd/>
            <a:tailEnd/>
          </a:ln>
        </p:spPr>
        <p:txBody>
          <a:bodyPr wrap="square" lIns="90488" tIns="44450" rIns="90488" bIns="44450">
            <a:spAutoFit/>
          </a:bodyPr>
          <a:lstStyle/>
          <a:p>
            <a:r>
              <a:rPr lang="en-GB" sz="2400" b="1" u="sng" dirty="0" smtClean="0">
                <a:solidFill>
                  <a:srgbClr val="FFFF00"/>
                </a:solidFill>
              </a:rPr>
              <a:t>Drag</a:t>
            </a:r>
            <a:endParaRPr lang="en-GB" sz="2400" b="1" u="sng" dirty="0">
              <a:solidFill>
                <a:srgbClr val="FFFF00"/>
              </a:solidFill>
            </a:endParaRPr>
          </a:p>
          <a:p>
            <a:r>
              <a:rPr lang="en-GB" sz="2400" b="1" dirty="0">
                <a:solidFill>
                  <a:srgbClr val="FFFF00"/>
                </a:solidFill>
              </a:rPr>
              <a:t>The component of the total reaction which is ‘parallel’ to the free stream flow (and therefore parallel to the flight </a:t>
            </a:r>
            <a:r>
              <a:rPr lang="en-GB" sz="2400" b="1" dirty="0" smtClean="0">
                <a:solidFill>
                  <a:srgbClr val="FFFF00"/>
                </a:solidFill>
              </a:rPr>
              <a:t>path</a:t>
            </a:r>
            <a:endParaRPr lang="en-GB" sz="2400" b="1" dirty="0">
              <a:solidFill>
                <a:srgbClr val="FFFF00"/>
              </a:solidFill>
            </a:endParaRPr>
          </a:p>
        </p:txBody>
      </p:sp>
      <p:grpSp>
        <p:nvGrpSpPr>
          <p:cNvPr id="6" name="Group 20"/>
          <p:cNvGrpSpPr>
            <a:grpSpLocks/>
          </p:cNvGrpSpPr>
          <p:nvPr/>
        </p:nvGrpSpPr>
        <p:grpSpPr bwMode="auto">
          <a:xfrm>
            <a:off x="3543920" y="769665"/>
            <a:ext cx="850900" cy="1625600"/>
            <a:chOff x="1824" y="848"/>
            <a:chExt cx="536" cy="1024"/>
          </a:xfrm>
        </p:grpSpPr>
        <p:sp>
          <p:nvSpPr>
            <p:cNvPr id="30732" name="Line 21"/>
            <p:cNvSpPr>
              <a:spLocks noChangeShapeType="1"/>
            </p:cNvSpPr>
            <p:nvPr/>
          </p:nvSpPr>
          <p:spPr bwMode="auto">
            <a:xfrm flipV="1">
              <a:off x="2312" y="848"/>
              <a:ext cx="0" cy="1024"/>
            </a:xfrm>
            <a:prstGeom prst="line">
              <a:avLst/>
            </a:prstGeom>
            <a:noFill/>
            <a:ln w="28575">
              <a:solidFill>
                <a:srgbClr val="00FFFF"/>
              </a:solidFill>
              <a:round/>
              <a:headEnd/>
              <a:tailEnd type="triangle" w="med" len="med"/>
            </a:ln>
          </p:spPr>
          <p:txBody>
            <a:bodyPr/>
            <a:lstStyle/>
            <a:p>
              <a:endParaRPr lang="en-GB" b="1"/>
            </a:p>
          </p:txBody>
        </p:sp>
        <p:sp>
          <p:nvSpPr>
            <p:cNvPr id="30733" name="Text Box 22"/>
            <p:cNvSpPr txBox="1">
              <a:spLocks noChangeArrowheads="1"/>
            </p:cNvSpPr>
            <p:nvPr/>
          </p:nvSpPr>
          <p:spPr bwMode="auto">
            <a:xfrm>
              <a:off x="1824" y="1136"/>
              <a:ext cx="536" cy="250"/>
            </a:xfrm>
            <a:prstGeom prst="rect">
              <a:avLst/>
            </a:prstGeom>
            <a:noFill/>
            <a:ln w="9525" algn="ctr">
              <a:noFill/>
              <a:miter lim="800000"/>
              <a:headEnd/>
              <a:tailEnd/>
            </a:ln>
          </p:spPr>
          <p:txBody>
            <a:bodyPr>
              <a:spAutoFit/>
            </a:bodyPr>
            <a:lstStyle/>
            <a:p>
              <a:pPr algn="ctr">
                <a:spcBef>
                  <a:spcPct val="50000"/>
                </a:spcBef>
              </a:pPr>
              <a:r>
                <a:rPr lang="en-GB" sz="2000" b="1">
                  <a:solidFill>
                    <a:srgbClr val="00FFFF"/>
                  </a:solidFill>
                </a:rPr>
                <a:t>Lift</a:t>
              </a:r>
            </a:p>
          </p:txBody>
        </p:sp>
      </p:grpSp>
      <p:grpSp>
        <p:nvGrpSpPr>
          <p:cNvPr id="7" name="Group 23"/>
          <p:cNvGrpSpPr>
            <a:grpSpLocks/>
          </p:cNvGrpSpPr>
          <p:nvPr/>
        </p:nvGrpSpPr>
        <p:grpSpPr bwMode="auto">
          <a:xfrm>
            <a:off x="4318620" y="2192065"/>
            <a:ext cx="1130300" cy="396875"/>
            <a:chOff x="2312" y="1744"/>
            <a:chExt cx="712" cy="250"/>
          </a:xfrm>
        </p:grpSpPr>
        <p:sp>
          <p:nvSpPr>
            <p:cNvPr id="30730" name="Line 24"/>
            <p:cNvSpPr>
              <a:spLocks noChangeShapeType="1"/>
            </p:cNvSpPr>
            <p:nvPr/>
          </p:nvSpPr>
          <p:spPr bwMode="auto">
            <a:xfrm>
              <a:off x="2312" y="1872"/>
              <a:ext cx="248" cy="0"/>
            </a:xfrm>
            <a:prstGeom prst="line">
              <a:avLst/>
            </a:prstGeom>
            <a:noFill/>
            <a:ln w="28575">
              <a:solidFill>
                <a:srgbClr val="FFFF00"/>
              </a:solidFill>
              <a:round/>
              <a:headEnd/>
              <a:tailEnd type="triangle" w="med" len="med"/>
            </a:ln>
          </p:spPr>
          <p:txBody>
            <a:bodyPr/>
            <a:lstStyle/>
            <a:p>
              <a:endParaRPr lang="en-GB" b="1"/>
            </a:p>
          </p:txBody>
        </p:sp>
        <p:sp>
          <p:nvSpPr>
            <p:cNvPr id="30731" name="Text Box 25"/>
            <p:cNvSpPr txBox="1">
              <a:spLocks noChangeArrowheads="1"/>
            </p:cNvSpPr>
            <p:nvPr/>
          </p:nvSpPr>
          <p:spPr bwMode="auto">
            <a:xfrm>
              <a:off x="2488" y="1744"/>
              <a:ext cx="536" cy="250"/>
            </a:xfrm>
            <a:prstGeom prst="rect">
              <a:avLst/>
            </a:prstGeom>
            <a:noFill/>
            <a:ln w="9525" algn="ctr">
              <a:noFill/>
              <a:miter lim="800000"/>
              <a:headEnd/>
              <a:tailEnd/>
            </a:ln>
          </p:spPr>
          <p:txBody>
            <a:bodyPr>
              <a:spAutoFit/>
            </a:bodyPr>
            <a:lstStyle/>
            <a:p>
              <a:pPr algn="ctr">
                <a:spcBef>
                  <a:spcPct val="50000"/>
                </a:spcBef>
              </a:pPr>
              <a:r>
                <a:rPr lang="en-GB" sz="2000" b="1" dirty="0" smtClean="0">
                  <a:solidFill>
                    <a:srgbClr val="FFFF00"/>
                  </a:solidFill>
                </a:rPr>
                <a:t>Drag</a:t>
              </a:r>
              <a:endParaRPr lang="en-GB" sz="2000" b="1" dirty="0">
                <a:solidFill>
                  <a:srgbClr val="FFFF00"/>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359">
                                            <p:txEl>
                                              <p:pRg st="0" end="0"/>
                                            </p:txEl>
                                          </p:spTgt>
                                        </p:tgtEl>
                                        <p:attrNameLst>
                                          <p:attrName>style.visibility</p:attrName>
                                        </p:attrNameLst>
                                      </p:cBhvr>
                                      <p:to>
                                        <p:strVal val="visible"/>
                                      </p:to>
                                    </p:set>
                                    <p:animEffect transition="in" filter="wipe(left)">
                                      <p:cBhvr>
                                        <p:cTn id="12" dur="1000"/>
                                        <p:tgtEl>
                                          <p:spTgt spid="5735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359">
                                            <p:txEl>
                                              <p:pRg st="1" end="1"/>
                                            </p:txEl>
                                          </p:spTgt>
                                        </p:tgtEl>
                                        <p:attrNameLst>
                                          <p:attrName>style.visibility</p:attrName>
                                        </p:attrNameLst>
                                      </p:cBhvr>
                                      <p:to>
                                        <p:strVal val="visible"/>
                                      </p:to>
                                    </p:set>
                                    <p:animEffect transition="in" filter="wipe(left)">
                                      <p:cBhvr>
                                        <p:cTn id="17" dur="1000"/>
                                        <p:tgtEl>
                                          <p:spTgt spid="5735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1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7363">
                                            <p:txEl>
                                              <p:pRg st="0" end="0"/>
                                            </p:txEl>
                                          </p:spTgt>
                                        </p:tgtEl>
                                        <p:attrNameLst>
                                          <p:attrName>style.visibility</p:attrName>
                                        </p:attrNameLst>
                                      </p:cBhvr>
                                      <p:to>
                                        <p:strVal val="visible"/>
                                      </p:to>
                                    </p:set>
                                    <p:animEffect transition="in" filter="wipe(left)">
                                      <p:cBhvr>
                                        <p:cTn id="27" dur="1000"/>
                                        <p:tgtEl>
                                          <p:spTgt spid="5736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7363">
                                            <p:txEl>
                                              <p:pRg st="1" end="1"/>
                                            </p:txEl>
                                          </p:spTgt>
                                        </p:tgtEl>
                                        <p:attrNameLst>
                                          <p:attrName>style.visibility</p:attrName>
                                        </p:attrNameLst>
                                      </p:cBhvr>
                                      <p:to>
                                        <p:strVal val="visible"/>
                                      </p:to>
                                    </p:set>
                                    <p:animEffect transition="in" filter="wipe(left)">
                                      <p:cBhvr>
                                        <p:cTn id="32" dur="1000"/>
                                        <p:tgtEl>
                                          <p:spTgt spid="573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9" grpId="0" build="p" autoUpdateAnimBg="0"/>
      <p:bldP spid="5736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7" descr="GLD-079228"/>
          <p:cNvPicPr>
            <a:picLocks noChangeAspect="1" noChangeArrowheads="1"/>
          </p:cNvPicPr>
          <p:nvPr/>
        </p:nvPicPr>
        <p:blipFill>
          <a:blip r:embed="rId3" cstate="email"/>
          <a:srcRect/>
          <a:stretch>
            <a:fillRect/>
          </a:stretch>
        </p:blipFill>
        <p:spPr bwMode="auto">
          <a:xfrm>
            <a:off x="1187450" y="404813"/>
            <a:ext cx="6769100" cy="4737100"/>
          </a:xfrm>
          <a:prstGeom prst="rect">
            <a:avLst/>
          </a:prstGeom>
          <a:noFill/>
          <a:ln w="9525">
            <a:noFill/>
            <a:miter lim="800000"/>
            <a:headEnd/>
            <a:tailEnd/>
          </a:ln>
        </p:spPr>
      </p:pic>
      <p:sp>
        <p:nvSpPr>
          <p:cNvPr id="44034" name="Rectangle 2"/>
          <p:cNvSpPr>
            <a:spLocks noGrp="1" noChangeArrowheads="1"/>
          </p:cNvSpPr>
          <p:nvPr>
            <p:ph type="title"/>
          </p:nvPr>
        </p:nvSpPr>
        <p:spPr>
          <a:xfrm>
            <a:off x="2128863" y="5229200"/>
            <a:ext cx="4886274" cy="701731"/>
          </a:xfrm>
        </p:spPr>
        <p:txBody>
          <a:bodyPr/>
          <a:lstStyle/>
          <a:p>
            <a:pPr algn="ctr" eaLnBrk="1" hangingPunct="1"/>
            <a:r>
              <a:rPr lang="en-GB" dirty="0" smtClean="0">
                <a:solidFill>
                  <a:srgbClr val="FFFF00"/>
                </a:solidFill>
                <a:latin typeface="Arial" charset="0"/>
              </a:rPr>
              <a:t>Distribution of lift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dissolve">
                                      <p:cBhvr>
                                        <p:cTn id="7" dur="2000"/>
                                        <p:tgtEl>
                                          <p:spTgt spid="44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200150" y="1901825"/>
            <a:ext cx="6745288" cy="2489200"/>
            <a:chOff x="1014" y="1198"/>
            <a:chExt cx="4249" cy="1568"/>
          </a:xfrm>
        </p:grpSpPr>
        <p:graphicFrame>
          <p:nvGraphicFramePr>
            <p:cNvPr id="1026" name="Object 3">
              <a:hlinkClick r:id="" action="ppaction://ole?verb=0"/>
            </p:cNvPr>
            <p:cNvGraphicFramePr>
              <a:graphicFrameLocks/>
            </p:cNvGraphicFramePr>
            <p:nvPr/>
          </p:nvGraphicFramePr>
          <p:xfrm>
            <a:off x="1014" y="1198"/>
            <a:ext cx="4249" cy="1568"/>
          </p:xfrm>
          <a:graphic>
            <a:graphicData uri="http://schemas.openxmlformats.org/presentationml/2006/ole">
              <p:oleObj spid="_x0000_s38914" name="CorelDRAW! Graphic" r:id="rId4" imgW="6744960" imgH="2489040" progId="">
                <p:embed/>
              </p:oleObj>
            </a:graphicData>
          </a:graphic>
        </p:graphicFrame>
        <p:sp>
          <p:nvSpPr>
            <p:cNvPr id="48132" name="Rectangle 4"/>
            <p:cNvSpPr>
              <a:spLocks noChangeArrowheads="1"/>
            </p:cNvSpPr>
            <p:nvPr/>
          </p:nvSpPr>
          <p:spPr bwMode="auto">
            <a:xfrm>
              <a:off x="2564" y="1895"/>
              <a:ext cx="307" cy="309"/>
            </a:xfrm>
            <a:prstGeom prst="rect">
              <a:avLst/>
            </a:prstGeom>
            <a:noFill/>
            <a:ln w="12700">
              <a:noFill/>
              <a:miter lim="800000"/>
              <a:headEnd/>
              <a:tailEnd/>
            </a:ln>
            <a:effectLst/>
          </p:spPr>
          <p:txBody>
            <a:bodyPr wrap="none" lIns="61912" tIns="31750" rIns="61912" bIns="31750">
              <a:spAutoFit/>
            </a:bodyPr>
            <a:lstStyle/>
            <a:p>
              <a:pPr defTabSz="611188" eaLnBrk="0" hangingPunct="0">
                <a:defRPr/>
              </a:pPr>
              <a:r>
                <a:rPr lang="en-GB" sz="2800" dirty="0">
                  <a:effectLst>
                    <a:outerShdw blurRad="38100" dist="38100" dir="2700000" algn="tl">
                      <a:srgbClr val="FFFFFF"/>
                    </a:outerShdw>
                  </a:effectLst>
                  <a:latin typeface="Comic Sans MS" pitchFamily="66" charset="0"/>
                </a:rPr>
                <a:t>0°</a:t>
              </a:r>
            </a:p>
          </p:txBody>
        </p:sp>
        <p:sp>
          <p:nvSpPr>
            <p:cNvPr id="1031" name="Line 5"/>
            <p:cNvSpPr>
              <a:spLocks noChangeShapeType="1"/>
            </p:cNvSpPr>
            <p:nvPr/>
          </p:nvSpPr>
          <p:spPr bwMode="auto">
            <a:xfrm flipV="1">
              <a:off x="2668" y="1659"/>
              <a:ext cx="0" cy="230"/>
            </a:xfrm>
            <a:prstGeom prst="line">
              <a:avLst/>
            </a:prstGeom>
            <a:noFill/>
            <a:ln w="38100">
              <a:solidFill>
                <a:srgbClr val="C00000"/>
              </a:solidFill>
              <a:round/>
              <a:headEnd/>
              <a:tailEnd type="triangle" w="med" len="med"/>
            </a:ln>
          </p:spPr>
          <p:txBody>
            <a:bodyPr wrap="none" anchor="ctr"/>
            <a:lstStyle/>
            <a:p>
              <a:endParaRPr lang="en-GB"/>
            </a:p>
          </p:txBody>
        </p:sp>
        <p:sp>
          <p:nvSpPr>
            <p:cNvPr id="48134" name="Rectangle 6"/>
            <p:cNvSpPr>
              <a:spLocks noChangeArrowheads="1"/>
            </p:cNvSpPr>
            <p:nvPr/>
          </p:nvSpPr>
          <p:spPr bwMode="auto">
            <a:xfrm>
              <a:off x="1285" y="1899"/>
              <a:ext cx="251" cy="3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GB" sz="2800" b="1" dirty="0">
                  <a:solidFill>
                    <a:srgbClr val="FFFFFF"/>
                  </a:solidFill>
                  <a:effectLst>
                    <a:outerShdw blurRad="38100" dist="38100" dir="2700000" algn="tl">
                      <a:srgbClr val="000000"/>
                    </a:outerShdw>
                  </a:effectLst>
                  <a:latin typeface="Comic Sans MS" pitchFamily="66" charset="0"/>
                </a:rPr>
                <a:t>+</a:t>
              </a:r>
            </a:p>
          </p:txBody>
        </p:sp>
        <p:sp>
          <p:nvSpPr>
            <p:cNvPr id="48135" name="Rectangle 7"/>
            <p:cNvSpPr>
              <a:spLocks noChangeArrowheads="1"/>
            </p:cNvSpPr>
            <p:nvPr/>
          </p:nvSpPr>
          <p:spPr bwMode="auto">
            <a:xfrm>
              <a:off x="2869" y="1358"/>
              <a:ext cx="254" cy="3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GB" sz="2800" b="1" dirty="0">
                  <a:solidFill>
                    <a:srgbClr val="FFFFFF"/>
                  </a:solidFill>
                  <a:effectLst>
                    <a:outerShdw blurRad="38100" dist="38100" dir="2700000" algn="tl">
                      <a:srgbClr val="000000"/>
                    </a:outerShdw>
                  </a:effectLst>
                  <a:latin typeface="Comic Sans MS" pitchFamily="66" charset="0"/>
                </a:rPr>
                <a:t>_</a:t>
              </a:r>
            </a:p>
          </p:txBody>
        </p:sp>
        <p:sp>
          <p:nvSpPr>
            <p:cNvPr id="48136" name="Rectangle 8"/>
            <p:cNvSpPr>
              <a:spLocks noChangeArrowheads="1"/>
            </p:cNvSpPr>
            <p:nvPr/>
          </p:nvSpPr>
          <p:spPr bwMode="auto">
            <a:xfrm>
              <a:off x="4661" y="2006"/>
              <a:ext cx="251" cy="3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GB" sz="2800" b="1" dirty="0">
                  <a:solidFill>
                    <a:srgbClr val="FFFFFF"/>
                  </a:solidFill>
                  <a:effectLst>
                    <a:outerShdw blurRad="38100" dist="38100" dir="2700000" algn="tl">
                      <a:srgbClr val="000000"/>
                    </a:outerShdw>
                  </a:effectLst>
                  <a:latin typeface="Comic Sans MS" pitchFamily="66" charset="0"/>
                </a:rPr>
                <a:t>+</a:t>
              </a:r>
            </a:p>
          </p:txBody>
        </p:sp>
        <p:sp>
          <p:nvSpPr>
            <p:cNvPr id="48137" name="Rectangle 9"/>
            <p:cNvSpPr>
              <a:spLocks noChangeArrowheads="1"/>
            </p:cNvSpPr>
            <p:nvPr/>
          </p:nvSpPr>
          <p:spPr bwMode="auto">
            <a:xfrm>
              <a:off x="2717" y="2069"/>
              <a:ext cx="254" cy="3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GB" sz="2800" b="1" dirty="0">
                  <a:solidFill>
                    <a:srgbClr val="FFFFFF"/>
                  </a:solidFill>
                  <a:effectLst>
                    <a:outerShdw blurRad="38100" dist="38100" dir="2700000" algn="tl">
                      <a:srgbClr val="000000"/>
                    </a:outerShdw>
                  </a:effectLst>
                  <a:latin typeface="Comic Sans MS" pitchFamily="66" charset="0"/>
                </a:rPr>
                <a:t>_</a:t>
              </a:r>
            </a:p>
          </p:txBody>
        </p:sp>
      </p:grpSp>
      <p:sp>
        <p:nvSpPr>
          <p:cNvPr id="1028" name="Rectangle 10"/>
          <p:cNvSpPr>
            <a:spLocks noGrp="1" noChangeArrowheads="1"/>
          </p:cNvSpPr>
          <p:nvPr>
            <p:ph type="title"/>
          </p:nvPr>
        </p:nvSpPr>
        <p:spPr>
          <a:xfrm>
            <a:off x="1291453" y="620688"/>
            <a:ext cx="6561093" cy="699166"/>
          </a:xfrm>
          <a:noFill/>
        </p:spPr>
        <p:txBody>
          <a:bodyPr lIns="90488" tIns="44450" rIns="90488" bIns="44450"/>
          <a:lstStyle/>
          <a:p>
            <a:pPr algn="ctr" eaLnBrk="1" hangingPunct="1"/>
            <a:r>
              <a:rPr lang="en-GB" dirty="0" smtClean="0">
                <a:solidFill>
                  <a:srgbClr val="FFFF00"/>
                </a:solidFill>
                <a:latin typeface="Arial" charset="0"/>
              </a:rPr>
              <a:t>Pressure envelope at 0°</a:t>
            </a:r>
          </a:p>
        </p:txBody>
      </p:sp>
      <p:sp>
        <p:nvSpPr>
          <p:cNvPr id="48139" name="Rectangle 11"/>
          <p:cNvSpPr>
            <a:spLocks noGrp="1" noChangeArrowheads="1"/>
          </p:cNvSpPr>
          <p:nvPr>
            <p:ph type="body" idx="1"/>
          </p:nvPr>
        </p:nvSpPr>
        <p:spPr>
          <a:xfrm>
            <a:off x="2958307" y="4365104"/>
            <a:ext cx="3227387" cy="1037720"/>
          </a:xfrm>
        </p:spPr>
        <p:txBody>
          <a:bodyPr lIns="90488" tIns="44450" rIns="90488" bIns="44450"/>
          <a:lstStyle/>
          <a:p>
            <a:pPr eaLnBrk="1" hangingPunct="1">
              <a:buFontTx/>
              <a:buNone/>
              <a:defRPr/>
            </a:pPr>
            <a:r>
              <a:rPr lang="en-GB" sz="2800" b="1" dirty="0" smtClean="0">
                <a:solidFill>
                  <a:srgbClr val="FFFF00"/>
                </a:solidFill>
                <a:latin typeface="Arial" pitchFamily="34" charset="0"/>
              </a:rPr>
              <a:t>Lift – a little</a:t>
            </a:r>
          </a:p>
          <a:p>
            <a:pPr eaLnBrk="1" hangingPunct="1">
              <a:buFontTx/>
              <a:buNone/>
              <a:defRPr/>
            </a:pPr>
            <a:endParaRPr lang="en-GB" sz="2800" b="1" dirty="0" smtClean="0">
              <a:solidFill>
                <a:srgbClr val="FFFF00"/>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139">
                                            <p:txEl>
                                              <p:pRg st="0" end="0"/>
                                            </p:txEl>
                                          </p:spTgt>
                                        </p:tgtEl>
                                        <p:attrNameLst>
                                          <p:attrName>style.visibility</p:attrName>
                                        </p:attrNameLst>
                                      </p:cBhvr>
                                      <p:to>
                                        <p:strVal val="visible"/>
                                      </p:to>
                                    </p:set>
                                    <p:animEffect transition="in" filter="wipe(left)">
                                      <p:cBhvr>
                                        <p:cTn id="7" dur="1000"/>
                                        <p:tgtEl>
                                          <p:spTgt spid="481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a:hlinkClick r:id="" action="ppaction://ole?verb=0"/>
          </p:cNvPr>
          <p:cNvGraphicFramePr>
            <a:graphicFrameLocks/>
          </p:cNvGraphicFramePr>
          <p:nvPr/>
        </p:nvGraphicFramePr>
        <p:xfrm>
          <a:off x="969963" y="633413"/>
          <a:ext cx="7205662" cy="4305300"/>
        </p:xfrm>
        <a:graphic>
          <a:graphicData uri="http://schemas.openxmlformats.org/presentationml/2006/ole">
            <p:oleObj spid="_x0000_s39938" name="CorelDRAW!" r:id="rId3" imgW="6858000" imgH="4090680" progId="">
              <p:embed/>
            </p:oleObj>
          </a:graphicData>
        </a:graphic>
      </p:graphicFrame>
      <p:sp>
        <p:nvSpPr>
          <p:cNvPr id="50180" name="Rectangle 4"/>
          <p:cNvSpPr>
            <a:spLocks noChangeArrowheads="1"/>
          </p:cNvSpPr>
          <p:nvPr/>
        </p:nvSpPr>
        <p:spPr bwMode="auto">
          <a:xfrm>
            <a:off x="4076700" y="3074988"/>
            <a:ext cx="828675" cy="768350"/>
          </a:xfrm>
          <a:prstGeom prst="rect">
            <a:avLst/>
          </a:prstGeom>
          <a:noFill/>
          <a:ln w="12700">
            <a:noFill/>
            <a:miter lim="800000"/>
            <a:headEnd/>
            <a:tailEnd/>
          </a:ln>
          <a:effectLst/>
        </p:spPr>
        <p:txBody>
          <a:bodyPr wrap="none" lIns="155575" tIns="79375" rIns="155575" bIns="79375">
            <a:spAutoFit/>
          </a:bodyPr>
          <a:lstStyle/>
          <a:p>
            <a:pPr defTabSz="1539875" eaLnBrk="0" hangingPunct="0">
              <a:defRPr/>
            </a:pPr>
            <a:r>
              <a:rPr lang="en-GB" sz="4000" dirty="0">
                <a:effectLst>
                  <a:outerShdw blurRad="38100" dist="38100" dir="2700000" algn="tl">
                    <a:srgbClr val="FFFFFF"/>
                  </a:outerShdw>
                </a:effectLst>
                <a:latin typeface="Comic Sans MS" pitchFamily="66" charset="0"/>
              </a:rPr>
              <a:t>5°</a:t>
            </a:r>
          </a:p>
        </p:txBody>
      </p:sp>
      <p:sp>
        <p:nvSpPr>
          <p:cNvPr id="2053" name="Line 5"/>
          <p:cNvSpPr>
            <a:spLocks noChangeShapeType="1"/>
          </p:cNvSpPr>
          <p:nvPr/>
        </p:nvSpPr>
        <p:spPr bwMode="auto">
          <a:xfrm flipV="1">
            <a:off x="3713163" y="2492375"/>
            <a:ext cx="0" cy="785813"/>
          </a:xfrm>
          <a:prstGeom prst="line">
            <a:avLst/>
          </a:prstGeom>
          <a:noFill/>
          <a:ln w="38100">
            <a:solidFill>
              <a:srgbClr val="C00000"/>
            </a:solidFill>
            <a:round/>
            <a:headEnd/>
            <a:tailEnd type="triangle" w="med" len="med"/>
          </a:ln>
        </p:spPr>
        <p:txBody>
          <a:bodyPr wrap="none" anchor="ctr"/>
          <a:lstStyle/>
          <a:p>
            <a:endParaRPr lang="en-GB"/>
          </a:p>
        </p:txBody>
      </p:sp>
      <p:sp>
        <p:nvSpPr>
          <p:cNvPr id="50182" name="Rectangle 6"/>
          <p:cNvSpPr>
            <a:spLocks noChangeArrowheads="1"/>
          </p:cNvSpPr>
          <p:nvPr/>
        </p:nvSpPr>
        <p:spPr bwMode="auto">
          <a:xfrm>
            <a:off x="1814513" y="3398838"/>
            <a:ext cx="503237" cy="650875"/>
          </a:xfrm>
          <a:prstGeom prst="rect">
            <a:avLst/>
          </a:prstGeom>
          <a:noFill/>
          <a:ln w="12700">
            <a:noFill/>
            <a:miter lim="800000"/>
            <a:headEnd/>
            <a:tailEnd/>
          </a:ln>
          <a:effectLst/>
        </p:spPr>
        <p:txBody>
          <a:bodyPr wrap="none" lIns="115888" tIns="58738" rIns="115888" bIns="58738">
            <a:spAutoFit/>
          </a:bodyPr>
          <a:lstStyle/>
          <a:p>
            <a:pPr defTabSz="1152525" eaLnBrk="0" hangingPunct="0">
              <a:defRPr/>
            </a:pPr>
            <a:r>
              <a:rPr lang="en-GB" sz="3500" b="1" dirty="0">
                <a:solidFill>
                  <a:srgbClr val="FFFFFF"/>
                </a:solidFill>
                <a:effectLst>
                  <a:outerShdw blurRad="38100" dist="38100" dir="2700000" algn="tl">
                    <a:srgbClr val="000000"/>
                  </a:outerShdw>
                </a:effectLst>
                <a:latin typeface="Comic Sans MS" pitchFamily="66" charset="0"/>
              </a:rPr>
              <a:t>+</a:t>
            </a:r>
          </a:p>
        </p:txBody>
      </p:sp>
      <p:sp>
        <p:nvSpPr>
          <p:cNvPr id="50183" name="Rectangle 7"/>
          <p:cNvSpPr>
            <a:spLocks noChangeArrowheads="1"/>
          </p:cNvSpPr>
          <p:nvPr/>
        </p:nvSpPr>
        <p:spPr bwMode="auto">
          <a:xfrm>
            <a:off x="3238500" y="2012950"/>
            <a:ext cx="511175" cy="650875"/>
          </a:xfrm>
          <a:prstGeom prst="rect">
            <a:avLst/>
          </a:prstGeom>
          <a:noFill/>
          <a:ln w="12700">
            <a:noFill/>
            <a:miter lim="800000"/>
            <a:headEnd/>
            <a:tailEnd/>
          </a:ln>
          <a:effectLst/>
        </p:spPr>
        <p:txBody>
          <a:bodyPr wrap="none" lIns="115888" tIns="58738" rIns="115888" bIns="58738">
            <a:spAutoFit/>
          </a:bodyPr>
          <a:lstStyle/>
          <a:p>
            <a:pPr defTabSz="1152525" eaLnBrk="0" hangingPunct="0">
              <a:defRPr/>
            </a:pPr>
            <a:r>
              <a:rPr lang="en-GB" sz="3500" b="1" dirty="0">
                <a:solidFill>
                  <a:srgbClr val="FFFFFF"/>
                </a:solidFill>
                <a:effectLst>
                  <a:outerShdw blurRad="38100" dist="38100" dir="2700000" algn="tl">
                    <a:srgbClr val="000000"/>
                  </a:outerShdw>
                </a:effectLst>
                <a:latin typeface="Comic Sans MS" pitchFamily="66" charset="0"/>
              </a:rPr>
              <a:t>_</a:t>
            </a:r>
          </a:p>
        </p:txBody>
      </p:sp>
      <p:sp>
        <p:nvSpPr>
          <p:cNvPr id="50184" name="Rectangle 8"/>
          <p:cNvSpPr>
            <a:spLocks noChangeArrowheads="1"/>
          </p:cNvSpPr>
          <p:nvPr/>
        </p:nvSpPr>
        <p:spPr bwMode="auto">
          <a:xfrm>
            <a:off x="7426325" y="3656013"/>
            <a:ext cx="503238" cy="650875"/>
          </a:xfrm>
          <a:prstGeom prst="rect">
            <a:avLst/>
          </a:prstGeom>
          <a:noFill/>
          <a:ln w="12700">
            <a:noFill/>
            <a:miter lim="800000"/>
            <a:headEnd/>
            <a:tailEnd/>
          </a:ln>
          <a:effectLst/>
        </p:spPr>
        <p:txBody>
          <a:bodyPr wrap="none" lIns="115888" tIns="58738" rIns="115888" bIns="58738">
            <a:spAutoFit/>
          </a:bodyPr>
          <a:lstStyle/>
          <a:p>
            <a:pPr defTabSz="1152525" eaLnBrk="0" hangingPunct="0">
              <a:defRPr/>
            </a:pPr>
            <a:r>
              <a:rPr lang="en-GB" sz="3500" b="1" dirty="0">
                <a:solidFill>
                  <a:srgbClr val="FFFFFF"/>
                </a:solidFill>
                <a:effectLst>
                  <a:outerShdw blurRad="38100" dist="38100" dir="2700000" algn="tl">
                    <a:srgbClr val="000000"/>
                  </a:outerShdw>
                </a:effectLst>
                <a:latin typeface="Comic Sans MS" pitchFamily="66" charset="0"/>
              </a:rPr>
              <a:t>+</a:t>
            </a:r>
          </a:p>
        </p:txBody>
      </p:sp>
      <p:sp>
        <p:nvSpPr>
          <p:cNvPr id="50185" name="Rectangle 9"/>
          <p:cNvSpPr>
            <a:spLocks noChangeArrowheads="1"/>
          </p:cNvSpPr>
          <p:nvPr/>
        </p:nvSpPr>
        <p:spPr bwMode="auto">
          <a:xfrm>
            <a:off x="4292600" y="3524250"/>
            <a:ext cx="511175" cy="650875"/>
          </a:xfrm>
          <a:prstGeom prst="rect">
            <a:avLst/>
          </a:prstGeom>
          <a:noFill/>
          <a:ln w="12700">
            <a:noFill/>
            <a:miter lim="800000"/>
            <a:headEnd/>
            <a:tailEnd/>
          </a:ln>
          <a:effectLst/>
        </p:spPr>
        <p:txBody>
          <a:bodyPr wrap="none" lIns="115888" tIns="58738" rIns="115888" bIns="58738">
            <a:spAutoFit/>
          </a:bodyPr>
          <a:lstStyle/>
          <a:p>
            <a:pPr defTabSz="1152525" eaLnBrk="0" hangingPunct="0">
              <a:defRPr/>
            </a:pPr>
            <a:r>
              <a:rPr lang="en-GB" sz="3500" b="1" dirty="0">
                <a:solidFill>
                  <a:srgbClr val="FFFFFF"/>
                </a:solidFill>
                <a:effectLst>
                  <a:outerShdw blurRad="38100" dist="38100" dir="2700000" algn="tl">
                    <a:srgbClr val="000000"/>
                  </a:outerShdw>
                </a:effectLst>
                <a:latin typeface="Comic Sans MS" pitchFamily="66" charset="0"/>
              </a:rPr>
              <a:t>_</a:t>
            </a:r>
          </a:p>
        </p:txBody>
      </p:sp>
      <p:sp>
        <p:nvSpPr>
          <p:cNvPr id="50186" name="Rectangle 10"/>
          <p:cNvSpPr>
            <a:spLocks noGrp="1" noChangeArrowheads="1"/>
          </p:cNvSpPr>
          <p:nvPr>
            <p:ph type="body" idx="1"/>
          </p:nvPr>
        </p:nvSpPr>
        <p:spPr>
          <a:xfrm>
            <a:off x="2643188" y="4581128"/>
            <a:ext cx="3857625" cy="963854"/>
          </a:xfrm>
          <a:noFill/>
        </p:spPr>
        <p:txBody>
          <a:bodyPr lIns="90488" tIns="44450" rIns="90488" bIns="44450"/>
          <a:lstStyle/>
          <a:p>
            <a:pPr eaLnBrk="1" hangingPunct="1">
              <a:buFontTx/>
              <a:buNone/>
            </a:pPr>
            <a:r>
              <a:rPr lang="en-GB" sz="2800" b="1" dirty="0" smtClean="0">
                <a:solidFill>
                  <a:srgbClr val="FFFF00"/>
                </a:solidFill>
                <a:latin typeface="Arial" charset="0"/>
              </a:rPr>
              <a:t>Lift - more</a:t>
            </a:r>
          </a:p>
          <a:p>
            <a:pPr eaLnBrk="1" hangingPunct="1">
              <a:buFontTx/>
              <a:buNone/>
            </a:pPr>
            <a:endParaRPr lang="en-GB" dirty="0" smtClean="0"/>
          </a:p>
        </p:txBody>
      </p:sp>
      <p:sp>
        <p:nvSpPr>
          <p:cNvPr id="11" name="Rectangle 10"/>
          <p:cNvSpPr txBox="1">
            <a:spLocks noChangeArrowheads="1"/>
          </p:cNvSpPr>
          <p:nvPr/>
        </p:nvSpPr>
        <p:spPr bwMode="auto">
          <a:xfrm>
            <a:off x="1291453" y="620688"/>
            <a:ext cx="6561093" cy="699166"/>
          </a:xfrm>
          <a:prstGeom prst="rect">
            <a:avLst/>
          </a:prstGeom>
          <a:noFill/>
          <a:ln w="9525">
            <a:noFill/>
            <a:miter lim="800000"/>
            <a:headEnd/>
            <a:tailEnd/>
          </a:ln>
          <a:effectLst/>
        </p:spPr>
        <p:txBody>
          <a:bodyPr vert="horz" wrap="none" lIns="90488" tIns="44450" rIns="90488" bIns="44450" numCol="1" anchor="t" anchorCtr="0" compatLnSpc="1">
            <a:prstTxWarp prst="textNoShape">
              <a:avLst/>
            </a:prstTxWarp>
            <a:spAutoFit/>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GB" sz="4400" b="1" i="0" u="none" strike="noStrike" kern="0" cap="none" spc="0" normalizeH="0" baseline="0" noProof="0" dirty="0" smtClean="0">
                <a:ln>
                  <a:noFill/>
                </a:ln>
                <a:solidFill>
                  <a:srgbClr val="FFFF00"/>
                </a:solidFill>
                <a:effectLst/>
                <a:uLnTx/>
                <a:uFillTx/>
                <a:latin typeface="Arial" charset="0"/>
                <a:ea typeface="+mj-ea"/>
                <a:cs typeface="+mj-cs"/>
              </a:rPr>
              <a:t>Pressure envelope at 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0186">
                                            <p:txEl>
                                              <p:pRg st="0" end="0"/>
                                            </p:txEl>
                                          </p:spTgt>
                                        </p:tgtEl>
                                        <p:attrNameLst>
                                          <p:attrName>style.visibility</p:attrName>
                                        </p:attrNameLst>
                                      </p:cBhvr>
                                      <p:to>
                                        <p:strVal val="visible"/>
                                      </p:to>
                                    </p:set>
                                    <p:animEffect transition="in" filter="wipe(left)">
                                      <p:cBhvr>
                                        <p:cTn id="7" dur="1000"/>
                                        <p:tgtEl>
                                          <p:spTgt spid="5018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430213"/>
            <a:ext cx="9144000" cy="695325"/>
          </a:xfrm>
        </p:spPr>
        <p:txBody>
          <a:bodyPr/>
          <a:lstStyle/>
          <a:p>
            <a:pPr algn="ctr" eaLnBrk="1" hangingPunct="1"/>
            <a:r>
              <a:rPr lang="en-GB" dirty="0" smtClean="0">
                <a:solidFill>
                  <a:srgbClr val="FFFF00"/>
                </a:solidFill>
                <a:latin typeface="Arial" charset="0"/>
              </a:rPr>
              <a:t>Lift and Weight</a:t>
            </a:r>
          </a:p>
        </p:txBody>
      </p:sp>
      <p:sp>
        <p:nvSpPr>
          <p:cNvPr id="30723" name="Rectangle 3"/>
          <p:cNvSpPr>
            <a:spLocks noGrp="1" noChangeArrowheads="1"/>
          </p:cNvSpPr>
          <p:nvPr>
            <p:ph type="body" idx="1"/>
          </p:nvPr>
        </p:nvSpPr>
        <p:spPr>
          <a:xfrm>
            <a:off x="107504" y="1196752"/>
            <a:ext cx="8928992" cy="3785652"/>
          </a:xfrm>
        </p:spPr>
        <p:txBody>
          <a:bodyPr/>
          <a:lstStyle/>
          <a:p>
            <a:pPr marL="457200" indent="-457200" eaLnBrk="1" hangingPunct="1">
              <a:spcBef>
                <a:spcPts val="0"/>
              </a:spcBef>
              <a:buFontTx/>
              <a:buNone/>
            </a:pPr>
            <a:r>
              <a:rPr lang="en-GB" b="1" dirty="0" smtClean="0">
                <a:solidFill>
                  <a:srgbClr val="FFFF00"/>
                </a:solidFill>
                <a:latin typeface="Arial" charset="0"/>
              </a:rPr>
              <a:t>Objectives:</a:t>
            </a:r>
          </a:p>
          <a:p>
            <a:pPr marL="457200" indent="-457200" eaLnBrk="1" hangingPunct="1">
              <a:spcBef>
                <a:spcPts val="0"/>
              </a:spcBef>
              <a:buFontTx/>
              <a:buNone/>
            </a:pPr>
            <a:endParaRPr lang="en-GB" b="1" dirty="0" smtClean="0">
              <a:solidFill>
                <a:srgbClr val="FFFF00"/>
              </a:solidFill>
              <a:latin typeface="Arial" charset="0"/>
            </a:endParaRPr>
          </a:p>
          <a:p>
            <a:pPr marL="457200" indent="-457200" eaLnBrk="1" hangingPunct="1">
              <a:spcBef>
                <a:spcPts val="0"/>
              </a:spcBef>
              <a:buFontTx/>
              <a:buAutoNum type="arabicPeriod"/>
            </a:pPr>
            <a:r>
              <a:rPr lang="en-GB" b="1" dirty="0" smtClean="0">
                <a:solidFill>
                  <a:srgbClr val="FFFF00"/>
                </a:solidFill>
                <a:latin typeface="Arial" charset="0"/>
              </a:rPr>
              <a:t>State Newton’s Third Law</a:t>
            </a:r>
          </a:p>
          <a:p>
            <a:pPr marL="457200" indent="-457200" eaLnBrk="1" hangingPunct="1">
              <a:spcBef>
                <a:spcPts val="0"/>
              </a:spcBef>
              <a:buFontTx/>
              <a:buAutoNum type="arabicPeriod"/>
            </a:pPr>
            <a:r>
              <a:rPr lang="en-GB" b="1" dirty="0" smtClean="0">
                <a:solidFill>
                  <a:srgbClr val="FFFF00"/>
                </a:solidFill>
                <a:latin typeface="Arial" charset="0"/>
              </a:rPr>
              <a:t>Explain weight and lift for straight and level flight</a:t>
            </a:r>
          </a:p>
          <a:p>
            <a:pPr marL="457200" indent="-457200" eaLnBrk="1" hangingPunct="1">
              <a:spcBef>
                <a:spcPts val="0"/>
              </a:spcBef>
              <a:buFontTx/>
              <a:buAutoNum type="arabicPeriod"/>
            </a:pPr>
            <a:r>
              <a:rPr lang="en-GB" b="1" dirty="0" smtClean="0">
                <a:solidFill>
                  <a:srgbClr val="FFFF00"/>
                </a:solidFill>
                <a:latin typeface="Arial" charset="0"/>
              </a:rPr>
              <a:t>Describe Bernoulli’s Principle</a:t>
            </a:r>
          </a:p>
          <a:p>
            <a:pPr marL="457200" indent="-457200" eaLnBrk="1" hangingPunct="1">
              <a:spcBef>
                <a:spcPts val="0"/>
              </a:spcBef>
              <a:buFontTx/>
              <a:buAutoNum type="arabicPeriod"/>
            </a:pPr>
            <a:r>
              <a:rPr lang="en-GB" b="1" dirty="0" smtClean="0">
                <a:solidFill>
                  <a:srgbClr val="FFFF00"/>
                </a:solidFill>
                <a:latin typeface="Arial" charset="0"/>
              </a:rPr>
              <a:t>Explain how an aerofoil affects airflow and produces lift</a:t>
            </a:r>
          </a:p>
          <a:p>
            <a:pPr marL="457200" indent="-457200" eaLnBrk="1" hangingPunct="1">
              <a:spcBef>
                <a:spcPts val="0"/>
              </a:spcBef>
              <a:buFontTx/>
              <a:buAutoNum type="arabicPeriod" startAt="5"/>
            </a:pPr>
            <a:r>
              <a:rPr lang="en-GB" b="1" dirty="0" smtClean="0">
                <a:solidFill>
                  <a:srgbClr val="FFFF00"/>
                </a:solidFill>
                <a:latin typeface="Arial" charset="0"/>
              </a:rPr>
              <a:t>Have a knowledge of simple aerodynamic terms</a:t>
            </a:r>
          </a:p>
          <a:p>
            <a:pPr marL="457200" indent="-457200" eaLnBrk="1" hangingPunct="1">
              <a:spcBef>
                <a:spcPts val="0"/>
              </a:spcBef>
              <a:buFontTx/>
              <a:buAutoNum type="arabicPeriod" startAt="5"/>
            </a:pPr>
            <a:r>
              <a:rPr lang="en-GB" b="1" dirty="0" smtClean="0">
                <a:solidFill>
                  <a:srgbClr val="FFFF00"/>
                </a:solidFill>
                <a:latin typeface="Arial" charset="0"/>
              </a:rPr>
              <a:t>Identify and define parts of an aerofoil cross-section</a:t>
            </a:r>
          </a:p>
          <a:p>
            <a:pPr marL="457200" indent="-457200" eaLnBrk="1" hangingPunct="1">
              <a:spcBef>
                <a:spcPts val="0"/>
              </a:spcBef>
              <a:buFontTx/>
              <a:buAutoNum type="arabicPeriod" startAt="5"/>
            </a:pPr>
            <a:r>
              <a:rPr lang="en-GB" b="1" dirty="0" smtClean="0">
                <a:solidFill>
                  <a:srgbClr val="FFFF00"/>
                </a:solidFill>
                <a:latin typeface="Arial" charset="0"/>
              </a:rPr>
              <a:t>Describe how airspeed, angle of attack, air density, </a:t>
            </a:r>
          </a:p>
          <a:p>
            <a:pPr marL="457200" indent="-457200" eaLnBrk="1" hangingPunct="1">
              <a:spcBef>
                <a:spcPts val="0"/>
              </a:spcBef>
              <a:buFontTx/>
              <a:buNone/>
            </a:pPr>
            <a:r>
              <a:rPr lang="en-GB" b="1" dirty="0" smtClean="0">
                <a:solidFill>
                  <a:srgbClr val="FFFF00"/>
                </a:solidFill>
                <a:latin typeface="Arial" charset="0"/>
              </a:rPr>
              <a:t>     wing shape and area affect lift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72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723">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131888" y="-269875"/>
            <a:ext cx="6880225" cy="6018213"/>
            <a:chOff x="870" y="-170"/>
            <a:chExt cx="4334" cy="3791"/>
          </a:xfrm>
        </p:grpSpPr>
        <p:graphicFrame>
          <p:nvGraphicFramePr>
            <p:cNvPr id="3074" name="Object 3">
              <a:hlinkClick r:id="" action="ppaction://ole?verb=0"/>
            </p:cNvPr>
            <p:cNvGraphicFramePr>
              <a:graphicFrameLocks/>
            </p:cNvGraphicFramePr>
            <p:nvPr/>
          </p:nvGraphicFramePr>
          <p:xfrm>
            <a:off x="870" y="-170"/>
            <a:ext cx="4334" cy="3791"/>
          </p:xfrm>
          <a:graphic>
            <a:graphicData uri="http://schemas.openxmlformats.org/presentationml/2006/ole">
              <p:oleObj spid="_x0000_s40962" name="CorelDRAW! Graphic" r:id="rId3" imgW="6346800" imgH="5540040" progId="">
                <p:embed/>
              </p:oleObj>
            </a:graphicData>
          </a:graphic>
        </p:graphicFrame>
        <p:sp>
          <p:nvSpPr>
            <p:cNvPr id="51204" name="Rectangle 4"/>
            <p:cNvSpPr>
              <a:spLocks noChangeArrowheads="1"/>
            </p:cNvSpPr>
            <p:nvPr/>
          </p:nvSpPr>
          <p:spPr bwMode="auto">
            <a:xfrm>
              <a:off x="2423" y="2210"/>
              <a:ext cx="695" cy="507"/>
            </a:xfrm>
            <a:prstGeom prst="rect">
              <a:avLst/>
            </a:prstGeom>
            <a:noFill/>
            <a:ln w="12700">
              <a:noFill/>
              <a:miter lim="800000"/>
              <a:headEnd/>
              <a:tailEnd/>
            </a:ln>
            <a:effectLst/>
          </p:spPr>
          <p:txBody>
            <a:bodyPr wrap="none" lIns="160338" tIns="82550" rIns="160338" bIns="82550">
              <a:spAutoFit/>
            </a:bodyPr>
            <a:lstStyle/>
            <a:p>
              <a:pPr defTabSz="1589088" eaLnBrk="0" hangingPunct="0">
                <a:defRPr/>
              </a:pPr>
              <a:r>
                <a:rPr lang="en-GB" sz="4200" dirty="0">
                  <a:effectLst>
                    <a:outerShdw blurRad="38100" dist="38100" dir="2700000" algn="tl">
                      <a:srgbClr val="FFFFFF"/>
                    </a:outerShdw>
                  </a:effectLst>
                  <a:latin typeface="Comic Sans MS" pitchFamily="66" charset="0"/>
                </a:rPr>
                <a:t>10°</a:t>
              </a:r>
            </a:p>
          </p:txBody>
        </p:sp>
        <p:sp>
          <p:nvSpPr>
            <p:cNvPr id="3079" name="Line 5"/>
            <p:cNvSpPr>
              <a:spLocks noChangeShapeType="1"/>
            </p:cNvSpPr>
            <p:nvPr/>
          </p:nvSpPr>
          <p:spPr bwMode="auto">
            <a:xfrm flipV="1">
              <a:off x="2277" y="1532"/>
              <a:ext cx="6" cy="783"/>
            </a:xfrm>
            <a:prstGeom prst="line">
              <a:avLst/>
            </a:prstGeom>
            <a:noFill/>
            <a:ln w="38100">
              <a:solidFill>
                <a:srgbClr val="C00000"/>
              </a:solidFill>
              <a:round/>
              <a:headEnd/>
              <a:tailEnd type="triangle" w="med" len="med"/>
            </a:ln>
          </p:spPr>
          <p:txBody>
            <a:bodyPr wrap="none" anchor="ctr"/>
            <a:lstStyle/>
            <a:p>
              <a:endParaRPr lang="en-GB"/>
            </a:p>
          </p:txBody>
        </p:sp>
        <p:sp>
          <p:nvSpPr>
            <p:cNvPr id="51206" name="Rectangle 6"/>
            <p:cNvSpPr>
              <a:spLocks noChangeArrowheads="1"/>
            </p:cNvSpPr>
            <p:nvPr/>
          </p:nvSpPr>
          <p:spPr bwMode="auto">
            <a:xfrm>
              <a:off x="1167" y="2356"/>
              <a:ext cx="326" cy="422"/>
            </a:xfrm>
            <a:prstGeom prst="rect">
              <a:avLst/>
            </a:prstGeom>
            <a:noFill/>
            <a:ln w="12700">
              <a:noFill/>
              <a:miter lim="800000"/>
              <a:headEnd/>
              <a:tailEnd/>
            </a:ln>
            <a:effectLst/>
          </p:spPr>
          <p:txBody>
            <a:bodyPr wrap="none" lIns="119062" tIns="60325" rIns="119062" bIns="60325">
              <a:spAutoFit/>
            </a:bodyPr>
            <a:lstStyle/>
            <a:p>
              <a:pPr defTabSz="1189038" eaLnBrk="0" hangingPunct="0">
                <a:defRPr/>
              </a:pPr>
              <a:r>
                <a:rPr lang="en-GB" sz="3600" b="1" dirty="0">
                  <a:solidFill>
                    <a:srgbClr val="FFFFFF"/>
                  </a:solidFill>
                  <a:effectLst>
                    <a:outerShdw blurRad="38100" dist="38100" dir="2700000" algn="tl">
                      <a:srgbClr val="000000"/>
                    </a:outerShdw>
                  </a:effectLst>
                  <a:latin typeface="Comic Sans MS" pitchFamily="66" charset="0"/>
                </a:rPr>
                <a:t>+</a:t>
              </a:r>
            </a:p>
          </p:txBody>
        </p:sp>
        <p:sp>
          <p:nvSpPr>
            <p:cNvPr id="51207" name="Rectangle 7"/>
            <p:cNvSpPr>
              <a:spLocks noChangeArrowheads="1"/>
            </p:cNvSpPr>
            <p:nvPr/>
          </p:nvSpPr>
          <p:spPr bwMode="auto">
            <a:xfrm>
              <a:off x="2356" y="1381"/>
              <a:ext cx="331" cy="422"/>
            </a:xfrm>
            <a:prstGeom prst="rect">
              <a:avLst/>
            </a:prstGeom>
            <a:noFill/>
            <a:ln w="12700">
              <a:noFill/>
              <a:miter lim="800000"/>
              <a:headEnd/>
              <a:tailEnd/>
            </a:ln>
            <a:effectLst/>
          </p:spPr>
          <p:txBody>
            <a:bodyPr wrap="none" lIns="119062" tIns="60325" rIns="119062" bIns="60325">
              <a:spAutoFit/>
            </a:bodyPr>
            <a:lstStyle/>
            <a:p>
              <a:pPr defTabSz="1189038" eaLnBrk="0" hangingPunct="0">
                <a:defRPr/>
              </a:pPr>
              <a:r>
                <a:rPr lang="en-GB" sz="3600" b="1" dirty="0">
                  <a:solidFill>
                    <a:srgbClr val="FFFFFF"/>
                  </a:solidFill>
                  <a:effectLst>
                    <a:outerShdw blurRad="38100" dist="38100" dir="2700000" algn="tl">
                      <a:srgbClr val="000000"/>
                    </a:outerShdw>
                  </a:effectLst>
                  <a:latin typeface="Comic Sans MS" pitchFamily="66" charset="0"/>
                </a:rPr>
                <a:t>_</a:t>
              </a:r>
            </a:p>
          </p:txBody>
        </p:sp>
        <p:sp>
          <p:nvSpPr>
            <p:cNvPr id="51208" name="Rectangle 8"/>
            <p:cNvSpPr>
              <a:spLocks noChangeArrowheads="1"/>
            </p:cNvSpPr>
            <p:nvPr/>
          </p:nvSpPr>
          <p:spPr bwMode="auto">
            <a:xfrm>
              <a:off x="4523" y="2841"/>
              <a:ext cx="326" cy="422"/>
            </a:xfrm>
            <a:prstGeom prst="rect">
              <a:avLst/>
            </a:prstGeom>
            <a:noFill/>
            <a:ln w="12700">
              <a:noFill/>
              <a:miter lim="800000"/>
              <a:headEnd/>
              <a:tailEnd/>
            </a:ln>
            <a:effectLst/>
          </p:spPr>
          <p:txBody>
            <a:bodyPr wrap="none" lIns="119062" tIns="60325" rIns="119062" bIns="60325">
              <a:spAutoFit/>
            </a:bodyPr>
            <a:lstStyle/>
            <a:p>
              <a:pPr defTabSz="1189038" eaLnBrk="0" hangingPunct="0">
                <a:defRPr/>
              </a:pPr>
              <a:r>
                <a:rPr lang="en-GB" sz="3600" b="1" dirty="0">
                  <a:solidFill>
                    <a:srgbClr val="FFFFFF"/>
                  </a:solidFill>
                  <a:effectLst>
                    <a:outerShdw blurRad="38100" dist="38100" dir="2700000" algn="tl">
                      <a:srgbClr val="000000"/>
                    </a:outerShdw>
                  </a:effectLst>
                  <a:latin typeface="Comic Sans MS" pitchFamily="66" charset="0"/>
                </a:rPr>
                <a:t>+</a:t>
              </a:r>
            </a:p>
          </p:txBody>
        </p:sp>
      </p:grpSp>
      <p:sp>
        <p:nvSpPr>
          <p:cNvPr id="51210" name="Rectangle 10"/>
          <p:cNvSpPr>
            <a:spLocks noGrp="1" noChangeArrowheads="1"/>
          </p:cNvSpPr>
          <p:nvPr>
            <p:ph type="body" idx="1"/>
          </p:nvPr>
        </p:nvSpPr>
        <p:spPr>
          <a:xfrm>
            <a:off x="2843808" y="4797152"/>
            <a:ext cx="3984625" cy="963854"/>
          </a:xfrm>
          <a:noFill/>
        </p:spPr>
        <p:txBody>
          <a:bodyPr lIns="90488" tIns="44450" rIns="90488" bIns="44450"/>
          <a:lstStyle/>
          <a:p>
            <a:pPr eaLnBrk="1" hangingPunct="1">
              <a:buFontTx/>
              <a:buNone/>
            </a:pPr>
            <a:r>
              <a:rPr lang="en-GB" sz="2800" b="1" dirty="0" smtClean="0">
                <a:solidFill>
                  <a:srgbClr val="FFFF00"/>
                </a:solidFill>
                <a:latin typeface="Arial" charset="0"/>
              </a:rPr>
              <a:t>Lift - more</a:t>
            </a:r>
          </a:p>
          <a:p>
            <a:pPr eaLnBrk="1" hangingPunct="1">
              <a:buFontTx/>
              <a:buNone/>
            </a:pPr>
            <a:endParaRPr lang="en-GB" dirty="0" smtClean="0"/>
          </a:p>
        </p:txBody>
      </p:sp>
      <p:sp>
        <p:nvSpPr>
          <p:cNvPr id="11" name="Rectangle 10"/>
          <p:cNvSpPr txBox="1">
            <a:spLocks noChangeArrowheads="1"/>
          </p:cNvSpPr>
          <p:nvPr/>
        </p:nvSpPr>
        <p:spPr bwMode="auto">
          <a:xfrm>
            <a:off x="1134359" y="620688"/>
            <a:ext cx="6875281" cy="699166"/>
          </a:xfrm>
          <a:prstGeom prst="rect">
            <a:avLst/>
          </a:prstGeom>
          <a:noFill/>
          <a:ln w="9525">
            <a:noFill/>
            <a:miter lim="800000"/>
            <a:headEnd/>
            <a:tailEnd/>
          </a:ln>
          <a:effectLst/>
        </p:spPr>
        <p:txBody>
          <a:bodyPr vert="horz" wrap="none" lIns="90488" tIns="44450" rIns="90488" bIns="44450" numCol="1" anchor="t" anchorCtr="0" compatLnSpc="1">
            <a:prstTxWarp prst="textNoShape">
              <a:avLst/>
            </a:prstTxWarp>
            <a:spAutoFit/>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GB" sz="4400" b="1" i="0" u="none" strike="noStrike" kern="0" cap="none" spc="0" normalizeH="0" baseline="0" noProof="0" dirty="0" smtClean="0">
                <a:ln>
                  <a:noFill/>
                </a:ln>
                <a:solidFill>
                  <a:srgbClr val="FFFF00"/>
                </a:solidFill>
                <a:effectLst/>
                <a:uLnTx/>
                <a:uFillTx/>
                <a:latin typeface="Arial" charset="0"/>
                <a:ea typeface="+mj-ea"/>
                <a:cs typeface="+mj-cs"/>
              </a:rPr>
              <a:t>Pressure envelope at 10°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10">
                                            <p:txEl>
                                              <p:pRg st="0" end="0"/>
                                            </p:txEl>
                                          </p:spTgt>
                                        </p:tgtEl>
                                        <p:attrNameLst>
                                          <p:attrName>style.visibility</p:attrName>
                                        </p:attrNameLst>
                                      </p:cBhvr>
                                      <p:to>
                                        <p:strVal val="visible"/>
                                      </p:to>
                                    </p:set>
                                    <p:animEffect transition="in" filter="wipe(left)">
                                      <p:cBhvr>
                                        <p:cTn id="7" dur="1000"/>
                                        <p:tgtEl>
                                          <p:spTgt spid="512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0"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2">
            <a:hlinkClick r:id="" action="ppaction://ole?verb=0"/>
          </p:cNvPr>
          <p:cNvGraphicFramePr>
            <a:graphicFrameLocks/>
          </p:cNvGraphicFramePr>
          <p:nvPr/>
        </p:nvGraphicFramePr>
        <p:xfrm>
          <a:off x="1411288" y="-247650"/>
          <a:ext cx="6323012" cy="6642100"/>
        </p:xfrm>
        <a:graphic>
          <a:graphicData uri="http://schemas.openxmlformats.org/presentationml/2006/ole">
            <p:oleObj spid="_x0000_s41986" name="CorelDRAW! Graphic" r:id="rId3" imgW="7024680" imgH="7380000" progId="">
              <p:embed/>
            </p:oleObj>
          </a:graphicData>
        </a:graphic>
      </p:graphicFrame>
      <p:sp>
        <p:nvSpPr>
          <p:cNvPr id="52227" name="Rectangle 3"/>
          <p:cNvSpPr>
            <a:spLocks noGrp="1" noChangeArrowheads="1"/>
          </p:cNvSpPr>
          <p:nvPr>
            <p:ph type="body" idx="1"/>
          </p:nvPr>
        </p:nvSpPr>
        <p:spPr>
          <a:xfrm>
            <a:off x="2771800" y="5157192"/>
            <a:ext cx="4872038" cy="963854"/>
          </a:xfrm>
          <a:noFill/>
        </p:spPr>
        <p:txBody>
          <a:bodyPr lIns="90488" tIns="44450" rIns="90488" bIns="44450"/>
          <a:lstStyle/>
          <a:p>
            <a:pPr eaLnBrk="1" hangingPunct="1">
              <a:buFontTx/>
              <a:buNone/>
            </a:pPr>
            <a:r>
              <a:rPr lang="en-GB" sz="2800" b="1" dirty="0" smtClean="0">
                <a:solidFill>
                  <a:srgbClr val="FFFF00"/>
                </a:solidFill>
                <a:latin typeface="Arial" charset="0"/>
              </a:rPr>
              <a:t>Lift - more</a:t>
            </a:r>
          </a:p>
          <a:p>
            <a:pPr eaLnBrk="1" hangingPunct="1">
              <a:buFontTx/>
              <a:buNone/>
            </a:pPr>
            <a:endParaRPr lang="en-GB" dirty="0" smtClean="0"/>
          </a:p>
        </p:txBody>
      </p:sp>
      <p:sp>
        <p:nvSpPr>
          <p:cNvPr id="52228" name="Rectangle 4"/>
          <p:cNvSpPr>
            <a:spLocks noChangeArrowheads="1"/>
          </p:cNvSpPr>
          <p:nvPr/>
        </p:nvSpPr>
        <p:spPr bwMode="auto">
          <a:xfrm>
            <a:off x="4181475" y="4060825"/>
            <a:ext cx="844550" cy="614363"/>
          </a:xfrm>
          <a:prstGeom prst="rect">
            <a:avLst/>
          </a:prstGeom>
          <a:noFill/>
          <a:ln w="12700">
            <a:noFill/>
            <a:miter lim="800000"/>
            <a:headEnd/>
            <a:tailEnd/>
          </a:ln>
          <a:effectLst/>
        </p:spPr>
        <p:txBody>
          <a:bodyPr wrap="none" lIns="123825" tIns="63500" rIns="123825" bIns="63500">
            <a:spAutoFit/>
          </a:bodyPr>
          <a:lstStyle/>
          <a:p>
            <a:pPr defTabSz="1222375" eaLnBrk="0" hangingPunct="0">
              <a:defRPr/>
            </a:pPr>
            <a:r>
              <a:rPr lang="en-GB" sz="3200" dirty="0">
                <a:effectLst>
                  <a:outerShdw blurRad="38100" dist="38100" dir="2700000" algn="tl">
                    <a:srgbClr val="FFFFFF"/>
                  </a:outerShdw>
                </a:effectLst>
                <a:latin typeface="Comic Sans MS" pitchFamily="66" charset="0"/>
              </a:rPr>
              <a:t>15°</a:t>
            </a:r>
          </a:p>
        </p:txBody>
      </p:sp>
      <p:sp>
        <p:nvSpPr>
          <p:cNvPr id="4102" name="Line 6"/>
          <p:cNvSpPr>
            <a:spLocks noChangeShapeType="1"/>
          </p:cNvSpPr>
          <p:nvPr/>
        </p:nvSpPr>
        <p:spPr bwMode="auto">
          <a:xfrm flipV="1">
            <a:off x="3702050" y="2522538"/>
            <a:ext cx="4763" cy="1503362"/>
          </a:xfrm>
          <a:prstGeom prst="line">
            <a:avLst/>
          </a:prstGeom>
          <a:noFill/>
          <a:ln w="38100">
            <a:solidFill>
              <a:srgbClr val="C00000"/>
            </a:solidFill>
            <a:round/>
            <a:headEnd/>
            <a:tailEnd type="triangle" w="med" len="med"/>
          </a:ln>
        </p:spPr>
        <p:txBody>
          <a:bodyPr wrap="none" anchor="ctr"/>
          <a:lstStyle/>
          <a:p>
            <a:endParaRPr lang="en-GB"/>
          </a:p>
        </p:txBody>
      </p:sp>
      <p:sp>
        <p:nvSpPr>
          <p:cNvPr id="52231" name="Rectangle 7"/>
          <p:cNvSpPr>
            <a:spLocks noChangeArrowheads="1"/>
          </p:cNvSpPr>
          <p:nvPr/>
        </p:nvSpPr>
        <p:spPr bwMode="auto">
          <a:xfrm>
            <a:off x="2597150" y="4076700"/>
            <a:ext cx="398463" cy="515938"/>
          </a:xfrm>
          <a:prstGeom prst="rect">
            <a:avLst/>
          </a:prstGeom>
          <a:noFill/>
          <a:ln w="12700">
            <a:noFill/>
            <a:miter lim="800000"/>
            <a:headEnd/>
            <a:tailEnd/>
          </a:ln>
          <a:effectLst/>
        </p:spPr>
        <p:txBody>
          <a:bodyPr wrap="none" lIns="90488" tIns="44450" rIns="90488" bIns="44450">
            <a:spAutoFit/>
          </a:bodyPr>
          <a:lstStyle/>
          <a:p>
            <a:pPr eaLnBrk="0" hangingPunct="0">
              <a:defRPr/>
            </a:pPr>
            <a:r>
              <a:rPr lang="en-GB" sz="2800" b="1" dirty="0">
                <a:solidFill>
                  <a:srgbClr val="FFFFFF"/>
                </a:solidFill>
                <a:effectLst>
                  <a:outerShdw blurRad="38100" dist="38100" dir="2700000" algn="tl">
                    <a:srgbClr val="000000"/>
                  </a:outerShdw>
                </a:effectLst>
                <a:latin typeface="Comic Sans MS" pitchFamily="66" charset="0"/>
              </a:rPr>
              <a:t>+</a:t>
            </a:r>
          </a:p>
        </p:txBody>
      </p:sp>
      <p:sp>
        <p:nvSpPr>
          <p:cNvPr id="52232" name="Rectangle 8"/>
          <p:cNvSpPr>
            <a:spLocks noChangeArrowheads="1"/>
          </p:cNvSpPr>
          <p:nvPr/>
        </p:nvSpPr>
        <p:spPr bwMode="auto">
          <a:xfrm>
            <a:off x="4016375" y="2338388"/>
            <a:ext cx="403225" cy="515937"/>
          </a:xfrm>
          <a:prstGeom prst="rect">
            <a:avLst/>
          </a:prstGeom>
          <a:noFill/>
          <a:ln w="12700">
            <a:noFill/>
            <a:miter lim="800000"/>
            <a:headEnd/>
            <a:tailEnd/>
          </a:ln>
          <a:effectLst/>
        </p:spPr>
        <p:txBody>
          <a:bodyPr wrap="none" lIns="90488" tIns="44450" rIns="90488" bIns="44450">
            <a:spAutoFit/>
          </a:bodyPr>
          <a:lstStyle/>
          <a:p>
            <a:pPr eaLnBrk="0" hangingPunct="0">
              <a:defRPr/>
            </a:pPr>
            <a:r>
              <a:rPr lang="en-GB" sz="2800" b="1" dirty="0">
                <a:solidFill>
                  <a:srgbClr val="FFFFFF"/>
                </a:solidFill>
                <a:effectLst>
                  <a:outerShdw blurRad="38100" dist="38100" dir="2700000" algn="tl">
                    <a:srgbClr val="000000"/>
                  </a:outerShdw>
                </a:effectLst>
                <a:latin typeface="Comic Sans MS" pitchFamily="66" charset="0"/>
              </a:rPr>
              <a:t>_</a:t>
            </a:r>
          </a:p>
        </p:txBody>
      </p:sp>
      <p:sp>
        <p:nvSpPr>
          <p:cNvPr id="52233" name="Rectangle 9"/>
          <p:cNvSpPr>
            <a:spLocks noChangeArrowheads="1"/>
          </p:cNvSpPr>
          <p:nvPr/>
        </p:nvSpPr>
        <p:spPr bwMode="auto">
          <a:xfrm>
            <a:off x="6786563" y="5056188"/>
            <a:ext cx="398462" cy="515937"/>
          </a:xfrm>
          <a:prstGeom prst="rect">
            <a:avLst/>
          </a:prstGeom>
          <a:noFill/>
          <a:ln w="12700">
            <a:noFill/>
            <a:miter lim="800000"/>
            <a:headEnd/>
            <a:tailEnd/>
          </a:ln>
          <a:effectLst/>
        </p:spPr>
        <p:txBody>
          <a:bodyPr wrap="none" lIns="90488" tIns="44450" rIns="90488" bIns="44450">
            <a:spAutoFit/>
          </a:bodyPr>
          <a:lstStyle/>
          <a:p>
            <a:pPr eaLnBrk="0" hangingPunct="0">
              <a:defRPr/>
            </a:pPr>
            <a:r>
              <a:rPr lang="en-GB" sz="2800" b="1" dirty="0">
                <a:solidFill>
                  <a:srgbClr val="FFFFFF"/>
                </a:solidFill>
                <a:effectLst>
                  <a:outerShdw blurRad="38100" dist="38100" dir="2700000" algn="tl">
                    <a:srgbClr val="000000"/>
                  </a:outerShdw>
                </a:effectLst>
                <a:latin typeface="Comic Sans MS" pitchFamily="66" charset="0"/>
              </a:rPr>
              <a:t>+</a:t>
            </a:r>
          </a:p>
        </p:txBody>
      </p:sp>
      <p:sp>
        <p:nvSpPr>
          <p:cNvPr id="10" name="Rectangle 10"/>
          <p:cNvSpPr txBox="1">
            <a:spLocks noChangeArrowheads="1"/>
          </p:cNvSpPr>
          <p:nvPr/>
        </p:nvSpPr>
        <p:spPr bwMode="auto">
          <a:xfrm>
            <a:off x="1134359" y="620688"/>
            <a:ext cx="6875281" cy="699166"/>
          </a:xfrm>
          <a:prstGeom prst="rect">
            <a:avLst/>
          </a:prstGeom>
          <a:noFill/>
          <a:ln w="9525">
            <a:noFill/>
            <a:miter lim="800000"/>
            <a:headEnd/>
            <a:tailEnd/>
          </a:ln>
          <a:effectLst/>
        </p:spPr>
        <p:txBody>
          <a:bodyPr vert="horz" wrap="none" lIns="90488" tIns="44450" rIns="90488" bIns="44450" numCol="1" anchor="t" anchorCtr="0" compatLnSpc="1">
            <a:prstTxWarp prst="textNoShape">
              <a:avLst/>
            </a:prstTxWarp>
            <a:spAutoFit/>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GB" sz="4400" b="1" i="0" u="none" strike="noStrike" kern="0" cap="none" spc="0" normalizeH="0" baseline="0" noProof="0" dirty="0" smtClean="0">
                <a:ln>
                  <a:noFill/>
                </a:ln>
                <a:solidFill>
                  <a:srgbClr val="FFFF00"/>
                </a:solidFill>
                <a:effectLst/>
                <a:uLnTx/>
                <a:uFillTx/>
                <a:latin typeface="Arial" charset="0"/>
                <a:ea typeface="+mj-ea"/>
                <a:cs typeface="+mj-cs"/>
              </a:rPr>
              <a:t>Pressure envelope at 15°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wipe(left)">
                                      <p:cBhvr>
                                        <p:cTn id="7" dur="1000"/>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358621" y="430213"/>
            <a:ext cx="6426760" cy="701731"/>
          </a:xfrm>
        </p:spPr>
        <p:txBody>
          <a:bodyPr/>
          <a:lstStyle/>
          <a:p>
            <a:pPr algn="ctr" eaLnBrk="1" hangingPunct="1"/>
            <a:r>
              <a:rPr lang="en-GB" dirty="0" smtClean="0">
                <a:solidFill>
                  <a:srgbClr val="FFFF00"/>
                </a:solidFill>
                <a:latin typeface="Arial" charset="0"/>
              </a:rPr>
              <a:t>Straight and level flight</a:t>
            </a:r>
          </a:p>
        </p:txBody>
      </p:sp>
      <p:grpSp>
        <p:nvGrpSpPr>
          <p:cNvPr id="2" name="Group 66"/>
          <p:cNvGrpSpPr>
            <a:grpSpLocks/>
          </p:cNvGrpSpPr>
          <p:nvPr/>
        </p:nvGrpSpPr>
        <p:grpSpPr bwMode="auto">
          <a:xfrm>
            <a:off x="2266950" y="3213100"/>
            <a:ext cx="4487863" cy="1301750"/>
            <a:chOff x="1428" y="1536"/>
            <a:chExt cx="2827" cy="820"/>
          </a:xfrm>
        </p:grpSpPr>
        <p:sp>
          <p:nvSpPr>
            <p:cNvPr id="32787" name="Freeform 67"/>
            <p:cNvSpPr>
              <a:spLocks/>
            </p:cNvSpPr>
            <p:nvPr/>
          </p:nvSpPr>
          <p:spPr bwMode="auto">
            <a:xfrm>
              <a:off x="1870" y="1783"/>
              <a:ext cx="501" cy="181"/>
            </a:xfrm>
            <a:custGeom>
              <a:avLst/>
              <a:gdLst>
                <a:gd name="T0" fmla="*/ 498 w 501"/>
                <a:gd name="T1" fmla="*/ 134 h 181"/>
                <a:gd name="T2" fmla="*/ 495 w 501"/>
                <a:gd name="T3" fmla="*/ 133 h 181"/>
                <a:gd name="T4" fmla="*/ 485 w 501"/>
                <a:gd name="T5" fmla="*/ 133 h 181"/>
                <a:gd name="T6" fmla="*/ 469 w 501"/>
                <a:gd name="T7" fmla="*/ 132 h 181"/>
                <a:gd name="T8" fmla="*/ 451 w 501"/>
                <a:gd name="T9" fmla="*/ 130 h 181"/>
                <a:gd name="T10" fmla="*/ 428 w 501"/>
                <a:gd name="T11" fmla="*/ 128 h 181"/>
                <a:gd name="T12" fmla="*/ 399 w 501"/>
                <a:gd name="T13" fmla="*/ 125 h 181"/>
                <a:gd name="T14" fmla="*/ 371 w 501"/>
                <a:gd name="T15" fmla="*/ 124 h 181"/>
                <a:gd name="T16" fmla="*/ 339 w 501"/>
                <a:gd name="T17" fmla="*/ 121 h 181"/>
                <a:gd name="T18" fmla="*/ 308 w 501"/>
                <a:gd name="T19" fmla="*/ 119 h 181"/>
                <a:gd name="T20" fmla="*/ 276 w 501"/>
                <a:gd name="T21" fmla="*/ 116 h 181"/>
                <a:gd name="T22" fmla="*/ 245 w 501"/>
                <a:gd name="T23" fmla="*/ 113 h 181"/>
                <a:gd name="T24" fmla="*/ 216 w 501"/>
                <a:gd name="T25" fmla="*/ 111 h 181"/>
                <a:gd name="T26" fmla="*/ 189 w 501"/>
                <a:gd name="T27" fmla="*/ 109 h 181"/>
                <a:gd name="T28" fmla="*/ 166 w 501"/>
                <a:gd name="T29" fmla="*/ 106 h 181"/>
                <a:gd name="T30" fmla="*/ 146 w 501"/>
                <a:gd name="T31" fmla="*/ 103 h 181"/>
                <a:gd name="T32" fmla="*/ 131 w 501"/>
                <a:gd name="T33" fmla="*/ 101 h 181"/>
                <a:gd name="T34" fmla="*/ 119 w 501"/>
                <a:gd name="T35" fmla="*/ 100 h 181"/>
                <a:gd name="T36" fmla="*/ 107 w 501"/>
                <a:gd name="T37" fmla="*/ 96 h 181"/>
                <a:gd name="T38" fmla="*/ 95 w 501"/>
                <a:gd name="T39" fmla="*/ 89 h 181"/>
                <a:gd name="T40" fmla="*/ 85 w 501"/>
                <a:gd name="T41" fmla="*/ 82 h 181"/>
                <a:gd name="T42" fmla="*/ 74 w 501"/>
                <a:gd name="T43" fmla="*/ 72 h 181"/>
                <a:gd name="T44" fmla="*/ 62 w 501"/>
                <a:gd name="T45" fmla="*/ 63 h 181"/>
                <a:gd name="T46" fmla="*/ 52 w 501"/>
                <a:gd name="T47" fmla="*/ 55 h 181"/>
                <a:gd name="T48" fmla="*/ 41 w 501"/>
                <a:gd name="T49" fmla="*/ 45 h 181"/>
                <a:gd name="T50" fmla="*/ 33 w 501"/>
                <a:gd name="T51" fmla="*/ 36 h 181"/>
                <a:gd name="T52" fmla="*/ 26 w 501"/>
                <a:gd name="T53" fmla="*/ 27 h 181"/>
                <a:gd name="T54" fmla="*/ 18 w 501"/>
                <a:gd name="T55" fmla="*/ 18 h 181"/>
                <a:gd name="T56" fmla="*/ 12 w 501"/>
                <a:gd name="T57" fmla="*/ 11 h 181"/>
                <a:gd name="T58" fmla="*/ 7 w 501"/>
                <a:gd name="T59" fmla="*/ 4 h 181"/>
                <a:gd name="T60" fmla="*/ 3 w 501"/>
                <a:gd name="T61" fmla="*/ 2 h 181"/>
                <a:gd name="T62" fmla="*/ 0 w 501"/>
                <a:gd name="T63" fmla="*/ 0 h 181"/>
                <a:gd name="T64" fmla="*/ 0 w 501"/>
                <a:gd name="T65" fmla="*/ 1 h 181"/>
                <a:gd name="T66" fmla="*/ 6 w 501"/>
                <a:gd name="T67" fmla="*/ 180 h 181"/>
                <a:gd name="T68" fmla="*/ 500 w 501"/>
                <a:gd name="T69" fmla="*/ 176 h 181"/>
                <a:gd name="T70" fmla="*/ 498 w 501"/>
                <a:gd name="T71" fmla="*/ 134 h 18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1"/>
                <a:gd name="T109" fmla="*/ 0 h 181"/>
                <a:gd name="T110" fmla="*/ 501 w 501"/>
                <a:gd name="T111" fmla="*/ 181 h 18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1" h="181">
                  <a:moveTo>
                    <a:pt x="498" y="134"/>
                  </a:moveTo>
                  <a:lnTo>
                    <a:pt x="495" y="133"/>
                  </a:lnTo>
                  <a:lnTo>
                    <a:pt x="485" y="133"/>
                  </a:lnTo>
                  <a:lnTo>
                    <a:pt x="469" y="132"/>
                  </a:lnTo>
                  <a:lnTo>
                    <a:pt x="451" y="130"/>
                  </a:lnTo>
                  <a:lnTo>
                    <a:pt x="428" y="128"/>
                  </a:lnTo>
                  <a:lnTo>
                    <a:pt x="399" y="125"/>
                  </a:lnTo>
                  <a:lnTo>
                    <a:pt x="371" y="124"/>
                  </a:lnTo>
                  <a:lnTo>
                    <a:pt x="339" y="121"/>
                  </a:lnTo>
                  <a:lnTo>
                    <a:pt x="308" y="119"/>
                  </a:lnTo>
                  <a:lnTo>
                    <a:pt x="276" y="116"/>
                  </a:lnTo>
                  <a:lnTo>
                    <a:pt x="245" y="113"/>
                  </a:lnTo>
                  <a:lnTo>
                    <a:pt x="216" y="111"/>
                  </a:lnTo>
                  <a:lnTo>
                    <a:pt x="189" y="109"/>
                  </a:lnTo>
                  <a:lnTo>
                    <a:pt x="166" y="106"/>
                  </a:lnTo>
                  <a:lnTo>
                    <a:pt x="146" y="103"/>
                  </a:lnTo>
                  <a:lnTo>
                    <a:pt x="131" y="101"/>
                  </a:lnTo>
                  <a:lnTo>
                    <a:pt x="119" y="100"/>
                  </a:lnTo>
                  <a:lnTo>
                    <a:pt x="107" y="96"/>
                  </a:lnTo>
                  <a:lnTo>
                    <a:pt x="95" y="89"/>
                  </a:lnTo>
                  <a:lnTo>
                    <a:pt x="85" y="82"/>
                  </a:lnTo>
                  <a:lnTo>
                    <a:pt x="74" y="72"/>
                  </a:lnTo>
                  <a:lnTo>
                    <a:pt x="62" y="63"/>
                  </a:lnTo>
                  <a:lnTo>
                    <a:pt x="52" y="55"/>
                  </a:lnTo>
                  <a:lnTo>
                    <a:pt x="41" y="45"/>
                  </a:lnTo>
                  <a:lnTo>
                    <a:pt x="33" y="36"/>
                  </a:lnTo>
                  <a:lnTo>
                    <a:pt x="26" y="27"/>
                  </a:lnTo>
                  <a:lnTo>
                    <a:pt x="18" y="18"/>
                  </a:lnTo>
                  <a:lnTo>
                    <a:pt x="12" y="11"/>
                  </a:lnTo>
                  <a:lnTo>
                    <a:pt x="7" y="4"/>
                  </a:lnTo>
                  <a:lnTo>
                    <a:pt x="3" y="2"/>
                  </a:lnTo>
                  <a:lnTo>
                    <a:pt x="0" y="0"/>
                  </a:lnTo>
                  <a:lnTo>
                    <a:pt x="0" y="1"/>
                  </a:lnTo>
                  <a:lnTo>
                    <a:pt x="6" y="180"/>
                  </a:lnTo>
                  <a:lnTo>
                    <a:pt x="500" y="176"/>
                  </a:lnTo>
                  <a:lnTo>
                    <a:pt x="498" y="134"/>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2788" name="Freeform 68"/>
            <p:cNvSpPr>
              <a:spLocks/>
            </p:cNvSpPr>
            <p:nvPr/>
          </p:nvSpPr>
          <p:spPr bwMode="auto">
            <a:xfrm>
              <a:off x="1869" y="1785"/>
              <a:ext cx="506" cy="184"/>
            </a:xfrm>
            <a:custGeom>
              <a:avLst/>
              <a:gdLst>
                <a:gd name="T0" fmla="*/ 504 w 506"/>
                <a:gd name="T1" fmla="*/ 134 h 184"/>
                <a:gd name="T2" fmla="*/ 504 w 506"/>
                <a:gd name="T3" fmla="*/ 134 h 184"/>
                <a:gd name="T4" fmla="*/ 501 w 506"/>
                <a:gd name="T5" fmla="*/ 133 h 184"/>
                <a:gd name="T6" fmla="*/ 492 w 506"/>
                <a:gd name="T7" fmla="*/ 133 h 184"/>
                <a:gd name="T8" fmla="*/ 476 w 506"/>
                <a:gd name="T9" fmla="*/ 132 h 184"/>
                <a:gd name="T10" fmla="*/ 456 w 506"/>
                <a:gd name="T11" fmla="*/ 130 h 184"/>
                <a:gd name="T12" fmla="*/ 431 w 506"/>
                <a:gd name="T13" fmla="*/ 128 h 184"/>
                <a:gd name="T14" fmla="*/ 404 w 506"/>
                <a:gd name="T15" fmla="*/ 126 h 184"/>
                <a:gd name="T16" fmla="*/ 375 w 506"/>
                <a:gd name="T17" fmla="*/ 124 h 184"/>
                <a:gd name="T18" fmla="*/ 344 w 506"/>
                <a:gd name="T19" fmla="*/ 121 h 184"/>
                <a:gd name="T20" fmla="*/ 312 w 506"/>
                <a:gd name="T21" fmla="*/ 119 h 184"/>
                <a:gd name="T22" fmla="*/ 279 w 506"/>
                <a:gd name="T23" fmla="*/ 117 h 184"/>
                <a:gd name="T24" fmla="*/ 248 w 506"/>
                <a:gd name="T25" fmla="*/ 115 h 184"/>
                <a:gd name="T26" fmla="*/ 219 w 506"/>
                <a:gd name="T27" fmla="*/ 112 h 184"/>
                <a:gd name="T28" fmla="*/ 190 w 506"/>
                <a:gd name="T29" fmla="*/ 108 h 184"/>
                <a:gd name="T30" fmla="*/ 168 w 506"/>
                <a:gd name="T31" fmla="*/ 108 h 184"/>
                <a:gd name="T32" fmla="*/ 148 w 506"/>
                <a:gd name="T33" fmla="*/ 105 h 184"/>
                <a:gd name="T34" fmla="*/ 133 w 506"/>
                <a:gd name="T35" fmla="*/ 103 h 184"/>
                <a:gd name="T36" fmla="*/ 121 w 506"/>
                <a:gd name="T37" fmla="*/ 101 h 184"/>
                <a:gd name="T38" fmla="*/ 109 w 506"/>
                <a:gd name="T39" fmla="*/ 97 h 184"/>
                <a:gd name="T40" fmla="*/ 96 w 506"/>
                <a:gd name="T41" fmla="*/ 90 h 184"/>
                <a:gd name="T42" fmla="*/ 86 w 506"/>
                <a:gd name="T43" fmla="*/ 83 h 184"/>
                <a:gd name="T44" fmla="*/ 75 w 506"/>
                <a:gd name="T45" fmla="*/ 74 h 184"/>
                <a:gd name="T46" fmla="*/ 63 w 506"/>
                <a:gd name="T47" fmla="*/ 65 h 184"/>
                <a:gd name="T48" fmla="*/ 53 w 506"/>
                <a:gd name="T49" fmla="*/ 54 h 184"/>
                <a:gd name="T50" fmla="*/ 43 w 506"/>
                <a:gd name="T51" fmla="*/ 45 h 184"/>
                <a:gd name="T52" fmla="*/ 33 w 506"/>
                <a:gd name="T53" fmla="*/ 36 h 184"/>
                <a:gd name="T54" fmla="*/ 27 w 506"/>
                <a:gd name="T55" fmla="*/ 26 h 184"/>
                <a:gd name="T56" fmla="*/ 18 w 506"/>
                <a:gd name="T57" fmla="*/ 18 h 184"/>
                <a:gd name="T58" fmla="*/ 13 w 506"/>
                <a:gd name="T59" fmla="*/ 11 h 184"/>
                <a:gd name="T60" fmla="*/ 7 w 506"/>
                <a:gd name="T61" fmla="*/ 4 h 184"/>
                <a:gd name="T62" fmla="*/ 3 w 506"/>
                <a:gd name="T63" fmla="*/ 2 h 184"/>
                <a:gd name="T64" fmla="*/ 1 w 506"/>
                <a:gd name="T65" fmla="*/ 0 h 184"/>
                <a:gd name="T66" fmla="*/ 0 w 506"/>
                <a:gd name="T67" fmla="*/ 1 h 184"/>
                <a:gd name="T68" fmla="*/ 6 w 506"/>
                <a:gd name="T69" fmla="*/ 183 h 184"/>
                <a:gd name="T70" fmla="*/ 505 w 506"/>
                <a:gd name="T71" fmla="*/ 178 h 184"/>
                <a:gd name="T72" fmla="*/ 504 w 506"/>
                <a:gd name="T73" fmla="*/ 134 h 18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06"/>
                <a:gd name="T112" fmla="*/ 0 h 184"/>
                <a:gd name="T113" fmla="*/ 506 w 506"/>
                <a:gd name="T114" fmla="*/ 184 h 18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06" h="184">
                  <a:moveTo>
                    <a:pt x="504" y="134"/>
                  </a:moveTo>
                  <a:lnTo>
                    <a:pt x="504" y="134"/>
                  </a:lnTo>
                  <a:lnTo>
                    <a:pt x="501" y="133"/>
                  </a:lnTo>
                  <a:lnTo>
                    <a:pt x="492" y="133"/>
                  </a:lnTo>
                  <a:lnTo>
                    <a:pt x="476" y="132"/>
                  </a:lnTo>
                  <a:lnTo>
                    <a:pt x="456" y="130"/>
                  </a:lnTo>
                  <a:lnTo>
                    <a:pt x="431" y="128"/>
                  </a:lnTo>
                  <a:lnTo>
                    <a:pt x="404" y="126"/>
                  </a:lnTo>
                  <a:lnTo>
                    <a:pt x="375" y="124"/>
                  </a:lnTo>
                  <a:lnTo>
                    <a:pt x="344" y="121"/>
                  </a:lnTo>
                  <a:lnTo>
                    <a:pt x="312" y="119"/>
                  </a:lnTo>
                  <a:lnTo>
                    <a:pt x="279" y="117"/>
                  </a:lnTo>
                  <a:lnTo>
                    <a:pt x="248" y="115"/>
                  </a:lnTo>
                  <a:lnTo>
                    <a:pt x="219" y="112"/>
                  </a:lnTo>
                  <a:lnTo>
                    <a:pt x="190" y="108"/>
                  </a:lnTo>
                  <a:lnTo>
                    <a:pt x="168" y="108"/>
                  </a:lnTo>
                  <a:lnTo>
                    <a:pt x="148" y="105"/>
                  </a:lnTo>
                  <a:lnTo>
                    <a:pt x="133" y="103"/>
                  </a:lnTo>
                  <a:lnTo>
                    <a:pt x="121" y="101"/>
                  </a:lnTo>
                  <a:lnTo>
                    <a:pt x="109" y="97"/>
                  </a:lnTo>
                  <a:lnTo>
                    <a:pt x="96" y="90"/>
                  </a:lnTo>
                  <a:lnTo>
                    <a:pt x="86" y="83"/>
                  </a:lnTo>
                  <a:lnTo>
                    <a:pt x="75" y="74"/>
                  </a:lnTo>
                  <a:lnTo>
                    <a:pt x="63" y="65"/>
                  </a:lnTo>
                  <a:lnTo>
                    <a:pt x="53" y="54"/>
                  </a:lnTo>
                  <a:lnTo>
                    <a:pt x="43" y="45"/>
                  </a:lnTo>
                  <a:lnTo>
                    <a:pt x="33" y="36"/>
                  </a:lnTo>
                  <a:lnTo>
                    <a:pt x="27" y="26"/>
                  </a:lnTo>
                  <a:lnTo>
                    <a:pt x="18" y="18"/>
                  </a:lnTo>
                  <a:lnTo>
                    <a:pt x="13" y="11"/>
                  </a:lnTo>
                  <a:lnTo>
                    <a:pt x="7" y="4"/>
                  </a:lnTo>
                  <a:lnTo>
                    <a:pt x="3" y="2"/>
                  </a:lnTo>
                  <a:lnTo>
                    <a:pt x="1" y="0"/>
                  </a:lnTo>
                  <a:lnTo>
                    <a:pt x="0" y="1"/>
                  </a:lnTo>
                  <a:lnTo>
                    <a:pt x="6" y="183"/>
                  </a:lnTo>
                  <a:lnTo>
                    <a:pt x="505" y="178"/>
                  </a:lnTo>
                  <a:lnTo>
                    <a:pt x="504" y="134"/>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789" name="Freeform 69"/>
            <p:cNvSpPr>
              <a:spLocks/>
            </p:cNvSpPr>
            <p:nvPr/>
          </p:nvSpPr>
          <p:spPr bwMode="auto">
            <a:xfrm>
              <a:off x="1431" y="1536"/>
              <a:ext cx="2633" cy="700"/>
            </a:xfrm>
            <a:custGeom>
              <a:avLst/>
              <a:gdLst>
                <a:gd name="T0" fmla="*/ 2632 w 2633"/>
                <a:gd name="T1" fmla="*/ 523 h 700"/>
                <a:gd name="T2" fmla="*/ 2598 w 2633"/>
                <a:gd name="T3" fmla="*/ 402 h 700"/>
                <a:gd name="T4" fmla="*/ 2555 w 2633"/>
                <a:gd name="T5" fmla="*/ 396 h 700"/>
                <a:gd name="T6" fmla="*/ 2518 w 2633"/>
                <a:gd name="T7" fmla="*/ 390 h 700"/>
                <a:gd name="T8" fmla="*/ 2487 w 2633"/>
                <a:gd name="T9" fmla="*/ 386 h 700"/>
                <a:gd name="T10" fmla="*/ 2457 w 2633"/>
                <a:gd name="T11" fmla="*/ 382 h 700"/>
                <a:gd name="T12" fmla="*/ 2424 w 2633"/>
                <a:gd name="T13" fmla="*/ 379 h 700"/>
                <a:gd name="T14" fmla="*/ 2391 w 2633"/>
                <a:gd name="T15" fmla="*/ 376 h 700"/>
                <a:gd name="T16" fmla="*/ 2355 w 2633"/>
                <a:gd name="T17" fmla="*/ 375 h 700"/>
                <a:gd name="T18" fmla="*/ 2310 w 2633"/>
                <a:gd name="T19" fmla="*/ 370 h 700"/>
                <a:gd name="T20" fmla="*/ 2261 w 2633"/>
                <a:gd name="T21" fmla="*/ 367 h 700"/>
                <a:gd name="T22" fmla="*/ 2201 w 2633"/>
                <a:gd name="T23" fmla="*/ 361 h 700"/>
                <a:gd name="T24" fmla="*/ 2068 w 2633"/>
                <a:gd name="T25" fmla="*/ 304 h 700"/>
                <a:gd name="T26" fmla="*/ 1945 w 2633"/>
                <a:gd name="T27" fmla="*/ 262 h 700"/>
                <a:gd name="T28" fmla="*/ 1829 w 2633"/>
                <a:gd name="T29" fmla="*/ 235 h 700"/>
                <a:gd name="T30" fmla="*/ 1720 w 2633"/>
                <a:gd name="T31" fmla="*/ 220 h 700"/>
                <a:gd name="T32" fmla="*/ 1620 w 2633"/>
                <a:gd name="T33" fmla="*/ 216 h 700"/>
                <a:gd name="T34" fmla="*/ 1533 w 2633"/>
                <a:gd name="T35" fmla="*/ 220 h 700"/>
                <a:gd name="T36" fmla="*/ 1454 w 2633"/>
                <a:gd name="T37" fmla="*/ 229 h 700"/>
                <a:gd name="T38" fmla="*/ 1387 w 2633"/>
                <a:gd name="T39" fmla="*/ 243 h 700"/>
                <a:gd name="T40" fmla="*/ 1329 w 2633"/>
                <a:gd name="T41" fmla="*/ 258 h 700"/>
                <a:gd name="T42" fmla="*/ 1287 w 2633"/>
                <a:gd name="T43" fmla="*/ 273 h 700"/>
                <a:gd name="T44" fmla="*/ 1244 w 2633"/>
                <a:gd name="T45" fmla="*/ 290 h 700"/>
                <a:gd name="T46" fmla="*/ 1169 w 2633"/>
                <a:gd name="T47" fmla="*/ 316 h 700"/>
                <a:gd name="T48" fmla="*/ 1086 w 2633"/>
                <a:gd name="T49" fmla="*/ 339 h 700"/>
                <a:gd name="T50" fmla="*/ 1009 w 2633"/>
                <a:gd name="T51" fmla="*/ 359 h 700"/>
                <a:gd name="T52" fmla="*/ 951 w 2633"/>
                <a:gd name="T53" fmla="*/ 373 h 700"/>
                <a:gd name="T54" fmla="*/ 924 w 2633"/>
                <a:gd name="T55" fmla="*/ 379 h 700"/>
                <a:gd name="T56" fmla="*/ 912 w 2633"/>
                <a:gd name="T57" fmla="*/ 381 h 700"/>
                <a:gd name="T58" fmla="*/ 885 w 2633"/>
                <a:gd name="T59" fmla="*/ 388 h 700"/>
                <a:gd name="T60" fmla="*/ 845 w 2633"/>
                <a:gd name="T61" fmla="*/ 396 h 700"/>
                <a:gd name="T62" fmla="*/ 795 w 2633"/>
                <a:gd name="T63" fmla="*/ 405 h 700"/>
                <a:gd name="T64" fmla="*/ 740 w 2633"/>
                <a:gd name="T65" fmla="*/ 410 h 700"/>
                <a:gd name="T66" fmla="*/ 682 w 2633"/>
                <a:gd name="T67" fmla="*/ 411 h 700"/>
                <a:gd name="T68" fmla="*/ 625 w 2633"/>
                <a:gd name="T69" fmla="*/ 407 h 700"/>
                <a:gd name="T70" fmla="*/ 574 w 2633"/>
                <a:gd name="T71" fmla="*/ 394 h 700"/>
                <a:gd name="T72" fmla="*/ 526 w 2633"/>
                <a:gd name="T73" fmla="*/ 370 h 700"/>
                <a:gd name="T74" fmla="*/ 489 w 2633"/>
                <a:gd name="T75" fmla="*/ 335 h 700"/>
                <a:gd name="T76" fmla="*/ 316 w 2633"/>
                <a:gd name="T77" fmla="*/ 41 h 700"/>
                <a:gd name="T78" fmla="*/ 305 w 2633"/>
                <a:gd name="T79" fmla="*/ 27 h 700"/>
                <a:gd name="T80" fmla="*/ 276 w 2633"/>
                <a:gd name="T81" fmla="*/ 8 h 700"/>
                <a:gd name="T82" fmla="*/ 228 w 2633"/>
                <a:gd name="T83" fmla="*/ 1 h 700"/>
                <a:gd name="T84" fmla="*/ 188 w 2633"/>
                <a:gd name="T85" fmla="*/ 2 h 700"/>
                <a:gd name="T86" fmla="*/ 147 w 2633"/>
                <a:gd name="T87" fmla="*/ 2 h 700"/>
                <a:gd name="T88" fmla="*/ 111 w 2633"/>
                <a:gd name="T89" fmla="*/ 2 h 700"/>
                <a:gd name="T90" fmla="*/ 83 w 2633"/>
                <a:gd name="T91" fmla="*/ 3 h 700"/>
                <a:gd name="T92" fmla="*/ 72 w 2633"/>
                <a:gd name="T93" fmla="*/ 5 h 700"/>
                <a:gd name="T94" fmla="*/ 57 w 2633"/>
                <a:gd name="T95" fmla="*/ 126 h 700"/>
                <a:gd name="T96" fmla="*/ 46 w 2633"/>
                <a:gd name="T97" fmla="*/ 247 h 700"/>
                <a:gd name="T98" fmla="*/ 33 w 2633"/>
                <a:gd name="T99" fmla="*/ 368 h 700"/>
                <a:gd name="T100" fmla="*/ 21 w 2633"/>
                <a:gd name="T101" fmla="*/ 489 h 700"/>
                <a:gd name="T102" fmla="*/ 6 w 2633"/>
                <a:gd name="T103" fmla="*/ 610 h 700"/>
                <a:gd name="T104" fmla="*/ 0 w 2633"/>
                <a:gd name="T105" fmla="*/ 659 h 700"/>
                <a:gd name="T106" fmla="*/ 3 w 2633"/>
                <a:gd name="T107" fmla="*/ 671 h 700"/>
                <a:gd name="T108" fmla="*/ 28 w 2633"/>
                <a:gd name="T109" fmla="*/ 679 h 70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33"/>
                <a:gd name="T166" fmla="*/ 0 h 700"/>
                <a:gd name="T167" fmla="*/ 2633 w 2633"/>
                <a:gd name="T168" fmla="*/ 700 h 70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33" h="700">
                  <a:moveTo>
                    <a:pt x="201" y="695"/>
                  </a:moveTo>
                  <a:lnTo>
                    <a:pt x="198" y="621"/>
                  </a:lnTo>
                  <a:lnTo>
                    <a:pt x="2632" y="523"/>
                  </a:lnTo>
                  <a:lnTo>
                    <a:pt x="2630" y="407"/>
                  </a:lnTo>
                  <a:lnTo>
                    <a:pt x="2613" y="404"/>
                  </a:lnTo>
                  <a:lnTo>
                    <a:pt x="2598" y="402"/>
                  </a:lnTo>
                  <a:lnTo>
                    <a:pt x="2583" y="399"/>
                  </a:lnTo>
                  <a:lnTo>
                    <a:pt x="2569" y="398"/>
                  </a:lnTo>
                  <a:lnTo>
                    <a:pt x="2555" y="396"/>
                  </a:lnTo>
                  <a:lnTo>
                    <a:pt x="2543" y="394"/>
                  </a:lnTo>
                  <a:lnTo>
                    <a:pt x="2530" y="393"/>
                  </a:lnTo>
                  <a:lnTo>
                    <a:pt x="2518" y="390"/>
                  </a:lnTo>
                  <a:lnTo>
                    <a:pt x="2509" y="388"/>
                  </a:lnTo>
                  <a:lnTo>
                    <a:pt x="2497" y="387"/>
                  </a:lnTo>
                  <a:lnTo>
                    <a:pt x="2487" y="386"/>
                  </a:lnTo>
                  <a:lnTo>
                    <a:pt x="2476" y="385"/>
                  </a:lnTo>
                  <a:lnTo>
                    <a:pt x="2465" y="384"/>
                  </a:lnTo>
                  <a:lnTo>
                    <a:pt x="2457" y="382"/>
                  </a:lnTo>
                  <a:lnTo>
                    <a:pt x="2445" y="381"/>
                  </a:lnTo>
                  <a:lnTo>
                    <a:pt x="2435" y="381"/>
                  </a:lnTo>
                  <a:lnTo>
                    <a:pt x="2424" y="379"/>
                  </a:lnTo>
                  <a:lnTo>
                    <a:pt x="2414" y="379"/>
                  </a:lnTo>
                  <a:lnTo>
                    <a:pt x="2403" y="377"/>
                  </a:lnTo>
                  <a:lnTo>
                    <a:pt x="2391" y="376"/>
                  </a:lnTo>
                  <a:lnTo>
                    <a:pt x="2379" y="376"/>
                  </a:lnTo>
                  <a:lnTo>
                    <a:pt x="2367" y="374"/>
                  </a:lnTo>
                  <a:lnTo>
                    <a:pt x="2355" y="375"/>
                  </a:lnTo>
                  <a:lnTo>
                    <a:pt x="2340" y="372"/>
                  </a:lnTo>
                  <a:lnTo>
                    <a:pt x="2326" y="371"/>
                  </a:lnTo>
                  <a:lnTo>
                    <a:pt x="2310" y="370"/>
                  </a:lnTo>
                  <a:lnTo>
                    <a:pt x="2294" y="370"/>
                  </a:lnTo>
                  <a:lnTo>
                    <a:pt x="2279" y="368"/>
                  </a:lnTo>
                  <a:lnTo>
                    <a:pt x="2261" y="367"/>
                  </a:lnTo>
                  <a:lnTo>
                    <a:pt x="2241" y="365"/>
                  </a:lnTo>
                  <a:lnTo>
                    <a:pt x="2222" y="363"/>
                  </a:lnTo>
                  <a:lnTo>
                    <a:pt x="2201" y="361"/>
                  </a:lnTo>
                  <a:lnTo>
                    <a:pt x="2155" y="340"/>
                  </a:lnTo>
                  <a:lnTo>
                    <a:pt x="2111" y="320"/>
                  </a:lnTo>
                  <a:lnTo>
                    <a:pt x="2068" y="304"/>
                  </a:lnTo>
                  <a:lnTo>
                    <a:pt x="2027" y="289"/>
                  </a:lnTo>
                  <a:lnTo>
                    <a:pt x="1985" y="275"/>
                  </a:lnTo>
                  <a:lnTo>
                    <a:pt x="1945" y="262"/>
                  </a:lnTo>
                  <a:lnTo>
                    <a:pt x="1905" y="253"/>
                  </a:lnTo>
                  <a:lnTo>
                    <a:pt x="1866" y="243"/>
                  </a:lnTo>
                  <a:lnTo>
                    <a:pt x="1829" y="235"/>
                  </a:lnTo>
                  <a:lnTo>
                    <a:pt x="1792" y="230"/>
                  </a:lnTo>
                  <a:lnTo>
                    <a:pt x="1755" y="224"/>
                  </a:lnTo>
                  <a:lnTo>
                    <a:pt x="1720" y="220"/>
                  </a:lnTo>
                  <a:lnTo>
                    <a:pt x="1686" y="218"/>
                  </a:lnTo>
                  <a:lnTo>
                    <a:pt x="1653" y="217"/>
                  </a:lnTo>
                  <a:lnTo>
                    <a:pt x="1620" y="216"/>
                  </a:lnTo>
                  <a:lnTo>
                    <a:pt x="1592" y="216"/>
                  </a:lnTo>
                  <a:lnTo>
                    <a:pt x="1561" y="218"/>
                  </a:lnTo>
                  <a:lnTo>
                    <a:pt x="1533" y="220"/>
                  </a:lnTo>
                  <a:lnTo>
                    <a:pt x="1506" y="223"/>
                  </a:lnTo>
                  <a:lnTo>
                    <a:pt x="1480" y="225"/>
                  </a:lnTo>
                  <a:lnTo>
                    <a:pt x="1454" y="229"/>
                  </a:lnTo>
                  <a:lnTo>
                    <a:pt x="1430" y="233"/>
                  </a:lnTo>
                  <a:lnTo>
                    <a:pt x="1408" y="239"/>
                  </a:lnTo>
                  <a:lnTo>
                    <a:pt x="1387" y="243"/>
                  </a:lnTo>
                  <a:lnTo>
                    <a:pt x="1367" y="247"/>
                  </a:lnTo>
                  <a:lnTo>
                    <a:pt x="1347" y="252"/>
                  </a:lnTo>
                  <a:lnTo>
                    <a:pt x="1329" y="258"/>
                  </a:lnTo>
                  <a:lnTo>
                    <a:pt x="1313" y="262"/>
                  </a:lnTo>
                  <a:lnTo>
                    <a:pt x="1300" y="268"/>
                  </a:lnTo>
                  <a:lnTo>
                    <a:pt x="1287" y="273"/>
                  </a:lnTo>
                  <a:lnTo>
                    <a:pt x="1273" y="279"/>
                  </a:lnTo>
                  <a:lnTo>
                    <a:pt x="1264" y="283"/>
                  </a:lnTo>
                  <a:lnTo>
                    <a:pt x="1244" y="290"/>
                  </a:lnTo>
                  <a:lnTo>
                    <a:pt x="1221" y="298"/>
                  </a:lnTo>
                  <a:lnTo>
                    <a:pt x="1195" y="307"/>
                  </a:lnTo>
                  <a:lnTo>
                    <a:pt x="1169" y="316"/>
                  </a:lnTo>
                  <a:lnTo>
                    <a:pt x="1142" y="323"/>
                  </a:lnTo>
                  <a:lnTo>
                    <a:pt x="1113" y="331"/>
                  </a:lnTo>
                  <a:lnTo>
                    <a:pt x="1086" y="339"/>
                  </a:lnTo>
                  <a:lnTo>
                    <a:pt x="1060" y="347"/>
                  </a:lnTo>
                  <a:lnTo>
                    <a:pt x="1034" y="353"/>
                  </a:lnTo>
                  <a:lnTo>
                    <a:pt x="1009" y="359"/>
                  </a:lnTo>
                  <a:lnTo>
                    <a:pt x="987" y="364"/>
                  </a:lnTo>
                  <a:lnTo>
                    <a:pt x="967" y="369"/>
                  </a:lnTo>
                  <a:lnTo>
                    <a:pt x="951" y="373"/>
                  </a:lnTo>
                  <a:lnTo>
                    <a:pt x="938" y="375"/>
                  </a:lnTo>
                  <a:lnTo>
                    <a:pt x="929" y="377"/>
                  </a:lnTo>
                  <a:lnTo>
                    <a:pt x="924" y="379"/>
                  </a:lnTo>
                  <a:lnTo>
                    <a:pt x="923" y="379"/>
                  </a:lnTo>
                  <a:lnTo>
                    <a:pt x="919" y="380"/>
                  </a:lnTo>
                  <a:lnTo>
                    <a:pt x="912" y="381"/>
                  </a:lnTo>
                  <a:lnTo>
                    <a:pt x="904" y="383"/>
                  </a:lnTo>
                  <a:lnTo>
                    <a:pt x="896" y="386"/>
                  </a:lnTo>
                  <a:lnTo>
                    <a:pt x="885" y="388"/>
                  </a:lnTo>
                  <a:lnTo>
                    <a:pt x="873" y="390"/>
                  </a:lnTo>
                  <a:lnTo>
                    <a:pt x="861" y="394"/>
                  </a:lnTo>
                  <a:lnTo>
                    <a:pt x="845" y="396"/>
                  </a:lnTo>
                  <a:lnTo>
                    <a:pt x="830" y="400"/>
                  </a:lnTo>
                  <a:lnTo>
                    <a:pt x="813" y="402"/>
                  </a:lnTo>
                  <a:lnTo>
                    <a:pt x="795" y="405"/>
                  </a:lnTo>
                  <a:lnTo>
                    <a:pt x="778" y="408"/>
                  </a:lnTo>
                  <a:lnTo>
                    <a:pt x="760" y="410"/>
                  </a:lnTo>
                  <a:lnTo>
                    <a:pt x="740" y="410"/>
                  </a:lnTo>
                  <a:lnTo>
                    <a:pt x="722" y="412"/>
                  </a:lnTo>
                  <a:lnTo>
                    <a:pt x="702" y="411"/>
                  </a:lnTo>
                  <a:lnTo>
                    <a:pt x="682" y="411"/>
                  </a:lnTo>
                  <a:lnTo>
                    <a:pt x="663" y="411"/>
                  </a:lnTo>
                  <a:lnTo>
                    <a:pt x="644" y="410"/>
                  </a:lnTo>
                  <a:lnTo>
                    <a:pt x="625" y="407"/>
                  </a:lnTo>
                  <a:lnTo>
                    <a:pt x="607" y="403"/>
                  </a:lnTo>
                  <a:lnTo>
                    <a:pt x="590" y="399"/>
                  </a:lnTo>
                  <a:lnTo>
                    <a:pt x="574" y="394"/>
                  </a:lnTo>
                  <a:lnTo>
                    <a:pt x="557" y="387"/>
                  </a:lnTo>
                  <a:lnTo>
                    <a:pt x="541" y="379"/>
                  </a:lnTo>
                  <a:lnTo>
                    <a:pt x="526" y="370"/>
                  </a:lnTo>
                  <a:lnTo>
                    <a:pt x="513" y="359"/>
                  </a:lnTo>
                  <a:lnTo>
                    <a:pt x="500" y="348"/>
                  </a:lnTo>
                  <a:lnTo>
                    <a:pt x="489" y="335"/>
                  </a:lnTo>
                  <a:lnTo>
                    <a:pt x="480" y="318"/>
                  </a:lnTo>
                  <a:lnTo>
                    <a:pt x="472" y="302"/>
                  </a:lnTo>
                  <a:lnTo>
                    <a:pt x="316" y="41"/>
                  </a:lnTo>
                  <a:lnTo>
                    <a:pt x="313" y="38"/>
                  </a:lnTo>
                  <a:lnTo>
                    <a:pt x="310" y="33"/>
                  </a:lnTo>
                  <a:lnTo>
                    <a:pt x="305" y="27"/>
                  </a:lnTo>
                  <a:lnTo>
                    <a:pt x="298" y="21"/>
                  </a:lnTo>
                  <a:lnTo>
                    <a:pt x="288" y="13"/>
                  </a:lnTo>
                  <a:lnTo>
                    <a:pt x="276" y="8"/>
                  </a:lnTo>
                  <a:lnTo>
                    <a:pt x="259" y="4"/>
                  </a:lnTo>
                  <a:lnTo>
                    <a:pt x="239" y="2"/>
                  </a:lnTo>
                  <a:lnTo>
                    <a:pt x="228" y="1"/>
                  </a:lnTo>
                  <a:lnTo>
                    <a:pt x="217" y="1"/>
                  </a:lnTo>
                  <a:lnTo>
                    <a:pt x="202" y="1"/>
                  </a:lnTo>
                  <a:lnTo>
                    <a:pt x="188" y="2"/>
                  </a:lnTo>
                  <a:lnTo>
                    <a:pt x="174" y="0"/>
                  </a:lnTo>
                  <a:lnTo>
                    <a:pt x="162" y="1"/>
                  </a:lnTo>
                  <a:lnTo>
                    <a:pt x="147" y="2"/>
                  </a:lnTo>
                  <a:lnTo>
                    <a:pt x="134" y="1"/>
                  </a:lnTo>
                  <a:lnTo>
                    <a:pt x="121" y="1"/>
                  </a:lnTo>
                  <a:lnTo>
                    <a:pt x="111" y="2"/>
                  </a:lnTo>
                  <a:lnTo>
                    <a:pt x="100" y="2"/>
                  </a:lnTo>
                  <a:lnTo>
                    <a:pt x="91" y="3"/>
                  </a:lnTo>
                  <a:lnTo>
                    <a:pt x="83" y="3"/>
                  </a:lnTo>
                  <a:lnTo>
                    <a:pt x="77" y="4"/>
                  </a:lnTo>
                  <a:lnTo>
                    <a:pt x="73" y="5"/>
                  </a:lnTo>
                  <a:lnTo>
                    <a:pt x="72" y="5"/>
                  </a:lnTo>
                  <a:lnTo>
                    <a:pt x="66" y="45"/>
                  </a:lnTo>
                  <a:lnTo>
                    <a:pt x="62" y="86"/>
                  </a:lnTo>
                  <a:lnTo>
                    <a:pt x="57" y="126"/>
                  </a:lnTo>
                  <a:lnTo>
                    <a:pt x="53" y="166"/>
                  </a:lnTo>
                  <a:lnTo>
                    <a:pt x="48" y="207"/>
                  </a:lnTo>
                  <a:lnTo>
                    <a:pt x="46" y="247"/>
                  </a:lnTo>
                  <a:lnTo>
                    <a:pt x="41" y="288"/>
                  </a:lnTo>
                  <a:lnTo>
                    <a:pt x="36" y="329"/>
                  </a:lnTo>
                  <a:lnTo>
                    <a:pt x="33" y="368"/>
                  </a:lnTo>
                  <a:lnTo>
                    <a:pt x="28" y="409"/>
                  </a:lnTo>
                  <a:lnTo>
                    <a:pt x="24" y="450"/>
                  </a:lnTo>
                  <a:lnTo>
                    <a:pt x="21" y="489"/>
                  </a:lnTo>
                  <a:lnTo>
                    <a:pt x="15" y="530"/>
                  </a:lnTo>
                  <a:lnTo>
                    <a:pt x="11" y="570"/>
                  </a:lnTo>
                  <a:lnTo>
                    <a:pt x="6" y="610"/>
                  </a:lnTo>
                  <a:lnTo>
                    <a:pt x="1" y="651"/>
                  </a:lnTo>
                  <a:lnTo>
                    <a:pt x="1" y="656"/>
                  </a:lnTo>
                  <a:lnTo>
                    <a:pt x="0" y="659"/>
                  </a:lnTo>
                  <a:lnTo>
                    <a:pt x="0" y="664"/>
                  </a:lnTo>
                  <a:lnTo>
                    <a:pt x="2" y="668"/>
                  </a:lnTo>
                  <a:lnTo>
                    <a:pt x="3" y="671"/>
                  </a:lnTo>
                  <a:lnTo>
                    <a:pt x="9" y="674"/>
                  </a:lnTo>
                  <a:lnTo>
                    <a:pt x="16" y="677"/>
                  </a:lnTo>
                  <a:lnTo>
                    <a:pt x="28" y="679"/>
                  </a:lnTo>
                  <a:lnTo>
                    <a:pt x="163" y="699"/>
                  </a:lnTo>
                  <a:lnTo>
                    <a:pt x="201" y="695"/>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2790" name="Freeform 70"/>
            <p:cNvSpPr>
              <a:spLocks/>
            </p:cNvSpPr>
            <p:nvPr/>
          </p:nvSpPr>
          <p:spPr bwMode="auto">
            <a:xfrm>
              <a:off x="1428" y="1539"/>
              <a:ext cx="2640" cy="703"/>
            </a:xfrm>
            <a:custGeom>
              <a:avLst/>
              <a:gdLst>
                <a:gd name="T0" fmla="*/ 2639 w 2640"/>
                <a:gd name="T1" fmla="*/ 523 h 703"/>
                <a:gd name="T2" fmla="*/ 2607 w 2640"/>
                <a:gd name="T3" fmla="*/ 401 h 703"/>
                <a:gd name="T4" fmla="*/ 2563 w 2640"/>
                <a:gd name="T5" fmla="*/ 395 h 703"/>
                <a:gd name="T6" fmla="*/ 2527 w 2640"/>
                <a:gd name="T7" fmla="*/ 390 h 703"/>
                <a:gd name="T8" fmla="*/ 2495 w 2640"/>
                <a:gd name="T9" fmla="*/ 385 h 703"/>
                <a:gd name="T10" fmla="*/ 2464 w 2640"/>
                <a:gd name="T11" fmla="*/ 381 h 703"/>
                <a:gd name="T12" fmla="*/ 2432 w 2640"/>
                <a:gd name="T13" fmla="*/ 378 h 703"/>
                <a:gd name="T14" fmla="*/ 2399 w 2640"/>
                <a:gd name="T15" fmla="*/ 374 h 703"/>
                <a:gd name="T16" fmla="*/ 2362 w 2640"/>
                <a:gd name="T17" fmla="*/ 373 h 703"/>
                <a:gd name="T18" fmla="*/ 2318 w 2640"/>
                <a:gd name="T19" fmla="*/ 369 h 703"/>
                <a:gd name="T20" fmla="*/ 2268 w 2640"/>
                <a:gd name="T21" fmla="*/ 366 h 703"/>
                <a:gd name="T22" fmla="*/ 2208 w 2640"/>
                <a:gd name="T23" fmla="*/ 361 h 703"/>
                <a:gd name="T24" fmla="*/ 2076 w 2640"/>
                <a:gd name="T25" fmla="*/ 303 h 703"/>
                <a:gd name="T26" fmla="*/ 1952 w 2640"/>
                <a:gd name="T27" fmla="*/ 262 h 703"/>
                <a:gd name="T28" fmla="*/ 1836 w 2640"/>
                <a:gd name="T29" fmla="*/ 234 h 703"/>
                <a:gd name="T30" fmla="*/ 1727 w 2640"/>
                <a:gd name="T31" fmla="*/ 219 h 703"/>
                <a:gd name="T32" fmla="*/ 1627 w 2640"/>
                <a:gd name="T33" fmla="*/ 216 h 703"/>
                <a:gd name="T34" fmla="*/ 1539 w 2640"/>
                <a:gd name="T35" fmla="*/ 219 h 703"/>
                <a:gd name="T36" fmla="*/ 1460 w 2640"/>
                <a:gd name="T37" fmla="*/ 228 h 703"/>
                <a:gd name="T38" fmla="*/ 1391 w 2640"/>
                <a:gd name="T39" fmla="*/ 243 h 703"/>
                <a:gd name="T40" fmla="*/ 1334 w 2640"/>
                <a:gd name="T41" fmla="*/ 258 h 703"/>
                <a:gd name="T42" fmla="*/ 1290 w 2640"/>
                <a:gd name="T43" fmla="*/ 273 h 703"/>
                <a:gd name="T44" fmla="*/ 1248 w 2640"/>
                <a:gd name="T45" fmla="*/ 290 h 703"/>
                <a:gd name="T46" fmla="*/ 1174 w 2640"/>
                <a:gd name="T47" fmla="*/ 316 h 703"/>
                <a:gd name="T48" fmla="*/ 1090 w 2640"/>
                <a:gd name="T49" fmla="*/ 340 h 703"/>
                <a:gd name="T50" fmla="*/ 1013 w 2640"/>
                <a:gd name="T51" fmla="*/ 360 h 703"/>
                <a:gd name="T52" fmla="*/ 955 w 2640"/>
                <a:gd name="T53" fmla="*/ 374 h 703"/>
                <a:gd name="T54" fmla="*/ 928 w 2640"/>
                <a:gd name="T55" fmla="*/ 379 h 703"/>
                <a:gd name="T56" fmla="*/ 916 w 2640"/>
                <a:gd name="T57" fmla="*/ 381 h 703"/>
                <a:gd name="T58" fmla="*/ 889 w 2640"/>
                <a:gd name="T59" fmla="*/ 389 h 703"/>
                <a:gd name="T60" fmla="*/ 849 w 2640"/>
                <a:gd name="T61" fmla="*/ 397 h 703"/>
                <a:gd name="T62" fmla="*/ 799 w 2640"/>
                <a:gd name="T63" fmla="*/ 405 h 703"/>
                <a:gd name="T64" fmla="*/ 744 w 2640"/>
                <a:gd name="T65" fmla="*/ 411 h 703"/>
                <a:gd name="T66" fmla="*/ 686 w 2640"/>
                <a:gd name="T67" fmla="*/ 412 h 703"/>
                <a:gd name="T68" fmla="*/ 628 w 2640"/>
                <a:gd name="T69" fmla="*/ 408 h 703"/>
                <a:gd name="T70" fmla="*/ 576 w 2640"/>
                <a:gd name="T71" fmla="*/ 395 h 703"/>
                <a:gd name="T72" fmla="*/ 529 w 2640"/>
                <a:gd name="T73" fmla="*/ 372 h 703"/>
                <a:gd name="T74" fmla="*/ 492 w 2640"/>
                <a:gd name="T75" fmla="*/ 335 h 703"/>
                <a:gd name="T76" fmla="*/ 318 w 2640"/>
                <a:gd name="T77" fmla="*/ 41 h 703"/>
                <a:gd name="T78" fmla="*/ 308 w 2640"/>
                <a:gd name="T79" fmla="*/ 27 h 703"/>
                <a:gd name="T80" fmla="*/ 278 w 2640"/>
                <a:gd name="T81" fmla="*/ 8 h 703"/>
                <a:gd name="T82" fmla="*/ 230 w 2640"/>
                <a:gd name="T83" fmla="*/ 1 h 703"/>
                <a:gd name="T84" fmla="*/ 190 w 2640"/>
                <a:gd name="T85" fmla="*/ 1 h 703"/>
                <a:gd name="T86" fmla="*/ 149 w 2640"/>
                <a:gd name="T87" fmla="*/ 1 h 703"/>
                <a:gd name="T88" fmla="*/ 113 w 2640"/>
                <a:gd name="T89" fmla="*/ 2 h 703"/>
                <a:gd name="T90" fmla="*/ 84 w 2640"/>
                <a:gd name="T91" fmla="*/ 3 h 703"/>
                <a:gd name="T92" fmla="*/ 74 w 2640"/>
                <a:gd name="T93" fmla="*/ 4 h 703"/>
                <a:gd name="T94" fmla="*/ 59 w 2640"/>
                <a:gd name="T95" fmla="*/ 126 h 703"/>
                <a:gd name="T96" fmla="*/ 47 w 2640"/>
                <a:gd name="T97" fmla="*/ 248 h 703"/>
                <a:gd name="T98" fmla="*/ 34 w 2640"/>
                <a:gd name="T99" fmla="*/ 370 h 703"/>
                <a:gd name="T100" fmla="*/ 21 w 2640"/>
                <a:gd name="T101" fmla="*/ 491 h 703"/>
                <a:gd name="T102" fmla="*/ 7 w 2640"/>
                <a:gd name="T103" fmla="*/ 613 h 703"/>
                <a:gd name="T104" fmla="*/ 0 w 2640"/>
                <a:gd name="T105" fmla="*/ 662 h 703"/>
                <a:gd name="T106" fmla="*/ 4 w 2640"/>
                <a:gd name="T107" fmla="*/ 674 h 703"/>
                <a:gd name="T108" fmla="*/ 29 w 2640"/>
                <a:gd name="T109" fmla="*/ 682 h 70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40"/>
                <a:gd name="T166" fmla="*/ 0 h 703"/>
                <a:gd name="T167" fmla="*/ 2640 w 2640"/>
                <a:gd name="T168" fmla="*/ 703 h 70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40" h="703">
                  <a:moveTo>
                    <a:pt x="202" y="699"/>
                  </a:moveTo>
                  <a:lnTo>
                    <a:pt x="200" y="623"/>
                  </a:lnTo>
                  <a:lnTo>
                    <a:pt x="2639" y="523"/>
                  </a:lnTo>
                  <a:lnTo>
                    <a:pt x="2638" y="407"/>
                  </a:lnTo>
                  <a:lnTo>
                    <a:pt x="2622" y="403"/>
                  </a:lnTo>
                  <a:lnTo>
                    <a:pt x="2607" y="401"/>
                  </a:lnTo>
                  <a:lnTo>
                    <a:pt x="2592" y="398"/>
                  </a:lnTo>
                  <a:lnTo>
                    <a:pt x="2578" y="397"/>
                  </a:lnTo>
                  <a:lnTo>
                    <a:pt x="2563" y="395"/>
                  </a:lnTo>
                  <a:lnTo>
                    <a:pt x="2551" y="393"/>
                  </a:lnTo>
                  <a:lnTo>
                    <a:pt x="2539" y="392"/>
                  </a:lnTo>
                  <a:lnTo>
                    <a:pt x="2527" y="390"/>
                  </a:lnTo>
                  <a:lnTo>
                    <a:pt x="2517" y="387"/>
                  </a:lnTo>
                  <a:lnTo>
                    <a:pt x="2506" y="386"/>
                  </a:lnTo>
                  <a:lnTo>
                    <a:pt x="2495" y="385"/>
                  </a:lnTo>
                  <a:lnTo>
                    <a:pt x="2484" y="384"/>
                  </a:lnTo>
                  <a:lnTo>
                    <a:pt x="2474" y="383"/>
                  </a:lnTo>
                  <a:lnTo>
                    <a:pt x="2464" y="381"/>
                  </a:lnTo>
                  <a:lnTo>
                    <a:pt x="2453" y="380"/>
                  </a:lnTo>
                  <a:lnTo>
                    <a:pt x="2443" y="380"/>
                  </a:lnTo>
                  <a:lnTo>
                    <a:pt x="2432" y="378"/>
                  </a:lnTo>
                  <a:lnTo>
                    <a:pt x="2422" y="378"/>
                  </a:lnTo>
                  <a:lnTo>
                    <a:pt x="2410" y="377"/>
                  </a:lnTo>
                  <a:lnTo>
                    <a:pt x="2399" y="374"/>
                  </a:lnTo>
                  <a:lnTo>
                    <a:pt x="2387" y="374"/>
                  </a:lnTo>
                  <a:lnTo>
                    <a:pt x="2374" y="372"/>
                  </a:lnTo>
                  <a:lnTo>
                    <a:pt x="2362" y="373"/>
                  </a:lnTo>
                  <a:lnTo>
                    <a:pt x="2348" y="371"/>
                  </a:lnTo>
                  <a:lnTo>
                    <a:pt x="2334" y="370"/>
                  </a:lnTo>
                  <a:lnTo>
                    <a:pt x="2318" y="369"/>
                  </a:lnTo>
                  <a:lnTo>
                    <a:pt x="2302" y="369"/>
                  </a:lnTo>
                  <a:lnTo>
                    <a:pt x="2286" y="366"/>
                  </a:lnTo>
                  <a:lnTo>
                    <a:pt x="2268" y="366"/>
                  </a:lnTo>
                  <a:lnTo>
                    <a:pt x="2248" y="365"/>
                  </a:lnTo>
                  <a:lnTo>
                    <a:pt x="2230" y="362"/>
                  </a:lnTo>
                  <a:lnTo>
                    <a:pt x="2208" y="361"/>
                  </a:lnTo>
                  <a:lnTo>
                    <a:pt x="2162" y="340"/>
                  </a:lnTo>
                  <a:lnTo>
                    <a:pt x="2119" y="320"/>
                  </a:lnTo>
                  <a:lnTo>
                    <a:pt x="2076" y="303"/>
                  </a:lnTo>
                  <a:lnTo>
                    <a:pt x="2034" y="288"/>
                  </a:lnTo>
                  <a:lnTo>
                    <a:pt x="1991" y="274"/>
                  </a:lnTo>
                  <a:lnTo>
                    <a:pt x="1952" y="262"/>
                  </a:lnTo>
                  <a:lnTo>
                    <a:pt x="1912" y="252"/>
                  </a:lnTo>
                  <a:lnTo>
                    <a:pt x="1873" y="243"/>
                  </a:lnTo>
                  <a:lnTo>
                    <a:pt x="1836" y="234"/>
                  </a:lnTo>
                  <a:lnTo>
                    <a:pt x="1799" y="229"/>
                  </a:lnTo>
                  <a:lnTo>
                    <a:pt x="1762" y="224"/>
                  </a:lnTo>
                  <a:lnTo>
                    <a:pt x="1727" y="219"/>
                  </a:lnTo>
                  <a:lnTo>
                    <a:pt x="1693" y="217"/>
                  </a:lnTo>
                  <a:lnTo>
                    <a:pt x="1659" y="215"/>
                  </a:lnTo>
                  <a:lnTo>
                    <a:pt x="1627" y="216"/>
                  </a:lnTo>
                  <a:lnTo>
                    <a:pt x="1597" y="215"/>
                  </a:lnTo>
                  <a:lnTo>
                    <a:pt x="1567" y="217"/>
                  </a:lnTo>
                  <a:lnTo>
                    <a:pt x="1539" y="219"/>
                  </a:lnTo>
                  <a:lnTo>
                    <a:pt x="1511" y="222"/>
                  </a:lnTo>
                  <a:lnTo>
                    <a:pt x="1484" y="224"/>
                  </a:lnTo>
                  <a:lnTo>
                    <a:pt x="1460" y="228"/>
                  </a:lnTo>
                  <a:lnTo>
                    <a:pt x="1435" y="232"/>
                  </a:lnTo>
                  <a:lnTo>
                    <a:pt x="1413" y="238"/>
                  </a:lnTo>
                  <a:lnTo>
                    <a:pt x="1391" y="243"/>
                  </a:lnTo>
                  <a:lnTo>
                    <a:pt x="1371" y="247"/>
                  </a:lnTo>
                  <a:lnTo>
                    <a:pt x="1351" y="252"/>
                  </a:lnTo>
                  <a:lnTo>
                    <a:pt x="1334" y="258"/>
                  </a:lnTo>
                  <a:lnTo>
                    <a:pt x="1319" y="262"/>
                  </a:lnTo>
                  <a:lnTo>
                    <a:pt x="1305" y="268"/>
                  </a:lnTo>
                  <a:lnTo>
                    <a:pt x="1290" y="273"/>
                  </a:lnTo>
                  <a:lnTo>
                    <a:pt x="1279" y="278"/>
                  </a:lnTo>
                  <a:lnTo>
                    <a:pt x="1268" y="283"/>
                  </a:lnTo>
                  <a:lnTo>
                    <a:pt x="1248" y="290"/>
                  </a:lnTo>
                  <a:lnTo>
                    <a:pt x="1225" y="298"/>
                  </a:lnTo>
                  <a:lnTo>
                    <a:pt x="1200" y="307"/>
                  </a:lnTo>
                  <a:lnTo>
                    <a:pt x="1174" y="316"/>
                  </a:lnTo>
                  <a:lnTo>
                    <a:pt x="1146" y="323"/>
                  </a:lnTo>
                  <a:lnTo>
                    <a:pt x="1118" y="331"/>
                  </a:lnTo>
                  <a:lnTo>
                    <a:pt x="1090" y="340"/>
                  </a:lnTo>
                  <a:lnTo>
                    <a:pt x="1063" y="348"/>
                  </a:lnTo>
                  <a:lnTo>
                    <a:pt x="1037" y="354"/>
                  </a:lnTo>
                  <a:lnTo>
                    <a:pt x="1013" y="360"/>
                  </a:lnTo>
                  <a:lnTo>
                    <a:pt x="990" y="364"/>
                  </a:lnTo>
                  <a:lnTo>
                    <a:pt x="971" y="369"/>
                  </a:lnTo>
                  <a:lnTo>
                    <a:pt x="955" y="374"/>
                  </a:lnTo>
                  <a:lnTo>
                    <a:pt x="942" y="375"/>
                  </a:lnTo>
                  <a:lnTo>
                    <a:pt x="932" y="377"/>
                  </a:lnTo>
                  <a:lnTo>
                    <a:pt x="928" y="379"/>
                  </a:lnTo>
                  <a:lnTo>
                    <a:pt x="925" y="380"/>
                  </a:lnTo>
                  <a:lnTo>
                    <a:pt x="923" y="381"/>
                  </a:lnTo>
                  <a:lnTo>
                    <a:pt x="916" y="381"/>
                  </a:lnTo>
                  <a:lnTo>
                    <a:pt x="908" y="384"/>
                  </a:lnTo>
                  <a:lnTo>
                    <a:pt x="900" y="386"/>
                  </a:lnTo>
                  <a:lnTo>
                    <a:pt x="889" y="389"/>
                  </a:lnTo>
                  <a:lnTo>
                    <a:pt x="877" y="390"/>
                  </a:lnTo>
                  <a:lnTo>
                    <a:pt x="865" y="395"/>
                  </a:lnTo>
                  <a:lnTo>
                    <a:pt x="849" y="397"/>
                  </a:lnTo>
                  <a:lnTo>
                    <a:pt x="834" y="401"/>
                  </a:lnTo>
                  <a:lnTo>
                    <a:pt x="816" y="403"/>
                  </a:lnTo>
                  <a:lnTo>
                    <a:pt x="799" y="405"/>
                  </a:lnTo>
                  <a:lnTo>
                    <a:pt x="782" y="409"/>
                  </a:lnTo>
                  <a:lnTo>
                    <a:pt x="764" y="409"/>
                  </a:lnTo>
                  <a:lnTo>
                    <a:pt x="744" y="411"/>
                  </a:lnTo>
                  <a:lnTo>
                    <a:pt x="725" y="412"/>
                  </a:lnTo>
                  <a:lnTo>
                    <a:pt x="706" y="413"/>
                  </a:lnTo>
                  <a:lnTo>
                    <a:pt x="686" y="412"/>
                  </a:lnTo>
                  <a:lnTo>
                    <a:pt x="667" y="413"/>
                  </a:lnTo>
                  <a:lnTo>
                    <a:pt x="648" y="412"/>
                  </a:lnTo>
                  <a:lnTo>
                    <a:pt x="628" y="408"/>
                  </a:lnTo>
                  <a:lnTo>
                    <a:pt x="610" y="405"/>
                  </a:lnTo>
                  <a:lnTo>
                    <a:pt x="593" y="400"/>
                  </a:lnTo>
                  <a:lnTo>
                    <a:pt x="576" y="395"/>
                  </a:lnTo>
                  <a:lnTo>
                    <a:pt x="560" y="388"/>
                  </a:lnTo>
                  <a:lnTo>
                    <a:pt x="544" y="380"/>
                  </a:lnTo>
                  <a:lnTo>
                    <a:pt x="529" y="372"/>
                  </a:lnTo>
                  <a:lnTo>
                    <a:pt x="515" y="361"/>
                  </a:lnTo>
                  <a:lnTo>
                    <a:pt x="503" y="349"/>
                  </a:lnTo>
                  <a:lnTo>
                    <a:pt x="492" y="335"/>
                  </a:lnTo>
                  <a:lnTo>
                    <a:pt x="483" y="319"/>
                  </a:lnTo>
                  <a:lnTo>
                    <a:pt x="474" y="303"/>
                  </a:lnTo>
                  <a:lnTo>
                    <a:pt x="318" y="41"/>
                  </a:lnTo>
                  <a:lnTo>
                    <a:pt x="316" y="38"/>
                  </a:lnTo>
                  <a:lnTo>
                    <a:pt x="313" y="34"/>
                  </a:lnTo>
                  <a:lnTo>
                    <a:pt x="308" y="27"/>
                  </a:lnTo>
                  <a:lnTo>
                    <a:pt x="301" y="21"/>
                  </a:lnTo>
                  <a:lnTo>
                    <a:pt x="290" y="13"/>
                  </a:lnTo>
                  <a:lnTo>
                    <a:pt x="278" y="8"/>
                  </a:lnTo>
                  <a:lnTo>
                    <a:pt x="261" y="4"/>
                  </a:lnTo>
                  <a:lnTo>
                    <a:pt x="241" y="1"/>
                  </a:lnTo>
                  <a:lnTo>
                    <a:pt x="230" y="1"/>
                  </a:lnTo>
                  <a:lnTo>
                    <a:pt x="219" y="1"/>
                  </a:lnTo>
                  <a:lnTo>
                    <a:pt x="204" y="1"/>
                  </a:lnTo>
                  <a:lnTo>
                    <a:pt x="190" y="1"/>
                  </a:lnTo>
                  <a:lnTo>
                    <a:pt x="176" y="0"/>
                  </a:lnTo>
                  <a:lnTo>
                    <a:pt x="164" y="1"/>
                  </a:lnTo>
                  <a:lnTo>
                    <a:pt x="149" y="1"/>
                  </a:lnTo>
                  <a:lnTo>
                    <a:pt x="136" y="1"/>
                  </a:lnTo>
                  <a:lnTo>
                    <a:pt x="123" y="1"/>
                  </a:lnTo>
                  <a:lnTo>
                    <a:pt x="113" y="2"/>
                  </a:lnTo>
                  <a:lnTo>
                    <a:pt x="102" y="2"/>
                  </a:lnTo>
                  <a:lnTo>
                    <a:pt x="92" y="3"/>
                  </a:lnTo>
                  <a:lnTo>
                    <a:pt x="84" y="3"/>
                  </a:lnTo>
                  <a:lnTo>
                    <a:pt x="78" y="4"/>
                  </a:lnTo>
                  <a:lnTo>
                    <a:pt x="75" y="5"/>
                  </a:lnTo>
                  <a:lnTo>
                    <a:pt x="74" y="4"/>
                  </a:lnTo>
                  <a:lnTo>
                    <a:pt x="68" y="45"/>
                  </a:lnTo>
                  <a:lnTo>
                    <a:pt x="64" y="86"/>
                  </a:lnTo>
                  <a:lnTo>
                    <a:pt x="59" y="126"/>
                  </a:lnTo>
                  <a:lnTo>
                    <a:pt x="55" y="167"/>
                  </a:lnTo>
                  <a:lnTo>
                    <a:pt x="50" y="208"/>
                  </a:lnTo>
                  <a:lnTo>
                    <a:pt x="47" y="248"/>
                  </a:lnTo>
                  <a:lnTo>
                    <a:pt x="42" y="289"/>
                  </a:lnTo>
                  <a:lnTo>
                    <a:pt x="37" y="329"/>
                  </a:lnTo>
                  <a:lnTo>
                    <a:pt x="34" y="370"/>
                  </a:lnTo>
                  <a:lnTo>
                    <a:pt x="30" y="411"/>
                  </a:lnTo>
                  <a:lnTo>
                    <a:pt x="25" y="450"/>
                  </a:lnTo>
                  <a:lnTo>
                    <a:pt x="21" y="491"/>
                  </a:lnTo>
                  <a:lnTo>
                    <a:pt x="17" y="532"/>
                  </a:lnTo>
                  <a:lnTo>
                    <a:pt x="12" y="572"/>
                  </a:lnTo>
                  <a:lnTo>
                    <a:pt x="7" y="613"/>
                  </a:lnTo>
                  <a:lnTo>
                    <a:pt x="2" y="654"/>
                  </a:lnTo>
                  <a:lnTo>
                    <a:pt x="2" y="658"/>
                  </a:lnTo>
                  <a:lnTo>
                    <a:pt x="0" y="662"/>
                  </a:lnTo>
                  <a:lnTo>
                    <a:pt x="1" y="667"/>
                  </a:lnTo>
                  <a:lnTo>
                    <a:pt x="3" y="671"/>
                  </a:lnTo>
                  <a:lnTo>
                    <a:pt x="4" y="674"/>
                  </a:lnTo>
                  <a:lnTo>
                    <a:pt x="10" y="676"/>
                  </a:lnTo>
                  <a:lnTo>
                    <a:pt x="17" y="679"/>
                  </a:lnTo>
                  <a:lnTo>
                    <a:pt x="29" y="682"/>
                  </a:lnTo>
                  <a:lnTo>
                    <a:pt x="165" y="702"/>
                  </a:lnTo>
                  <a:lnTo>
                    <a:pt x="202" y="699"/>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791" name="Freeform 71"/>
            <p:cNvSpPr>
              <a:spLocks/>
            </p:cNvSpPr>
            <p:nvPr/>
          </p:nvSpPr>
          <p:spPr bwMode="auto">
            <a:xfrm>
              <a:off x="2777" y="1750"/>
              <a:ext cx="854" cy="195"/>
            </a:xfrm>
            <a:custGeom>
              <a:avLst/>
              <a:gdLst>
                <a:gd name="T0" fmla="*/ 853 w 854"/>
                <a:gd name="T1" fmla="*/ 149 h 195"/>
                <a:gd name="T2" fmla="*/ 838 w 854"/>
                <a:gd name="T3" fmla="*/ 185 h 195"/>
                <a:gd name="T4" fmla="*/ 836 w 854"/>
                <a:gd name="T5" fmla="*/ 190 h 195"/>
                <a:gd name="T6" fmla="*/ 688 w 854"/>
                <a:gd name="T7" fmla="*/ 194 h 195"/>
                <a:gd name="T8" fmla="*/ 52 w 854"/>
                <a:gd name="T9" fmla="*/ 97 h 195"/>
                <a:gd name="T10" fmla="*/ 0 w 854"/>
                <a:gd name="T11" fmla="*/ 38 h 195"/>
                <a:gd name="T12" fmla="*/ 1 w 854"/>
                <a:gd name="T13" fmla="*/ 37 h 195"/>
                <a:gd name="T14" fmla="*/ 4 w 854"/>
                <a:gd name="T15" fmla="*/ 37 h 195"/>
                <a:gd name="T16" fmla="*/ 9 w 854"/>
                <a:gd name="T17" fmla="*/ 34 h 195"/>
                <a:gd name="T18" fmla="*/ 17 w 854"/>
                <a:gd name="T19" fmla="*/ 31 h 195"/>
                <a:gd name="T20" fmla="*/ 25 w 854"/>
                <a:gd name="T21" fmla="*/ 29 h 195"/>
                <a:gd name="T22" fmla="*/ 37 w 854"/>
                <a:gd name="T23" fmla="*/ 26 h 195"/>
                <a:gd name="T24" fmla="*/ 50 w 854"/>
                <a:gd name="T25" fmla="*/ 24 h 195"/>
                <a:gd name="T26" fmla="*/ 64 w 854"/>
                <a:gd name="T27" fmla="*/ 20 h 195"/>
                <a:gd name="T28" fmla="*/ 81 w 854"/>
                <a:gd name="T29" fmla="*/ 17 h 195"/>
                <a:gd name="T30" fmla="*/ 98 w 854"/>
                <a:gd name="T31" fmla="*/ 13 h 195"/>
                <a:gd name="T32" fmla="*/ 119 w 854"/>
                <a:gd name="T33" fmla="*/ 9 h 195"/>
                <a:gd name="T34" fmla="*/ 141 w 854"/>
                <a:gd name="T35" fmla="*/ 7 h 195"/>
                <a:gd name="T36" fmla="*/ 163 w 854"/>
                <a:gd name="T37" fmla="*/ 5 h 195"/>
                <a:gd name="T38" fmla="*/ 188 w 854"/>
                <a:gd name="T39" fmla="*/ 2 h 195"/>
                <a:gd name="T40" fmla="*/ 215 w 854"/>
                <a:gd name="T41" fmla="*/ 2 h 195"/>
                <a:gd name="T42" fmla="*/ 242 w 854"/>
                <a:gd name="T43" fmla="*/ 1 h 195"/>
                <a:gd name="T44" fmla="*/ 271 w 854"/>
                <a:gd name="T45" fmla="*/ 0 h 195"/>
                <a:gd name="T46" fmla="*/ 303 w 854"/>
                <a:gd name="T47" fmla="*/ 1 h 195"/>
                <a:gd name="T48" fmla="*/ 334 w 854"/>
                <a:gd name="T49" fmla="*/ 3 h 195"/>
                <a:gd name="T50" fmla="*/ 367 w 854"/>
                <a:gd name="T51" fmla="*/ 5 h 195"/>
                <a:gd name="T52" fmla="*/ 402 w 854"/>
                <a:gd name="T53" fmla="*/ 7 h 195"/>
                <a:gd name="T54" fmla="*/ 438 w 854"/>
                <a:gd name="T55" fmla="*/ 13 h 195"/>
                <a:gd name="T56" fmla="*/ 476 w 854"/>
                <a:gd name="T57" fmla="*/ 19 h 195"/>
                <a:gd name="T58" fmla="*/ 512 w 854"/>
                <a:gd name="T59" fmla="*/ 27 h 195"/>
                <a:gd name="T60" fmla="*/ 551 w 854"/>
                <a:gd name="T61" fmla="*/ 36 h 195"/>
                <a:gd name="T62" fmla="*/ 592 w 854"/>
                <a:gd name="T63" fmla="*/ 47 h 195"/>
                <a:gd name="T64" fmla="*/ 633 w 854"/>
                <a:gd name="T65" fmla="*/ 60 h 195"/>
                <a:gd name="T66" fmla="*/ 675 w 854"/>
                <a:gd name="T67" fmla="*/ 74 h 195"/>
                <a:gd name="T68" fmla="*/ 719 w 854"/>
                <a:gd name="T69" fmla="*/ 88 h 195"/>
                <a:gd name="T70" fmla="*/ 762 w 854"/>
                <a:gd name="T71" fmla="*/ 108 h 195"/>
                <a:gd name="T72" fmla="*/ 807 w 854"/>
                <a:gd name="T73" fmla="*/ 127 h 195"/>
                <a:gd name="T74" fmla="*/ 853 w 854"/>
                <a:gd name="T75" fmla="*/ 149 h 1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54"/>
                <a:gd name="T115" fmla="*/ 0 h 195"/>
                <a:gd name="T116" fmla="*/ 854 w 854"/>
                <a:gd name="T117" fmla="*/ 195 h 19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54" h="195">
                  <a:moveTo>
                    <a:pt x="853" y="149"/>
                  </a:moveTo>
                  <a:lnTo>
                    <a:pt x="838" y="185"/>
                  </a:lnTo>
                  <a:lnTo>
                    <a:pt x="836" y="190"/>
                  </a:lnTo>
                  <a:lnTo>
                    <a:pt x="688" y="194"/>
                  </a:lnTo>
                  <a:lnTo>
                    <a:pt x="52" y="97"/>
                  </a:lnTo>
                  <a:lnTo>
                    <a:pt x="0" y="38"/>
                  </a:lnTo>
                  <a:lnTo>
                    <a:pt x="1" y="37"/>
                  </a:lnTo>
                  <a:lnTo>
                    <a:pt x="4" y="37"/>
                  </a:lnTo>
                  <a:lnTo>
                    <a:pt x="9" y="34"/>
                  </a:lnTo>
                  <a:lnTo>
                    <a:pt x="17" y="31"/>
                  </a:lnTo>
                  <a:lnTo>
                    <a:pt x="25" y="29"/>
                  </a:lnTo>
                  <a:lnTo>
                    <a:pt x="37" y="26"/>
                  </a:lnTo>
                  <a:lnTo>
                    <a:pt x="50" y="24"/>
                  </a:lnTo>
                  <a:lnTo>
                    <a:pt x="64" y="20"/>
                  </a:lnTo>
                  <a:lnTo>
                    <a:pt x="81" y="17"/>
                  </a:lnTo>
                  <a:lnTo>
                    <a:pt x="98" y="13"/>
                  </a:lnTo>
                  <a:lnTo>
                    <a:pt x="119" y="9"/>
                  </a:lnTo>
                  <a:lnTo>
                    <a:pt x="141" y="7"/>
                  </a:lnTo>
                  <a:lnTo>
                    <a:pt x="163" y="5"/>
                  </a:lnTo>
                  <a:lnTo>
                    <a:pt x="188" y="2"/>
                  </a:lnTo>
                  <a:lnTo>
                    <a:pt x="215" y="2"/>
                  </a:lnTo>
                  <a:lnTo>
                    <a:pt x="242" y="1"/>
                  </a:lnTo>
                  <a:lnTo>
                    <a:pt x="271" y="0"/>
                  </a:lnTo>
                  <a:lnTo>
                    <a:pt x="303" y="1"/>
                  </a:lnTo>
                  <a:lnTo>
                    <a:pt x="334" y="3"/>
                  </a:lnTo>
                  <a:lnTo>
                    <a:pt x="367" y="5"/>
                  </a:lnTo>
                  <a:lnTo>
                    <a:pt x="402" y="7"/>
                  </a:lnTo>
                  <a:lnTo>
                    <a:pt x="438" y="13"/>
                  </a:lnTo>
                  <a:lnTo>
                    <a:pt x="476" y="19"/>
                  </a:lnTo>
                  <a:lnTo>
                    <a:pt x="512" y="27"/>
                  </a:lnTo>
                  <a:lnTo>
                    <a:pt x="551" y="36"/>
                  </a:lnTo>
                  <a:lnTo>
                    <a:pt x="592" y="47"/>
                  </a:lnTo>
                  <a:lnTo>
                    <a:pt x="633" y="60"/>
                  </a:lnTo>
                  <a:lnTo>
                    <a:pt x="675" y="74"/>
                  </a:lnTo>
                  <a:lnTo>
                    <a:pt x="719" y="88"/>
                  </a:lnTo>
                  <a:lnTo>
                    <a:pt x="762" y="108"/>
                  </a:lnTo>
                  <a:lnTo>
                    <a:pt x="807" y="127"/>
                  </a:lnTo>
                  <a:lnTo>
                    <a:pt x="853" y="149"/>
                  </a:lnTo>
                </a:path>
              </a:pathLst>
            </a:custGeom>
            <a:solidFill>
              <a:srgbClr val="99FFFF"/>
            </a:solidFill>
            <a:ln w="12700" cap="rnd" cmpd="sng">
              <a:noFill/>
              <a:prstDash val="solid"/>
              <a:round/>
              <a:headEnd type="none" w="med" len="med"/>
              <a:tailEnd type="none" w="med" len="med"/>
            </a:ln>
          </p:spPr>
          <p:txBody>
            <a:bodyPr/>
            <a:lstStyle/>
            <a:p>
              <a:endParaRPr lang="en-GB"/>
            </a:p>
          </p:txBody>
        </p:sp>
        <p:sp>
          <p:nvSpPr>
            <p:cNvPr id="32792" name="Freeform 72"/>
            <p:cNvSpPr>
              <a:spLocks/>
            </p:cNvSpPr>
            <p:nvPr/>
          </p:nvSpPr>
          <p:spPr bwMode="auto">
            <a:xfrm>
              <a:off x="2775" y="1753"/>
              <a:ext cx="862" cy="196"/>
            </a:xfrm>
            <a:custGeom>
              <a:avLst/>
              <a:gdLst>
                <a:gd name="T0" fmla="*/ 861 w 862"/>
                <a:gd name="T1" fmla="*/ 148 h 196"/>
                <a:gd name="T2" fmla="*/ 845 w 862"/>
                <a:gd name="T3" fmla="*/ 185 h 196"/>
                <a:gd name="T4" fmla="*/ 844 w 862"/>
                <a:gd name="T5" fmla="*/ 190 h 196"/>
                <a:gd name="T6" fmla="*/ 693 w 862"/>
                <a:gd name="T7" fmla="*/ 195 h 196"/>
                <a:gd name="T8" fmla="*/ 53 w 862"/>
                <a:gd name="T9" fmla="*/ 101 h 196"/>
                <a:gd name="T10" fmla="*/ 0 w 862"/>
                <a:gd name="T11" fmla="*/ 39 h 196"/>
                <a:gd name="T12" fmla="*/ 2 w 862"/>
                <a:gd name="T13" fmla="*/ 38 h 196"/>
                <a:gd name="T14" fmla="*/ 4 w 862"/>
                <a:gd name="T15" fmla="*/ 38 h 196"/>
                <a:gd name="T16" fmla="*/ 9 w 862"/>
                <a:gd name="T17" fmla="*/ 36 h 196"/>
                <a:gd name="T18" fmla="*/ 17 w 862"/>
                <a:gd name="T19" fmla="*/ 33 h 196"/>
                <a:gd name="T20" fmla="*/ 25 w 862"/>
                <a:gd name="T21" fmla="*/ 30 h 196"/>
                <a:gd name="T22" fmla="*/ 38 w 862"/>
                <a:gd name="T23" fmla="*/ 28 h 196"/>
                <a:gd name="T24" fmla="*/ 50 w 862"/>
                <a:gd name="T25" fmla="*/ 24 h 196"/>
                <a:gd name="T26" fmla="*/ 65 w 862"/>
                <a:gd name="T27" fmla="*/ 21 h 196"/>
                <a:gd name="T28" fmla="*/ 82 w 862"/>
                <a:gd name="T29" fmla="*/ 17 h 196"/>
                <a:gd name="T30" fmla="*/ 100 w 862"/>
                <a:gd name="T31" fmla="*/ 14 h 196"/>
                <a:gd name="T32" fmla="*/ 120 w 862"/>
                <a:gd name="T33" fmla="*/ 10 h 196"/>
                <a:gd name="T34" fmla="*/ 143 w 862"/>
                <a:gd name="T35" fmla="*/ 7 h 196"/>
                <a:gd name="T36" fmla="*/ 165 w 862"/>
                <a:gd name="T37" fmla="*/ 5 h 196"/>
                <a:gd name="T38" fmla="*/ 190 w 862"/>
                <a:gd name="T39" fmla="*/ 2 h 196"/>
                <a:gd name="T40" fmla="*/ 216 w 862"/>
                <a:gd name="T41" fmla="*/ 1 h 196"/>
                <a:gd name="T42" fmla="*/ 245 w 862"/>
                <a:gd name="T43" fmla="*/ 1 h 196"/>
                <a:gd name="T44" fmla="*/ 274 w 862"/>
                <a:gd name="T45" fmla="*/ 0 h 196"/>
                <a:gd name="T46" fmla="*/ 306 w 862"/>
                <a:gd name="T47" fmla="*/ 0 h 196"/>
                <a:gd name="T48" fmla="*/ 337 w 862"/>
                <a:gd name="T49" fmla="*/ 2 h 196"/>
                <a:gd name="T50" fmla="*/ 371 w 862"/>
                <a:gd name="T51" fmla="*/ 4 h 196"/>
                <a:gd name="T52" fmla="*/ 406 w 862"/>
                <a:gd name="T53" fmla="*/ 7 h 196"/>
                <a:gd name="T54" fmla="*/ 443 w 862"/>
                <a:gd name="T55" fmla="*/ 12 h 196"/>
                <a:gd name="T56" fmla="*/ 479 w 862"/>
                <a:gd name="T57" fmla="*/ 18 h 196"/>
                <a:gd name="T58" fmla="*/ 517 w 862"/>
                <a:gd name="T59" fmla="*/ 25 h 196"/>
                <a:gd name="T60" fmla="*/ 557 w 862"/>
                <a:gd name="T61" fmla="*/ 35 h 196"/>
                <a:gd name="T62" fmla="*/ 598 w 862"/>
                <a:gd name="T63" fmla="*/ 45 h 196"/>
                <a:gd name="T64" fmla="*/ 639 w 862"/>
                <a:gd name="T65" fmla="*/ 59 h 196"/>
                <a:gd name="T66" fmla="*/ 682 w 862"/>
                <a:gd name="T67" fmla="*/ 72 h 196"/>
                <a:gd name="T68" fmla="*/ 725 w 862"/>
                <a:gd name="T69" fmla="*/ 88 h 196"/>
                <a:gd name="T70" fmla="*/ 769 w 862"/>
                <a:gd name="T71" fmla="*/ 106 h 196"/>
                <a:gd name="T72" fmla="*/ 814 w 862"/>
                <a:gd name="T73" fmla="*/ 126 h 196"/>
                <a:gd name="T74" fmla="*/ 861 w 862"/>
                <a:gd name="T75" fmla="*/ 148 h 1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2"/>
                <a:gd name="T115" fmla="*/ 0 h 196"/>
                <a:gd name="T116" fmla="*/ 862 w 862"/>
                <a:gd name="T117" fmla="*/ 196 h 19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2" h="196">
                  <a:moveTo>
                    <a:pt x="861" y="148"/>
                  </a:moveTo>
                  <a:lnTo>
                    <a:pt x="845" y="185"/>
                  </a:lnTo>
                  <a:lnTo>
                    <a:pt x="844" y="190"/>
                  </a:lnTo>
                  <a:lnTo>
                    <a:pt x="693" y="195"/>
                  </a:lnTo>
                  <a:lnTo>
                    <a:pt x="53" y="101"/>
                  </a:lnTo>
                  <a:lnTo>
                    <a:pt x="0" y="39"/>
                  </a:lnTo>
                  <a:lnTo>
                    <a:pt x="2" y="38"/>
                  </a:lnTo>
                  <a:lnTo>
                    <a:pt x="4" y="38"/>
                  </a:lnTo>
                  <a:lnTo>
                    <a:pt x="9" y="36"/>
                  </a:lnTo>
                  <a:lnTo>
                    <a:pt x="17" y="33"/>
                  </a:lnTo>
                  <a:lnTo>
                    <a:pt x="25" y="30"/>
                  </a:lnTo>
                  <a:lnTo>
                    <a:pt x="38" y="28"/>
                  </a:lnTo>
                  <a:lnTo>
                    <a:pt x="50" y="24"/>
                  </a:lnTo>
                  <a:lnTo>
                    <a:pt x="65" y="21"/>
                  </a:lnTo>
                  <a:lnTo>
                    <a:pt x="82" y="17"/>
                  </a:lnTo>
                  <a:lnTo>
                    <a:pt x="100" y="14"/>
                  </a:lnTo>
                  <a:lnTo>
                    <a:pt x="120" y="10"/>
                  </a:lnTo>
                  <a:lnTo>
                    <a:pt x="143" y="7"/>
                  </a:lnTo>
                  <a:lnTo>
                    <a:pt x="165" y="5"/>
                  </a:lnTo>
                  <a:lnTo>
                    <a:pt x="190" y="2"/>
                  </a:lnTo>
                  <a:lnTo>
                    <a:pt x="216" y="1"/>
                  </a:lnTo>
                  <a:lnTo>
                    <a:pt x="245" y="1"/>
                  </a:lnTo>
                  <a:lnTo>
                    <a:pt x="274" y="0"/>
                  </a:lnTo>
                  <a:lnTo>
                    <a:pt x="306" y="0"/>
                  </a:lnTo>
                  <a:lnTo>
                    <a:pt x="337" y="2"/>
                  </a:lnTo>
                  <a:lnTo>
                    <a:pt x="371" y="4"/>
                  </a:lnTo>
                  <a:lnTo>
                    <a:pt x="406" y="7"/>
                  </a:lnTo>
                  <a:lnTo>
                    <a:pt x="443" y="12"/>
                  </a:lnTo>
                  <a:lnTo>
                    <a:pt x="479" y="18"/>
                  </a:lnTo>
                  <a:lnTo>
                    <a:pt x="517" y="25"/>
                  </a:lnTo>
                  <a:lnTo>
                    <a:pt x="557" y="35"/>
                  </a:lnTo>
                  <a:lnTo>
                    <a:pt x="598" y="45"/>
                  </a:lnTo>
                  <a:lnTo>
                    <a:pt x="639" y="59"/>
                  </a:lnTo>
                  <a:lnTo>
                    <a:pt x="682" y="72"/>
                  </a:lnTo>
                  <a:lnTo>
                    <a:pt x="725" y="88"/>
                  </a:lnTo>
                  <a:lnTo>
                    <a:pt x="769" y="106"/>
                  </a:lnTo>
                  <a:lnTo>
                    <a:pt x="814" y="126"/>
                  </a:lnTo>
                  <a:lnTo>
                    <a:pt x="861" y="148"/>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793" name="Freeform 73"/>
            <p:cNvSpPr>
              <a:spLocks/>
            </p:cNvSpPr>
            <p:nvPr/>
          </p:nvSpPr>
          <p:spPr bwMode="auto">
            <a:xfrm>
              <a:off x="1596" y="2054"/>
              <a:ext cx="2482" cy="188"/>
            </a:xfrm>
            <a:custGeom>
              <a:avLst/>
              <a:gdLst>
                <a:gd name="T0" fmla="*/ 50 w 2482"/>
                <a:gd name="T1" fmla="*/ 183 h 188"/>
                <a:gd name="T2" fmla="*/ 150 w 2482"/>
                <a:gd name="T3" fmla="*/ 185 h 188"/>
                <a:gd name="T4" fmla="*/ 251 w 2482"/>
                <a:gd name="T5" fmla="*/ 184 h 188"/>
                <a:gd name="T6" fmla="*/ 350 w 2482"/>
                <a:gd name="T7" fmla="*/ 187 h 188"/>
                <a:gd name="T8" fmla="*/ 450 w 2482"/>
                <a:gd name="T9" fmla="*/ 185 h 188"/>
                <a:gd name="T10" fmla="*/ 551 w 2482"/>
                <a:gd name="T11" fmla="*/ 185 h 188"/>
                <a:gd name="T12" fmla="*/ 651 w 2482"/>
                <a:gd name="T13" fmla="*/ 184 h 188"/>
                <a:gd name="T14" fmla="*/ 752 w 2482"/>
                <a:gd name="T15" fmla="*/ 183 h 188"/>
                <a:gd name="T16" fmla="*/ 851 w 2482"/>
                <a:gd name="T17" fmla="*/ 180 h 188"/>
                <a:gd name="T18" fmla="*/ 953 w 2482"/>
                <a:gd name="T19" fmla="*/ 180 h 188"/>
                <a:gd name="T20" fmla="*/ 1052 w 2482"/>
                <a:gd name="T21" fmla="*/ 177 h 188"/>
                <a:gd name="T22" fmla="*/ 1152 w 2482"/>
                <a:gd name="T23" fmla="*/ 176 h 188"/>
                <a:gd name="T24" fmla="*/ 1252 w 2482"/>
                <a:gd name="T25" fmla="*/ 176 h 188"/>
                <a:gd name="T26" fmla="*/ 1351 w 2482"/>
                <a:gd name="T27" fmla="*/ 176 h 188"/>
                <a:gd name="T28" fmla="*/ 1449 w 2482"/>
                <a:gd name="T29" fmla="*/ 174 h 188"/>
                <a:gd name="T30" fmla="*/ 1547 w 2482"/>
                <a:gd name="T31" fmla="*/ 176 h 188"/>
                <a:gd name="T32" fmla="*/ 1644 w 2482"/>
                <a:gd name="T33" fmla="*/ 176 h 188"/>
                <a:gd name="T34" fmla="*/ 1728 w 2482"/>
                <a:gd name="T35" fmla="*/ 178 h 188"/>
                <a:gd name="T36" fmla="*/ 1801 w 2482"/>
                <a:gd name="T37" fmla="*/ 178 h 188"/>
                <a:gd name="T38" fmla="*/ 1862 w 2482"/>
                <a:gd name="T39" fmla="*/ 179 h 188"/>
                <a:gd name="T40" fmla="*/ 1914 w 2482"/>
                <a:gd name="T41" fmla="*/ 178 h 188"/>
                <a:gd name="T42" fmla="*/ 1955 w 2482"/>
                <a:gd name="T43" fmla="*/ 178 h 188"/>
                <a:gd name="T44" fmla="*/ 1989 w 2482"/>
                <a:gd name="T45" fmla="*/ 178 h 188"/>
                <a:gd name="T46" fmla="*/ 2014 w 2482"/>
                <a:gd name="T47" fmla="*/ 178 h 188"/>
                <a:gd name="T48" fmla="*/ 2034 w 2482"/>
                <a:gd name="T49" fmla="*/ 177 h 188"/>
                <a:gd name="T50" fmla="*/ 2047 w 2482"/>
                <a:gd name="T51" fmla="*/ 175 h 188"/>
                <a:gd name="T52" fmla="*/ 2057 w 2482"/>
                <a:gd name="T53" fmla="*/ 175 h 188"/>
                <a:gd name="T54" fmla="*/ 2061 w 2482"/>
                <a:gd name="T55" fmla="*/ 176 h 188"/>
                <a:gd name="T56" fmla="*/ 2063 w 2482"/>
                <a:gd name="T57" fmla="*/ 174 h 188"/>
                <a:gd name="T58" fmla="*/ 2062 w 2482"/>
                <a:gd name="T59" fmla="*/ 176 h 188"/>
                <a:gd name="T60" fmla="*/ 2069 w 2482"/>
                <a:gd name="T61" fmla="*/ 175 h 188"/>
                <a:gd name="T62" fmla="*/ 2085 w 2482"/>
                <a:gd name="T63" fmla="*/ 175 h 188"/>
                <a:gd name="T64" fmla="*/ 2109 w 2482"/>
                <a:gd name="T65" fmla="*/ 176 h 188"/>
                <a:gd name="T66" fmla="*/ 2134 w 2482"/>
                <a:gd name="T67" fmla="*/ 175 h 188"/>
                <a:gd name="T68" fmla="*/ 2164 w 2482"/>
                <a:gd name="T69" fmla="*/ 175 h 188"/>
                <a:gd name="T70" fmla="*/ 2191 w 2482"/>
                <a:gd name="T71" fmla="*/ 176 h 188"/>
                <a:gd name="T72" fmla="*/ 2216 w 2482"/>
                <a:gd name="T73" fmla="*/ 175 h 188"/>
                <a:gd name="T74" fmla="*/ 2233 w 2482"/>
                <a:gd name="T75" fmla="*/ 174 h 188"/>
                <a:gd name="T76" fmla="*/ 2245 w 2482"/>
                <a:gd name="T77" fmla="*/ 172 h 188"/>
                <a:gd name="T78" fmla="*/ 2270 w 2482"/>
                <a:gd name="T79" fmla="*/ 169 h 188"/>
                <a:gd name="T80" fmla="*/ 2302 w 2482"/>
                <a:gd name="T81" fmla="*/ 162 h 188"/>
                <a:gd name="T82" fmla="*/ 2340 w 2482"/>
                <a:gd name="T83" fmla="*/ 152 h 188"/>
                <a:gd name="T84" fmla="*/ 2380 w 2482"/>
                <a:gd name="T85" fmla="*/ 140 h 188"/>
                <a:gd name="T86" fmla="*/ 2418 w 2482"/>
                <a:gd name="T87" fmla="*/ 123 h 188"/>
                <a:gd name="T88" fmla="*/ 2451 w 2482"/>
                <a:gd name="T89" fmla="*/ 101 h 188"/>
                <a:gd name="T90" fmla="*/ 2465 w 2482"/>
                <a:gd name="T91" fmla="*/ 52 h 188"/>
                <a:gd name="T92" fmla="*/ 2479 w 2482"/>
                <a:gd name="T93" fmla="*/ 0 h 188"/>
                <a:gd name="T94" fmla="*/ 33 w 2482"/>
                <a:gd name="T95" fmla="*/ 110 h 188"/>
                <a:gd name="T96" fmla="*/ 32 w 2482"/>
                <a:gd name="T97" fmla="*/ 134 h 188"/>
                <a:gd name="T98" fmla="*/ 29 w 2482"/>
                <a:gd name="T99" fmla="*/ 157 h 188"/>
                <a:gd name="T100" fmla="*/ 16 w 2482"/>
                <a:gd name="T101" fmla="*/ 176 h 18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482"/>
                <a:gd name="T154" fmla="*/ 0 h 188"/>
                <a:gd name="T155" fmla="*/ 2482 w 2482"/>
                <a:gd name="T156" fmla="*/ 188 h 18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482" h="188">
                  <a:moveTo>
                    <a:pt x="0" y="182"/>
                  </a:moveTo>
                  <a:lnTo>
                    <a:pt x="50" y="183"/>
                  </a:lnTo>
                  <a:lnTo>
                    <a:pt x="100" y="184"/>
                  </a:lnTo>
                  <a:lnTo>
                    <a:pt x="150" y="185"/>
                  </a:lnTo>
                  <a:lnTo>
                    <a:pt x="200" y="186"/>
                  </a:lnTo>
                  <a:lnTo>
                    <a:pt x="251" y="184"/>
                  </a:lnTo>
                  <a:lnTo>
                    <a:pt x="301" y="185"/>
                  </a:lnTo>
                  <a:lnTo>
                    <a:pt x="350" y="187"/>
                  </a:lnTo>
                  <a:lnTo>
                    <a:pt x="401" y="186"/>
                  </a:lnTo>
                  <a:lnTo>
                    <a:pt x="450" y="185"/>
                  </a:lnTo>
                  <a:lnTo>
                    <a:pt x="501" y="185"/>
                  </a:lnTo>
                  <a:lnTo>
                    <a:pt x="551" y="185"/>
                  </a:lnTo>
                  <a:lnTo>
                    <a:pt x="601" y="184"/>
                  </a:lnTo>
                  <a:lnTo>
                    <a:pt x="651" y="184"/>
                  </a:lnTo>
                  <a:lnTo>
                    <a:pt x="700" y="182"/>
                  </a:lnTo>
                  <a:lnTo>
                    <a:pt x="752" y="183"/>
                  </a:lnTo>
                  <a:lnTo>
                    <a:pt x="801" y="182"/>
                  </a:lnTo>
                  <a:lnTo>
                    <a:pt x="851" y="180"/>
                  </a:lnTo>
                  <a:lnTo>
                    <a:pt x="903" y="180"/>
                  </a:lnTo>
                  <a:lnTo>
                    <a:pt x="953" y="180"/>
                  </a:lnTo>
                  <a:lnTo>
                    <a:pt x="1003" y="179"/>
                  </a:lnTo>
                  <a:lnTo>
                    <a:pt x="1052" y="177"/>
                  </a:lnTo>
                  <a:lnTo>
                    <a:pt x="1102" y="176"/>
                  </a:lnTo>
                  <a:lnTo>
                    <a:pt x="1152" y="176"/>
                  </a:lnTo>
                  <a:lnTo>
                    <a:pt x="1203" y="175"/>
                  </a:lnTo>
                  <a:lnTo>
                    <a:pt x="1252" y="176"/>
                  </a:lnTo>
                  <a:lnTo>
                    <a:pt x="1301" y="176"/>
                  </a:lnTo>
                  <a:lnTo>
                    <a:pt x="1351" y="176"/>
                  </a:lnTo>
                  <a:lnTo>
                    <a:pt x="1399" y="175"/>
                  </a:lnTo>
                  <a:lnTo>
                    <a:pt x="1449" y="174"/>
                  </a:lnTo>
                  <a:lnTo>
                    <a:pt x="1498" y="175"/>
                  </a:lnTo>
                  <a:lnTo>
                    <a:pt x="1547" y="176"/>
                  </a:lnTo>
                  <a:lnTo>
                    <a:pt x="1597" y="175"/>
                  </a:lnTo>
                  <a:lnTo>
                    <a:pt x="1644" y="176"/>
                  </a:lnTo>
                  <a:lnTo>
                    <a:pt x="1689" y="177"/>
                  </a:lnTo>
                  <a:lnTo>
                    <a:pt x="1728" y="178"/>
                  </a:lnTo>
                  <a:lnTo>
                    <a:pt x="1767" y="179"/>
                  </a:lnTo>
                  <a:lnTo>
                    <a:pt x="1801" y="178"/>
                  </a:lnTo>
                  <a:lnTo>
                    <a:pt x="1832" y="179"/>
                  </a:lnTo>
                  <a:lnTo>
                    <a:pt x="1862" y="179"/>
                  </a:lnTo>
                  <a:lnTo>
                    <a:pt x="1888" y="180"/>
                  </a:lnTo>
                  <a:lnTo>
                    <a:pt x="1914" y="178"/>
                  </a:lnTo>
                  <a:lnTo>
                    <a:pt x="1936" y="178"/>
                  </a:lnTo>
                  <a:lnTo>
                    <a:pt x="1955" y="178"/>
                  </a:lnTo>
                  <a:lnTo>
                    <a:pt x="1973" y="178"/>
                  </a:lnTo>
                  <a:lnTo>
                    <a:pt x="1989" y="178"/>
                  </a:lnTo>
                  <a:lnTo>
                    <a:pt x="2002" y="178"/>
                  </a:lnTo>
                  <a:lnTo>
                    <a:pt x="2014" y="178"/>
                  </a:lnTo>
                  <a:lnTo>
                    <a:pt x="2024" y="177"/>
                  </a:lnTo>
                  <a:lnTo>
                    <a:pt x="2034" y="177"/>
                  </a:lnTo>
                  <a:lnTo>
                    <a:pt x="2042" y="176"/>
                  </a:lnTo>
                  <a:lnTo>
                    <a:pt x="2047" y="175"/>
                  </a:lnTo>
                  <a:lnTo>
                    <a:pt x="2053" y="176"/>
                  </a:lnTo>
                  <a:lnTo>
                    <a:pt x="2057" y="175"/>
                  </a:lnTo>
                  <a:lnTo>
                    <a:pt x="2060" y="176"/>
                  </a:lnTo>
                  <a:lnTo>
                    <a:pt x="2061" y="176"/>
                  </a:lnTo>
                  <a:lnTo>
                    <a:pt x="2062" y="175"/>
                  </a:lnTo>
                  <a:lnTo>
                    <a:pt x="2063" y="174"/>
                  </a:lnTo>
                  <a:lnTo>
                    <a:pt x="2062" y="175"/>
                  </a:lnTo>
                  <a:lnTo>
                    <a:pt x="2062" y="176"/>
                  </a:lnTo>
                  <a:lnTo>
                    <a:pt x="2064" y="176"/>
                  </a:lnTo>
                  <a:lnTo>
                    <a:pt x="2069" y="175"/>
                  </a:lnTo>
                  <a:lnTo>
                    <a:pt x="2077" y="176"/>
                  </a:lnTo>
                  <a:lnTo>
                    <a:pt x="2085" y="175"/>
                  </a:lnTo>
                  <a:lnTo>
                    <a:pt x="2096" y="176"/>
                  </a:lnTo>
                  <a:lnTo>
                    <a:pt x="2109" y="176"/>
                  </a:lnTo>
                  <a:lnTo>
                    <a:pt x="2121" y="176"/>
                  </a:lnTo>
                  <a:lnTo>
                    <a:pt x="2134" y="175"/>
                  </a:lnTo>
                  <a:lnTo>
                    <a:pt x="2150" y="177"/>
                  </a:lnTo>
                  <a:lnTo>
                    <a:pt x="2164" y="175"/>
                  </a:lnTo>
                  <a:lnTo>
                    <a:pt x="2178" y="176"/>
                  </a:lnTo>
                  <a:lnTo>
                    <a:pt x="2191" y="176"/>
                  </a:lnTo>
                  <a:lnTo>
                    <a:pt x="2203" y="176"/>
                  </a:lnTo>
                  <a:lnTo>
                    <a:pt x="2216" y="175"/>
                  </a:lnTo>
                  <a:lnTo>
                    <a:pt x="2225" y="175"/>
                  </a:lnTo>
                  <a:lnTo>
                    <a:pt x="2233" y="174"/>
                  </a:lnTo>
                  <a:lnTo>
                    <a:pt x="2237" y="172"/>
                  </a:lnTo>
                  <a:lnTo>
                    <a:pt x="2245" y="172"/>
                  </a:lnTo>
                  <a:lnTo>
                    <a:pt x="2257" y="170"/>
                  </a:lnTo>
                  <a:lnTo>
                    <a:pt x="2270" y="169"/>
                  </a:lnTo>
                  <a:lnTo>
                    <a:pt x="2286" y="165"/>
                  </a:lnTo>
                  <a:lnTo>
                    <a:pt x="2302" y="162"/>
                  </a:lnTo>
                  <a:lnTo>
                    <a:pt x="2321" y="159"/>
                  </a:lnTo>
                  <a:lnTo>
                    <a:pt x="2340" y="152"/>
                  </a:lnTo>
                  <a:lnTo>
                    <a:pt x="2359" y="147"/>
                  </a:lnTo>
                  <a:lnTo>
                    <a:pt x="2380" y="140"/>
                  </a:lnTo>
                  <a:lnTo>
                    <a:pt x="2400" y="131"/>
                  </a:lnTo>
                  <a:lnTo>
                    <a:pt x="2418" y="123"/>
                  </a:lnTo>
                  <a:lnTo>
                    <a:pt x="2437" y="113"/>
                  </a:lnTo>
                  <a:lnTo>
                    <a:pt x="2451" y="101"/>
                  </a:lnTo>
                  <a:lnTo>
                    <a:pt x="2466" y="89"/>
                  </a:lnTo>
                  <a:lnTo>
                    <a:pt x="2465" y="52"/>
                  </a:lnTo>
                  <a:lnTo>
                    <a:pt x="2481" y="47"/>
                  </a:lnTo>
                  <a:lnTo>
                    <a:pt x="2479" y="0"/>
                  </a:lnTo>
                  <a:lnTo>
                    <a:pt x="34" y="97"/>
                  </a:lnTo>
                  <a:lnTo>
                    <a:pt x="33" y="110"/>
                  </a:lnTo>
                  <a:lnTo>
                    <a:pt x="32" y="121"/>
                  </a:lnTo>
                  <a:lnTo>
                    <a:pt x="32" y="134"/>
                  </a:lnTo>
                  <a:lnTo>
                    <a:pt x="32" y="146"/>
                  </a:lnTo>
                  <a:lnTo>
                    <a:pt x="29" y="157"/>
                  </a:lnTo>
                  <a:lnTo>
                    <a:pt x="24" y="167"/>
                  </a:lnTo>
                  <a:lnTo>
                    <a:pt x="16" y="176"/>
                  </a:lnTo>
                  <a:lnTo>
                    <a:pt x="0" y="182"/>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32794" name="Freeform 74"/>
            <p:cNvSpPr>
              <a:spLocks/>
            </p:cNvSpPr>
            <p:nvPr/>
          </p:nvSpPr>
          <p:spPr bwMode="auto">
            <a:xfrm>
              <a:off x="1594" y="2056"/>
              <a:ext cx="2490" cy="191"/>
            </a:xfrm>
            <a:custGeom>
              <a:avLst/>
              <a:gdLst>
                <a:gd name="T0" fmla="*/ 0 w 2490"/>
                <a:gd name="T1" fmla="*/ 186 h 191"/>
                <a:gd name="T2" fmla="*/ 100 w 2490"/>
                <a:gd name="T3" fmla="*/ 188 h 191"/>
                <a:gd name="T4" fmla="*/ 200 w 2490"/>
                <a:gd name="T5" fmla="*/ 190 h 191"/>
                <a:gd name="T6" fmla="*/ 301 w 2490"/>
                <a:gd name="T7" fmla="*/ 189 h 191"/>
                <a:gd name="T8" fmla="*/ 402 w 2490"/>
                <a:gd name="T9" fmla="*/ 189 h 191"/>
                <a:gd name="T10" fmla="*/ 502 w 2490"/>
                <a:gd name="T11" fmla="*/ 188 h 191"/>
                <a:gd name="T12" fmla="*/ 602 w 2490"/>
                <a:gd name="T13" fmla="*/ 187 h 191"/>
                <a:gd name="T14" fmla="*/ 703 w 2490"/>
                <a:gd name="T15" fmla="*/ 185 h 191"/>
                <a:gd name="T16" fmla="*/ 804 w 2490"/>
                <a:gd name="T17" fmla="*/ 185 h 191"/>
                <a:gd name="T18" fmla="*/ 904 w 2490"/>
                <a:gd name="T19" fmla="*/ 183 h 191"/>
                <a:gd name="T20" fmla="*/ 1006 w 2490"/>
                <a:gd name="T21" fmla="*/ 181 h 191"/>
                <a:gd name="T22" fmla="*/ 1105 w 2490"/>
                <a:gd name="T23" fmla="*/ 179 h 191"/>
                <a:gd name="T24" fmla="*/ 1205 w 2490"/>
                <a:gd name="T25" fmla="*/ 178 h 191"/>
                <a:gd name="T26" fmla="*/ 1305 w 2490"/>
                <a:gd name="T27" fmla="*/ 177 h 191"/>
                <a:gd name="T28" fmla="*/ 1403 w 2490"/>
                <a:gd name="T29" fmla="*/ 177 h 191"/>
                <a:gd name="T30" fmla="*/ 1503 w 2490"/>
                <a:gd name="T31" fmla="*/ 177 h 191"/>
                <a:gd name="T32" fmla="*/ 1600 w 2490"/>
                <a:gd name="T33" fmla="*/ 178 h 191"/>
                <a:gd name="T34" fmla="*/ 1693 w 2490"/>
                <a:gd name="T35" fmla="*/ 179 h 191"/>
                <a:gd name="T36" fmla="*/ 1772 w 2490"/>
                <a:gd name="T37" fmla="*/ 180 h 191"/>
                <a:gd name="T38" fmla="*/ 1838 w 2490"/>
                <a:gd name="T39" fmla="*/ 181 h 191"/>
                <a:gd name="T40" fmla="*/ 1895 w 2490"/>
                <a:gd name="T41" fmla="*/ 182 h 191"/>
                <a:gd name="T42" fmla="*/ 1941 w 2490"/>
                <a:gd name="T43" fmla="*/ 180 h 191"/>
                <a:gd name="T44" fmla="*/ 1979 w 2490"/>
                <a:gd name="T45" fmla="*/ 181 h 191"/>
                <a:gd name="T46" fmla="*/ 2008 w 2490"/>
                <a:gd name="T47" fmla="*/ 180 h 191"/>
                <a:gd name="T48" fmla="*/ 2031 w 2490"/>
                <a:gd name="T49" fmla="*/ 179 h 191"/>
                <a:gd name="T50" fmla="*/ 2047 w 2490"/>
                <a:gd name="T51" fmla="*/ 178 h 191"/>
                <a:gd name="T52" fmla="*/ 2059 w 2490"/>
                <a:gd name="T53" fmla="*/ 177 h 191"/>
                <a:gd name="T54" fmla="*/ 2064 w 2490"/>
                <a:gd name="T55" fmla="*/ 178 h 191"/>
                <a:gd name="T56" fmla="*/ 2069 w 2490"/>
                <a:gd name="T57" fmla="*/ 177 h 191"/>
                <a:gd name="T58" fmla="*/ 2069 w 2490"/>
                <a:gd name="T59" fmla="*/ 177 h 191"/>
                <a:gd name="T60" fmla="*/ 2071 w 2490"/>
                <a:gd name="T61" fmla="*/ 178 h 191"/>
                <a:gd name="T62" fmla="*/ 2082 w 2490"/>
                <a:gd name="T63" fmla="*/ 177 h 191"/>
                <a:gd name="T64" fmla="*/ 2102 w 2490"/>
                <a:gd name="T65" fmla="*/ 178 h 191"/>
                <a:gd name="T66" fmla="*/ 2128 w 2490"/>
                <a:gd name="T67" fmla="*/ 178 h 191"/>
                <a:gd name="T68" fmla="*/ 2155 w 2490"/>
                <a:gd name="T69" fmla="*/ 179 h 191"/>
                <a:gd name="T70" fmla="*/ 2184 w 2490"/>
                <a:gd name="T71" fmla="*/ 178 h 191"/>
                <a:gd name="T72" fmla="*/ 2210 w 2490"/>
                <a:gd name="T73" fmla="*/ 177 h 191"/>
                <a:gd name="T74" fmla="*/ 2232 w 2490"/>
                <a:gd name="T75" fmla="*/ 176 h 191"/>
                <a:gd name="T76" fmla="*/ 2244 w 2490"/>
                <a:gd name="T77" fmla="*/ 173 h 191"/>
                <a:gd name="T78" fmla="*/ 2262 w 2490"/>
                <a:gd name="T79" fmla="*/ 172 h 191"/>
                <a:gd name="T80" fmla="*/ 2293 w 2490"/>
                <a:gd name="T81" fmla="*/ 167 h 191"/>
                <a:gd name="T82" fmla="*/ 2328 w 2490"/>
                <a:gd name="T83" fmla="*/ 160 h 191"/>
                <a:gd name="T84" fmla="*/ 2367 w 2490"/>
                <a:gd name="T85" fmla="*/ 148 h 191"/>
                <a:gd name="T86" fmla="*/ 2407 w 2490"/>
                <a:gd name="T87" fmla="*/ 133 h 191"/>
                <a:gd name="T88" fmla="*/ 2445 w 2490"/>
                <a:gd name="T89" fmla="*/ 114 h 191"/>
                <a:gd name="T90" fmla="*/ 2473 w 2490"/>
                <a:gd name="T91" fmla="*/ 89 h 191"/>
                <a:gd name="T92" fmla="*/ 2489 w 2490"/>
                <a:gd name="T93" fmla="*/ 48 h 191"/>
                <a:gd name="T94" fmla="*/ 34 w 2490"/>
                <a:gd name="T95" fmla="*/ 101 h 191"/>
                <a:gd name="T96" fmla="*/ 31 w 2490"/>
                <a:gd name="T97" fmla="*/ 125 h 191"/>
                <a:gd name="T98" fmla="*/ 32 w 2490"/>
                <a:gd name="T99" fmla="*/ 149 h 191"/>
                <a:gd name="T100" fmla="*/ 24 w 2490"/>
                <a:gd name="T101" fmla="*/ 170 h 191"/>
                <a:gd name="T102" fmla="*/ 0 w 2490"/>
                <a:gd name="T103" fmla="*/ 186 h 19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490"/>
                <a:gd name="T157" fmla="*/ 0 h 191"/>
                <a:gd name="T158" fmla="*/ 2490 w 2490"/>
                <a:gd name="T159" fmla="*/ 191 h 19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490" h="191">
                  <a:moveTo>
                    <a:pt x="0" y="186"/>
                  </a:moveTo>
                  <a:lnTo>
                    <a:pt x="0" y="186"/>
                  </a:lnTo>
                  <a:lnTo>
                    <a:pt x="50" y="187"/>
                  </a:lnTo>
                  <a:lnTo>
                    <a:pt x="100" y="188"/>
                  </a:lnTo>
                  <a:lnTo>
                    <a:pt x="150" y="189"/>
                  </a:lnTo>
                  <a:lnTo>
                    <a:pt x="200" y="190"/>
                  </a:lnTo>
                  <a:lnTo>
                    <a:pt x="251" y="189"/>
                  </a:lnTo>
                  <a:lnTo>
                    <a:pt x="301" y="189"/>
                  </a:lnTo>
                  <a:lnTo>
                    <a:pt x="350" y="190"/>
                  </a:lnTo>
                  <a:lnTo>
                    <a:pt x="402" y="189"/>
                  </a:lnTo>
                  <a:lnTo>
                    <a:pt x="452" y="189"/>
                  </a:lnTo>
                  <a:lnTo>
                    <a:pt x="502" y="188"/>
                  </a:lnTo>
                  <a:lnTo>
                    <a:pt x="553" y="188"/>
                  </a:lnTo>
                  <a:lnTo>
                    <a:pt x="602" y="187"/>
                  </a:lnTo>
                  <a:lnTo>
                    <a:pt x="653" y="186"/>
                  </a:lnTo>
                  <a:lnTo>
                    <a:pt x="703" y="185"/>
                  </a:lnTo>
                  <a:lnTo>
                    <a:pt x="753" y="186"/>
                  </a:lnTo>
                  <a:lnTo>
                    <a:pt x="804" y="185"/>
                  </a:lnTo>
                  <a:lnTo>
                    <a:pt x="854" y="183"/>
                  </a:lnTo>
                  <a:lnTo>
                    <a:pt x="904" y="183"/>
                  </a:lnTo>
                  <a:lnTo>
                    <a:pt x="955" y="181"/>
                  </a:lnTo>
                  <a:lnTo>
                    <a:pt x="1006" y="181"/>
                  </a:lnTo>
                  <a:lnTo>
                    <a:pt x="1056" y="180"/>
                  </a:lnTo>
                  <a:lnTo>
                    <a:pt x="1105" y="179"/>
                  </a:lnTo>
                  <a:lnTo>
                    <a:pt x="1156" y="179"/>
                  </a:lnTo>
                  <a:lnTo>
                    <a:pt x="1205" y="178"/>
                  </a:lnTo>
                  <a:lnTo>
                    <a:pt x="1256" y="177"/>
                  </a:lnTo>
                  <a:lnTo>
                    <a:pt x="1305" y="177"/>
                  </a:lnTo>
                  <a:lnTo>
                    <a:pt x="1355" y="178"/>
                  </a:lnTo>
                  <a:lnTo>
                    <a:pt x="1403" y="177"/>
                  </a:lnTo>
                  <a:lnTo>
                    <a:pt x="1454" y="177"/>
                  </a:lnTo>
                  <a:lnTo>
                    <a:pt x="1503" y="177"/>
                  </a:lnTo>
                  <a:lnTo>
                    <a:pt x="1552" y="178"/>
                  </a:lnTo>
                  <a:lnTo>
                    <a:pt x="1600" y="178"/>
                  </a:lnTo>
                  <a:lnTo>
                    <a:pt x="1648" y="179"/>
                  </a:lnTo>
                  <a:lnTo>
                    <a:pt x="1693" y="179"/>
                  </a:lnTo>
                  <a:lnTo>
                    <a:pt x="1732" y="180"/>
                  </a:lnTo>
                  <a:lnTo>
                    <a:pt x="1772" y="180"/>
                  </a:lnTo>
                  <a:lnTo>
                    <a:pt x="1807" y="181"/>
                  </a:lnTo>
                  <a:lnTo>
                    <a:pt x="1838" y="181"/>
                  </a:lnTo>
                  <a:lnTo>
                    <a:pt x="1868" y="180"/>
                  </a:lnTo>
                  <a:lnTo>
                    <a:pt x="1895" y="182"/>
                  </a:lnTo>
                  <a:lnTo>
                    <a:pt x="1919" y="181"/>
                  </a:lnTo>
                  <a:lnTo>
                    <a:pt x="1941" y="180"/>
                  </a:lnTo>
                  <a:lnTo>
                    <a:pt x="1961" y="180"/>
                  </a:lnTo>
                  <a:lnTo>
                    <a:pt x="1979" y="181"/>
                  </a:lnTo>
                  <a:lnTo>
                    <a:pt x="1994" y="179"/>
                  </a:lnTo>
                  <a:lnTo>
                    <a:pt x="2008" y="180"/>
                  </a:lnTo>
                  <a:lnTo>
                    <a:pt x="2020" y="180"/>
                  </a:lnTo>
                  <a:lnTo>
                    <a:pt x="2031" y="179"/>
                  </a:lnTo>
                  <a:lnTo>
                    <a:pt x="2040" y="179"/>
                  </a:lnTo>
                  <a:lnTo>
                    <a:pt x="2047" y="178"/>
                  </a:lnTo>
                  <a:lnTo>
                    <a:pt x="2053" y="177"/>
                  </a:lnTo>
                  <a:lnTo>
                    <a:pt x="2059" y="177"/>
                  </a:lnTo>
                  <a:lnTo>
                    <a:pt x="2063" y="178"/>
                  </a:lnTo>
                  <a:lnTo>
                    <a:pt x="2064" y="178"/>
                  </a:lnTo>
                  <a:lnTo>
                    <a:pt x="2066" y="177"/>
                  </a:lnTo>
                  <a:lnTo>
                    <a:pt x="2069" y="177"/>
                  </a:lnTo>
                  <a:lnTo>
                    <a:pt x="2069" y="176"/>
                  </a:lnTo>
                  <a:lnTo>
                    <a:pt x="2069" y="177"/>
                  </a:lnTo>
                  <a:lnTo>
                    <a:pt x="2068" y="178"/>
                  </a:lnTo>
                  <a:lnTo>
                    <a:pt x="2071" y="178"/>
                  </a:lnTo>
                  <a:lnTo>
                    <a:pt x="2075" y="177"/>
                  </a:lnTo>
                  <a:lnTo>
                    <a:pt x="2082" y="177"/>
                  </a:lnTo>
                  <a:lnTo>
                    <a:pt x="2091" y="178"/>
                  </a:lnTo>
                  <a:lnTo>
                    <a:pt x="2102" y="178"/>
                  </a:lnTo>
                  <a:lnTo>
                    <a:pt x="2114" y="178"/>
                  </a:lnTo>
                  <a:lnTo>
                    <a:pt x="2128" y="178"/>
                  </a:lnTo>
                  <a:lnTo>
                    <a:pt x="2140" y="177"/>
                  </a:lnTo>
                  <a:lnTo>
                    <a:pt x="2155" y="179"/>
                  </a:lnTo>
                  <a:lnTo>
                    <a:pt x="2169" y="177"/>
                  </a:lnTo>
                  <a:lnTo>
                    <a:pt x="2184" y="178"/>
                  </a:lnTo>
                  <a:lnTo>
                    <a:pt x="2198" y="177"/>
                  </a:lnTo>
                  <a:lnTo>
                    <a:pt x="2210" y="177"/>
                  </a:lnTo>
                  <a:lnTo>
                    <a:pt x="2222" y="175"/>
                  </a:lnTo>
                  <a:lnTo>
                    <a:pt x="2232" y="176"/>
                  </a:lnTo>
                  <a:lnTo>
                    <a:pt x="2240" y="175"/>
                  </a:lnTo>
                  <a:lnTo>
                    <a:pt x="2244" y="173"/>
                  </a:lnTo>
                  <a:lnTo>
                    <a:pt x="2252" y="173"/>
                  </a:lnTo>
                  <a:lnTo>
                    <a:pt x="2262" y="172"/>
                  </a:lnTo>
                  <a:lnTo>
                    <a:pt x="2276" y="170"/>
                  </a:lnTo>
                  <a:lnTo>
                    <a:pt x="2293" y="167"/>
                  </a:lnTo>
                  <a:lnTo>
                    <a:pt x="2309" y="163"/>
                  </a:lnTo>
                  <a:lnTo>
                    <a:pt x="2328" y="160"/>
                  </a:lnTo>
                  <a:lnTo>
                    <a:pt x="2347" y="153"/>
                  </a:lnTo>
                  <a:lnTo>
                    <a:pt x="2367" y="148"/>
                  </a:lnTo>
                  <a:lnTo>
                    <a:pt x="2388" y="141"/>
                  </a:lnTo>
                  <a:lnTo>
                    <a:pt x="2407" y="133"/>
                  </a:lnTo>
                  <a:lnTo>
                    <a:pt x="2425" y="124"/>
                  </a:lnTo>
                  <a:lnTo>
                    <a:pt x="2445" y="114"/>
                  </a:lnTo>
                  <a:lnTo>
                    <a:pt x="2459" y="102"/>
                  </a:lnTo>
                  <a:lnTo>
                    <a:pt x="2473" y="89"/>
                  </a:lnTo>
                  <a:lnTo>
                    <a:pt x="2472" y="52"/>
                  </a:lnTo>
                  <a:lnTo>
                    <a:pt x="2489" y="48"/>
                  </a:lnTo>
                  <a:lnTo>
                    <a:pt x="2487" y="0"/>
                  </a:lnTo>
                  <a:lnTo>
                    <a:pt x="34" y="101"/>
                  </a:lnTo>
                  <a:lnTo>
                    <a:pt x="33" y="113"/>
                  </a:lnTo>
                  <a:lnTo>
                    <a:pt x="31" y="125"/>
                  </a:lnTo>
                  <a:lnTo>
                    <a:pt x="32" y="138"/>
                  </a:lnTo>
                  <a:lnTo>
                    <a:pt x="32" y="149"/>
                  </a:lnTo>
                  <a:lnTo>
                    <a:pt x="29" y="161"/>
                  </a:lnTo>
                  <a:lnTo>
                    <a:pt x="24" y="170"/>
                  </a:lnTo>
                  <a:lnTo>
                    <a:pt x="15" y="179"/>
                  </a:lnTo>
                  <a:lnTo>
                    <a:pt x="0" y="186"/>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795" name="Freeform 75"/>
            <p:cNvSpPr>
              <a:spLocks/>
            </p:cNvSpPr>
            <p:nvPr/>
          </p:nvSpPr>
          <p:spPr bwMode="auto">
            <a:xfrm>
              <a:off x="3528" y="2187"/>
              <a:ext cx="140" cy="114"/>
            </a:xfrm>
            <a:custGeom>
              <a:avLst/>
              <a:gdLst>
                <a:gd name="T0" fmla="*/ 79 w 140"/>
                <a:gd name="T1" fmla="*/ 26 h 114"/>
                <a:gd name="T2" fmla="*/ 72 w 140"/>
                <a:gd name="T3" fmla="*/ 38 h 114"/>
                <a:gd name="T4" fmla="*/ 61 w 140"/>
                <a:gd name="T5" fmla="*/ 44 h 114"/>
                <a:gd name="T6" fmla="*/ 51 w 140"/>
                <a:gd name="T7" fmla="*/ 53 h 114"/>
                <a:gd name="T8" fmla="*/ 35 w 140"/>
                <a:gd name="T9" fmla="*/ 56 h 114"/>
                <a:gd name="T10" fmla="*/ 22 w 140"/>
                <a:gd name="T11" fmla="*/ 59 h 114"/>
                <a:gd name="T12" fmla="*/ 12 w 140"/>
                <a:gd name="T13" fmla="*/ 60 h 114"/>
                <a:gd name="T14" fmla="*/ 3 w 140"/>
                <a:gd name="T15" fmla="*/ 60 h 114"/>
                <a:gd name="T16" fmla="*/ 1 w 140"/>
                <a:gd name="T17" fmla="*/ 59 h 114"/>
                <a:gd name="T18" fmla="*/ 0 w 140"/>
                <a:gd name="T19" fmla="*/ 113 h 114"/>
                <a:gd name="T20" fmla="*/ 2 w 140"/>
                <a:gd name="T21" fmla="*/ 112 h 114"/>
                <a:gd name="T22" fmla="*/ 7 w 140"/>
                <a:gd name="T23" fmla="*/ 112 h 114"/>
                <a:gd name="T24" fmla="*/ 12 w 140"/>
                <a:gd name="T25" fmla="*/ 113 h 114"/>
                <a:gd name="T26" fmla="*/ 20 w 140"/>
                <a:gd name="T27" fmla="*/ 112 h 114"/>
                <a:gd name="T28" fmla="*/ 29 w 140"/>
                <a:gd name="T29" fmla="*/ 111 h 114"/>
                <a:gd name="T30" fmla="*/ 39 w 140"/>
                <a:gd name="T31" fmla="*/ 109 h 114"/>
                <a:gd name="T32" fmla="*/ 50 w 140"/>
                <a:gd name="T33" fmla="*/ 106 h 114"/>
                <a:gd name="T34" fmla="*/ 61 w 140"/>
                <a:gd name="T35" fmla="*/ 103 h 114"/>
                <a:gd name="T36" fmla="*/ 74 w 140"/>
                <a:gd name="T37" fmla="*/ 99 h 114"/>
                <a:gd name="T38" fmla="*/ 85 w 140"/>
                <a:gd name="T39" fmla="*/ 94 h 114"/>
                <a:gd name="T40" fmla="*/ 97 w 140"/>
                <a:gd name="T41" fmla="*/ 87 h 114"/>
                <a:gd name="T42" fmla="*/ 109 w 140"/>
                <a:gd name="T43" fmla="*/ 78 h 114"/>
                <a:gd name="T44" fmla="*/ 118 w 140"/>
                <a:gd name="T45" fmla="*/ 68 h 114"/>
                <a:gd name="T46" fmla="*/ 127 w 140"/>
                <a:gd name="T47" fmla="*/ 58 h 114"/>
                <a:gd name="T48" fmla="*/ 132 w 140"/>
                <a:gd name="T49" fmla="*/ 46 h 114"/>
                <a:gd name="T50" fmla="*/ 139 w 140"/>
                <a:gd name="T51" fmla="*/ 30 h 114"/>
                <a:gd name="T52" fmla="*/ 139 w 140"/>
                <a:gd name="T53" fmla="*/ 26 h 114"/>
                <a:gd name="T54" fmla="*/ 138 w 140"/>
                <a:gd name="T55" fmla="*/ 21 h 114"/>
                <a:gd name="T56" fmla="*/ 135 w 140"/>
                <a:gd name="T57" fmla="*/ 16 h 114"/>
                <a:gd name="T58" fmla="*/ 132 w 140"/>
                <a:gd name="T59" fmla="*/ 12 h 114"/>
                <a:gd name="T60" fmla="*/ 128 w 140"/>
                <a:gd name="T61" fmla="*/ 6 h 114"/>
                <a:gd name="T62" fmla="*/ 125 w 140"/>
                <a:gd name="T63" fmla="*/ 2 h 114"/>
                <a:gd name="T64" fmla="*/ 120 w 140"/>
                <a:gd name="T65" fmla="*/ 0 h 114"/>
                <a:gd name="T66" fmla="*/ 113 w 140"/>
                <a:gd name="T67" fmla="*/ 0 h 114"/>
                <a:gd name="T68" fmla="*/ 108 w 140"/>
                <a:gd name="T69" fmla="*/ 1 h 114"/>
                <a:gd name="T70" fmla="*/ 101 w 140"/>
                <a:gd name="T71" fmla="*/ 3 h 114"/>
                <a:gd name="T72" fmla="*/ 97 w 140"/>
                <a:gd name="T73" fmla="*/ 3 h 114"/>
                <a:gd name="T74" fmla="*/ 91 w 140"/>
                <a:gd name="T75" fmla="*/ 6 h 114"/>
                <a:gd name="T76" fmla="*/ 88 w 140"/>
                <a:gd name="T77" fmla="*/ 10 h 114"/>
                <a:gd name="T78" fmla="*/ 84 w 140"/>
                <a:gd name="T79" fmla="*/ 13 h 114"/>
                <a:gd name="T80" fmla="*/ 81 w 140"/>
                <a:gd name="T81" fmla="*/ 19 h 114"/>
                <a:gd name="T82" fmla="*/ 79 w 140"/>
                <a:gd name="T83" fmla="*/ 26 h 1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0"/>
                <a:gd name="T127" fmla="*/ 0 h 114"/>
                <a:gd name="T128" fmla="*/ 140 w 140"/>
                <a:gd name="T129" fmla="*/ 114 h 1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0" h="114">
                  <a:moveTo>
                    <a:pt x="79" y="26"/>
                  </a:moveTo>
                  <a:lnTo>
                    <a:pt x="72" y="38"/>
                  </a:lnTo>
                  <a:lnTo>
                    <a:pt x="61" y="44"/>
                  </a:lnTo>
                  <a:lnTo>
                    <a:pt x="51" y="53"/>
                  </a:lnTo>
                  <a:lnTo>
                    <a:pt x="35" y="56"/>
                  </a:lnTo>
                  <a:lnTo>
                    <a:pt x="22" y="59"/>
                  </a:lnTo>
                  <a:lnTo>
                    <a:pt x="12" y="60"/>
                  </a:lnTo>
                  <a:lnTo>
                    <a:pt x="3" y="60"/>
                  </a:lnTo>
                  <a:lnTo>
                    <a:pt x="1" y="59"/>
                  </a:lnTo>
                  <a:lnTo>
                    <a:pt x="0" y="113"/>
                  </a:lnTo>
                  <a:lnTo>
                    <a:pt x="2" y="112"/>
                  </a:lnTo>
                  <a:lnTo>
                    <a:pt x="7" y="112"/>
                  </a:lnTo>
                  <a:lnTo>
                    <a:pt x="12" y="113"/>
                  </a:lnTo>
                  <a:lnTo>
                    <a:pt x="20" y="112"/>
                  </a:lnTo>
                  <a:lnTo>
                    <a:pt x="29" y="111"/>
                  </a:lnTo>
                  <a:lnTo>
                    <a:pt x="39" y="109"/>
                  </a:lnTo>
                  <a:lnTo>
                    <a:pt x="50" y="106"/>
                  </a:lnTo>
                  <a:lnTo>
                    <a:pt x="61" y="103"/>
                  </a:lnTo>
                  <a:lnTo>
                    <a:pt x="74" y="99"/>
                  </a:lnTo>
                  <a:lnTo>
                    <a:pt x="85" y="94"/>
                  </a:lnTo>
                  <a:lnTo>
                    <a:pt x="97" y="87"/>
                  </a:lnTo>
                  <a:lnTo>
                    <a:pt x="109" y="78"/>
                  </a:lnTo>
                  <a:lnTo>
                    <a:pt x="118" y="68"/>
                  </a:lnTo>
                  <a:lnTo>
                    <a:pt x="127" y="58"/>
                  </a:lnTo>
                  <a:lnTo>
                    <a:pt x="132" y="46"/>
                  </a:lnTo>
                  <a:lnTo>
                    <a:pt x="139" y="30"/>
                  </a:lnTo>
                  <a:lnTo>
                    <a:pt x="139" y="26"/>
                  </a:lnTo>
                  <a:lnTo>
                    <a:pt x="138" y="21"/>
                  </a:lnTo>
                  <a:lnTo>
                    <a:pt x="135" y="16"/>
                  </a:lnTo>
                  <a:lnTo>
                    <a:pt x="132" y="12"/>
                  </a:lnTo>
                  <a:lnTo>
                    <a:pt x="128" y="6"/>
                  </a:lnTo>
                  <a:lnTo>
                    <a:pt x="125" y="2"/>
                  </a:lnTo>
                  <a:lnTo>
                    <a:pt x="120" y="0"/>
                  </a:lnTo>
                  <a:lnTo>
                    <a:pt x="113" y="0"/>
                  </a:lnTo>
                  <a:lnTo>
                    <a:pt x="108" y="1"/>
                  </a:lnTo>
                  <a:lnTo>
                    <a:pt x="101" y="3"/>
                  </a:lnTo>
                  <a:lnTo>
                    <a:pt x="97" y="3"/>
                  </a:lnTo>
                  <a:lnTo>
                    <a:pt x="91" y="6"/>
                  </a:lnTo>
                  <a:lnTo>
                    <a:pt x="88" y="10"/>
                  </a:lnTo>
                  <a:lnTo>
                    <a:pt x="84" y="13"/>
                  </a:lnTo>
                  <a:lnTo>
                    <a:pt x="81" y="19"/>
                  </a:lnTo>
                  <a:lnTo>
                    <a:pt x="79" y="26"/>
                  </a:lnTo>
                </a:path>
              </a:pathLst>
            </a:custGeom>
            <a:solidFill>
              <a:srgbClr val="669999"/>
            </a:solidFill>
            <a:ln w="12700" cap="rnd" cmpd="sng">
              <a:noFill/>
              <a:prstDash val="solid"/>
              <a:round/>
              <a:headEnd type="none" w="med" len="med"/>
              <a:tailEnd type="none" w="med" len="med"/>
            </a:ln>
          </p:spPr>
          <p:txBody>
            <a:bodyPr/>
            <a:lstStyle/>
            <a:p>
              <a:endParaRPr lang="en-GB"/>
            </a:p>
          </p:txBody>
        </p:sp>
        <p:sp>
          <p:nvSpPr>
            <p:cNvPr id="32796" name="Freeform 76"/>
            <p:cNvSpPr>
              <a:spLocks/>
            </p:cNvSpPr>
            <p:nvPr/>
          </p:nvSpPr>
          <p:spPr bwMode="auto">
            <a:xfrm>
              <a:off x="3527" y="2188"/>
              <a:ext cx="147" cy="119"/>
            </a:xfrm>
            <a:custGeom>
              <a:avLst/>
              <a:gdLst>
                <a:gd name="T0" fmla="*/ 82 w 147"/>
                <a:gd name="T1" fmla="*/ 27 h 119"/>
                <a:gd name="T2" fmla="*/ 82 w 147"/>
                <a:gd name="T3" fmla="*/ 27 h 119"/>
                <a:gd name="T4" fmla="*/ 75 w 147"/>
                <a:gd name="T5" fmla="*/ 40 h 119"/>
                <a:gd name="T6" fmla="*/ 64 w 147"/>
                <a:gd name="T7" fmla="*/ 47 h 119"/>
                <a:gd name="T8" fmla="*/ 53 w 147"/>
                <a:gd name="T9" fmla="*/ 54 h 119"/>
                <a:gd name="T10" fmla="*/ 36 w 147"/>
                <a:gd name="T11" fmla="*/ 59 h 119"/>
                <a:gd name="T12" fmla="*/ 23 w 147"/>
                <a:gd name="T13" fmla="*/ 61 h 119"/>
                <a:gd name="T14" fmla="*/ 12 w 147"/>
                <a:gd name="T15" fmla="*/ 62 h 119"/>
                <a:gd name="T16" fmla="*/ 3 w 147"/>
                <a:gd name="T17" fmla="*/ 63 h 119"/>
                <a:gd name="T18" fmla="*/ 1 w 147"/>
                <a:gd name="T19" fmla="*/ 62 h 119"/>
                <a:gd name="T20" fmla="*/ 0 w 147"/>
                <a:gd name="T21" fmla="*/ 118 h 119"/>
                <a:gd name="T22" fmla="*/ 1 w 147"/>
                <a:gd name="T23" fmla="*/ 117 h 119"/>
                <a:gd name="T24" fmla="*/ 6 w 147"/>
                <a:gd name="T25" fmla="*/ 118 h 119"/>
                <a:gd name="T26" fmla="*/ 10 w 147"/>
                <a:gd name="T27" fmla="*/ 117 h 119"/>
                <a:gd name="T28" fmla="*/ 20 w 147"/>
                <a:gd name="T29" fmla="*/ 117 h 119"/>
                <a:gd name="T30" fmla="*/ 28 w 147"/>
                <a:gd name="T31" fmla="*/ 115 h 119"/>
                <a:gd name="T32" fmla="*/ 40 w 147"/>
                <a:gd name="T33" fmla="*/ 115 h 119"/>
                <a:gd name="T34" fmla="*/ 51 w 147"/>
                <a:gd name="T35" fmla="*/ 111 h 119"/>
                <a:gd name="T36" fmla="*/ 64 w 147"/>
                <a:gd name="T37" fmla="*/ 108 h 119"/>
                <a:gd name="T38" fmla="*/ 77 w 147"/>
                <a:gd name="T39" fmla="*/ 104 h 119"/>
                <a:gd name="T40" fmla="*/ 89 w 147"/>
                <a:gd name="T41" fmla="*/ 99 h 119"/>
                <a:gd name="T42" fmla="*/ 101 w 147"/>
                <a:gd name="T43" fmla="*/ 92 h 119"/>
                <a:gd name="T44" fmla="*/ 113 w 147"/>
                <a:gd name="T45" fmla="*/ 82 h 119"/>
                <a:gd name="T46" fmla="*/ 123 w 147"/>
                <a:gd name="T47" fmla="*/ 72 h 119"/>
                <a:gd name="T48" fmla="*/ 132 w 147"/>
                <a:gd name="T49" fmla="*/ 62 h 119"/>
                <a:gd name="T50" fmla="*/ 139 w 147"/>
                <a:gd name="T51" fmla="*/ 48 h 119"/>
                <a:gd name="T52" fmla="*/ 145 w 147"/>
                <a:gd name="T53" fmla="*/ 32 h 119"/>
                <a:gd name="T54" fmla="*/ 146 w 147"/>
                <a:gd name="T55" fmla="*/ 28 h 119"/>
                <a:gd name="T56" fmla="*/ 145 w 147"/>
                <a:gd name="T57" fmla="*/ 22 h 119"/>
                <a:gd name="T58" fmla="*/ 141 w 147"/>
                <a:gd name="T59" fmla="*/ 17 h 119"/>
                <a:gd name="T60" fmla="*/ 138 w 147"/>
                <a:gd name="T61" fmla="*/ 13 h 119"/>
                <a:gd name="T62" fmla="*/ 133 w 147"/>
                <a:gd name="T63" fmla="*/ 7 h 119"/>
                <a:gd name="T64" fmla="*/ 129 w 147"/>
                <a:gd name="T65" fmla="*/ 2 h 119"/>
                <a:gd name="T66" fmla="*/ 125 w 147"/>
                <a:gd name="T67" fmla="*/ 0 h 119"/>
                <a:gd name="T68" fmla="*/ 118 w 147"/>
                <a:gd name="T69" fmla="*/ 0 h 119"/>
                <a:gd name="T70" fmla="*/ 111 w 147"/>
                <a:gd name="T71" fmla="*/ 2 h 119"/>
                <a:gd name="T72" fmla="*/ 106 w 147"/>
                <a:gd name="T73" fmla="*/ 3 h 119"/>
                <a:gd name="T74" fmla="*/ 101 w 147"/>
                <a:gd name="T75" fmla="*/ 5 h 119"/>
                <a:gd name="T76" fmla="*/ 95 w 147"/>
                <a:gd name="T77" fmla="*/ 7 h 119"/>
                <a:gd name="T78" fmla="*/ 90 w 147"/>
                <a:gd name="T79" fmla="*/ 11 h 119"/>
                <a:gd name="T80" fmla="*/ 88 w 147"/>
                <a:gd name="T81" fmla="*/ 14 h 119"/>
                <a:gd name="T82" fmla="*/ 85 w 147"/>
                <a:gd name="T83" fmla="*/ 20 h 119"/>
                <a:gd name="T84" fmla="*/ 82 w 147"/>
                <a:gd name="T85" fmla="*/ 27 h 11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7"/>
                <a:gd name="T130" fmla="*/ 0 h 119"/>
                <a:gd name="T131" fmla="*/ 147 w 147"/>
                <a:gd name="T132" fmla="*/ 119 h 11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7" h="119">
                  <a:moveTo>
                    <a:pt x="82" y="27"/>
                  </a:moveTo>
                  <a:lnTo>
                    <a:pt x="82" y="27"/>
                  </a:lnTo>
                  <a:lnTo>
                    <a:pt x="75" y="40"/>
                  </a:lnTo>
                  <a:lnTo>
                    <a:pt x="64" y="47"/>
                  </a:lnTo>
                  <a:lnTo>
                    <a:pt x="53" y="54"/>
                  </a:lnTo>
                  <a:lnTo>
                    <a:pt x="36" y="59"/>
                  </a:lnTo>
                  <a:lnTo>
                    <a:pt x="23" y="61"/>
                  </a:lnTo>
                  <a:lnTo>
                    <a:pt x="12" y="62"/>
                  </a:lnTo>
                  <a:lnTo>
                    <a:pt x="3" y="63"/>
                  </a:lnTo>
                  <a:lnTo>
                    <a:pt x="1" y="62"/>
                  </a:lnTo>
                  <a:lnTo>
                    <a:pt x="0" y="118"/>
                  </a:lnTo>
                  <a:lnTo>
                    <a:pt x="1" y="117"/>
                  </a:lnTo>
                  <a:lnTo>
                    <a:pt x="6" y="118"/>
                  </a:lnTo>
                  <a:lnTo>
                    <a:pt x="10" y="117"/>
                  </a:lnTo>
                  <a:lnTo>
                    <a:pt x="20" y="117"/>
                  </a:lnTo>
                  <a:lnTo>
                    <a:pt x="28" y="115"/>
                  </a:lnTo>
                  <a:lnTo>
                    <a:pt x="40" y="115"/>
                  </a:lnTo>
                  <a:lnTo>
                    <a:pt x="51" y="111"/>
                  </a:lnTo>
                  <a:lnTo>
                    <a:pt x="64" y="108"/>
                  </a:lnTo>
                  <a:lnTo>
                    <a:pt x="77" y="104"/>
                  </a:lnTo>
                  <a:lnTo>
                    <a:pt x="89" y="99"/>
                  </a:lnTo>
                  <a:lnTo>
                    <a:pt x="101" y="92"/>
                  </a:lnTo>
                  <a:lnTo>
                    <a:pt x="113" y="82"/>
                  </a:lnTo>
                  <a:lnTo>
                    <a:pt x="123" y="72"/>
                  </a:lnTo>
                  <a:lnTo>
                    <a:pt x="132" y="62"/>
                  </a:lnTo>
                  <a:lnTo>
                    <a:pt x="139" y="48"/>
                  </a:lnTo>
                  <a:lnTo>
                    <a:pt x="145" y="32"/>
                  </a:lnTo>
                  <a:lnTo>
                    <a:pt x="146" y="28"/>
                  </a:lnTo>
                  <a:lnTo>
                    <a:pt x="145" y="22"/>
                  </a:lnTo>
                  <a:lnTo>
                    <a:pt x="141" y="17"/>
                  </a:lnTo>
                  <a:lnTo>
                    <a:pt x="138" y="13"/>
                  </a:lnTo>
                  <a:lnTo>
                    <a:pt x="133" y="7"/>
                  </a:lnTo>
                  <a:lnTo>
                    <a:pt x="129" y="2"/>
                  </a:lnTo>
                  <a:lnTo>
                    <a:pt x="125" y="0"/>
                  </a:lnTo>
                  <a:lnTo>
                    <a:pt x="118" y="0"/>
                  </a:lnTo>
                  <a:lnTo>
                    <a:pt x="111" y="2"/>
                  </a:lnTo>
                  <a:lnTo>
                    <a:pt x="106" y="3"/>
                  </a:lnTo>
                  <a:lnTo>
                    <a:pt x="101" y="5"/>
                  </a:lnTo>
                  <a:lnTo>
                    <a:pt x="95" y="7"/>
                  </a:lnTo>
                  <a:lnTo>
                    <a:pt x="90" y="11"/>
                  </a:lnTo>
                  <a:lnTo>
                    <a:pt x="88" y="14"/>
                  </a:lnTo>
                  <a:lnTo>
                    <a:pt x="85" y="20"/>
                  </a:lnTo>
                  <a:lnTo>
                    <a:pt x="82" y="27"/>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797" name="Freeform 77"/>
            <p:cNvSpPr>
              <a:spLocks/>
            </p:cNvSpPr>
            <p:nvPr/>
          </p:nvSpPr>
          <p:spPr bwMode="auto">
            <a:xfrm>
              <a:off x="4079" y="1951"/>
              <a:ext cx="170" cy="148"/>
            </a:xfrm>
            <a:custGeom>
              <a:avLst/>
              <a:gdLst>
                <a:gd name="T0" fmla="*/ 3 w 170"/>
                <a:gd name="T1" fmla="*/ 147 h 148"/>
                <a:gd name="T2" fmla="*/ 9 w 170"/>
                <a:gd name="T3" fmla="*/ 145 h 148"/>
                <a:gd name="T4" fmla="*/ 19 w 170"/>
                <a:gd name="T5" fmla="*/ 143 h 148"/>
                <a:gd name="T6" fmla="*/ 29 w 170"/>
                <a:gd name="T7" fmla="*/ 141 h 148"/>
                <a:gd name="T8" fmla="*/ 44 w 170"/>
                <a:gd name="T9" fmla="*/ 138 h 148"/>
                <a:gd name="T10" fmla="*/ 56 w 170"/>
                <a:gd name="T11" fmla="*/ 135 h 148"/>
                <a:gd name="T12" fmla="*/ 68 w 170"/>
                <a:gd name="T13" fmla="*/ 130 h 148"/>
                <a:gd name="T14" fmla="*/ 84 w 170"/>
                <a:gd name="T15" fmla="*/ 126 h 148"/>
                <a:gd name="T16" fmla="*/ 98 w 170"/>
                <a:gd name="T17" fmla="*/ 122 h 148"/>
                <a:gd name="T18" fmla="*/ 110 w 170"/>
                <a:gd name="T19" fmla="*/ 117 h 148"/>
                <a:gd name="T20" fmla="*/ 126 w 170"/>
                <a:gd name="T21" fmla="*/ 112 h 148"/>
                <a:gd name="T22" fmla="*/ 137 w 170"/>
                <a:gd name="T23" fmla="*/ 107 h 148"/>
                <a:gd name="T24" fmla="*/ 147 w 170"/>
                <a:gd name="T25" fmla="*/ 100 h 148"/>
                <a:gd name="T26" fmla="*/ 155 w 170"/>
                <a:gd name="T27" fmla="*/ 93 h 148"/>
                <a:gd name="T28" fmla="*/ 162 w 170"/>
                <a:gd name="T29" fmla="*/ 89 h 148"/>
                <a:gd name="T30" fmla="*/ 167 w 170"/>
                <a:gd name="T31" fmla="*/ 82 h 148"/>
                <a:gd name="T32" fmla="*/ 169 w 170"/>
                <a:gd name="T33" fmla="*/ 75 h 148"/>
                <a:gd name="T34" fmla="*/ 166 w 170"/>
                <a:gd name="T35" fmla="*/ 67 h 148"/>
                <a:gd name="T36" fmla="*/ 161 w 170"/>
                <a:gd name="T37" fmla="*/ 61 h 148"/>
                <a:gd name="T38" fmla="*/ 153 w 170"/>
                <a:gd name="T39" fmla="*/ 52 h 148"/>
                <a:gd name="T40" fmla="*/ 143 w 170"/>
                <a:gd name="T41" fmla="*/ 47 h 148"/>
                <a:gd name="T42" fmla="*/ 130 w 170"/>
                <a:gd name="T43" fmla="*/ 41 h 148"/>
                <a:gd name="T44" fmla="*/ 115 w 170"/>
                <a:gd name="T45" fmla="*/ 34 h 148"/>
                <a:gd name="T46" fmla="*/ 100 w 170"/>
                <a:gd name="T47" fmla="*/ 27 h 148"/>
                <a:gd name="T48" fmla="*/ 85 w 170"/>
                <a:gd name="T49" fmla="*/ 22 h 148"/>
                <a:gd name="T50" fmla="*/ 70 w 170"/>
                <a:gd name="T51" fmla="*/ 17 h 148"/>
                <a:gd name="T52" fmla="*/ 54 w 170"/>
                <a:gd name="T53" fmla="*/ 12 h 148"/>
                <a:gd name="T54" fmla="*/ 40 w 170"/>
                <a:gd name="T55" fmla="*/ 7 h 148"/>
                <a:gd name="T56" fmla="*/ 27 w 170"/>
                <a:gd name="T57" fmla="*/ 5 h 148"/>
                <a:gd name="T58" fmla="*/ 15 w 170"/>
                <a:gd name="T59" fmla="*/ 2 h 148"/>
                <a:gd name="T60" fmla="*/ 8 w 170"/>
                <a:gd name="T61" fmla="*/ 0 h 148"/>
                <a:gd name="T62" fmla="*/ 2 w 170"/>
                <a:gd name="T63" fmla="*/ 1 h 148"/>
                <a:gd name="T64" fmla="*/ 0 w 170"/>
                <a:gd name="T65" fmla="*/ 0 h 148"/>
                <a:gd name="T66" fmla="*/ 3 w 170"/>
                <a:gd name="T67" fmla="*/ 147 h 1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0"/>
                <a:gd name="T103" fmla="*/ 0 h 148"/>
                <a:gd name="T104" fmla="*/ 170 w 170"/>
                <a:gd name="T105" fmla="*/ 148 h 14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0" h="148">
                  <a:moveTo>
                    <a:pt x="3" y="147"/>
                  </a:moveTo>
                  <a:lnTo>
                    <a:pt x="9" y="145"/>
                  </a:lnTo>
                  <a:lnTo>
                    <a:pt x="19" y="143"/>
                  </a:lnTo>
                  <a:lnTo>
                    <a:pt x="29" y="141"/>
                  </a:lnTo>
                  <a:lnTo>
                    <a:pt x="44" y="138"/>
                  </a:lnTo>
                  <a:lnTo>
                    <a:pt x="56" y="135"/>
                  </a:lnTo>
                  <a:lnTo>
                    <a:pt x="68" y="130"/>
                  </a:lnTo>
                  <a:lnTo>
                    <a:pt x="84" y="126"/>
                  </a:lnTo>
                  <a:lnTo>
                    <a:pt x="98" y="122"/>
                  </a:lnTo>
                  <a:lnTo>
                    <a:pt x="110" y="117"/>
                  </a:lnTo>
                  <a:lnTo>
                    <a:pt x="126" y="112"/>
                  </a:lnTo>
                  <a:lnTo>
                    <a:pt x="137" y="107"/>
                  </a:lnTo>
                  <a:lnTo>
                    <a:pt x="147" y="100"/>
                  </a:lnTo>
                  <a:lnTo>
                    <a:pt x="155" y="93"/>
                  </a:lnTo>
                  <a:lnTo>
                    <a:pt x="162" y="89"/>
                  </a:lnTo>
                  <a:lnTo>
                    <a:pt x="167" y="82"/>
                  </a:lnTo>
                  <a:lnTo>
                    <a:pt x="169" y="75"/>
                  </a:lnTo>
                  <a:lnTo>
                    <a:pt x="166" y="67"/>
                  </a:lnTo>
                  <a:lnTo>
                    <a:pt x="161" y="61"/>
                  </a:lnTo>
                  <a:lnTo>
                    <a:pt x="153" y="52"/>
                  </a:lnTo>
                  <a:lnTo>
                    <a:pt x="143" y="47"/>
                  </a:lnTo>
                  <a:lnTo>
                    <a:pt x="130" y="41"/>
                  </a:lnTo>
                  <a:lnTo>
                    <a:pt x="115" y="34"/>
                  </a:lnTo>
                  <a:lnTo>
                    <a:pt x="100" y="27"/>
                  </a:lnTo>
                  <a:lnTo>
                    <a:pt x="85" y="22"/>
                  </a:lnTo>
                  <a:lnTo>
                    <a:pt x="70" y="17"/>
                  </a:lnTo>
                  <a:lnTo>
                    <a:pt x="54" y="12"/>
                  </a:lnTo>
                  <a:lnTo>
                    <a:pt x="40" y="7"/>
                  </a:lnTo>
                  <a:lnTo>
                    <a:pt x="27" y="5"/>
                  </a:lnTo>
                  <a:lnTo>
                    <a:pt x="15" y="2"/>
                  </a:lnTo>
                  <a:lnTo>
                    <a:pt x="8" y="0"/>
                  </a:lnTo>
                  <a:lnTo>
                    <a:pt x="2" y="1"/>
                  </a:lnTo>
                  <a:lnTo>
                    <a:pt x="0" y="0"/>
                  </a:lnTo>
                  <a:lnTo>
                    <a:pt x="3" y="147"/>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2798" name="Freeform 78"/>
            <p:cNvSpPr>
              <a:spLocks/>
            </p:cNvSpPr>
            <p:nvPr/>
          </p:nvSpPr>
          <p:spPr bwMode="auto">
            <a:xfrm>
              <a:off x="4079" y="1951"/>
              <a:ext cx="176" cy="153"/>
            </a:xfrm>
            <a:custGeom>
              <a:avLst/>
              <a:gdLst>
                <a:gd name="T0" fmla="*/ 3 w 176"/>
                <a:gd name="T1" fmla="*/ 152 h 153"/>
                <a:gd name="T2" fmla="*/ 3 w 176"/>
                <a:gd name="T3" fmla="*/ 152 h 153"/>
                <a:gd name="T4" fmla="*/ 9 w 176"/>
                <a:gd name="T5" fmla="*/ 151 h 153"/>
                <a:gd name="T6" fmla="*/ 19 w 176"/>
                <a:gd name="T7" fmla="*/ 150 h 153"/>
                <a:gd name="T8" fmla="*/ 30 w 176"/>
                <a:gd name="T9" fmla="*/ 146 h 153"/>
                <a:gd name="T10" fmla="*/ 43 w 176"/>
                <a:gd name="T11" fmla="*/ 144 h 153"/>
                <a:gd name="T12" fmla="*/ 57 w 176"/>
                <a:gd name="T13" fmla="*/ 140 h 153"/>
                <a:gd name="T14" fmla="*/ 71 w 176"/>
                <a:gd name="T15" fmla="*/ 137 h 153"/>
                <a:gd name="T16" fmla="*/ 85 w 176"/>
                <a:gd name="T17" fmla="*/ 132 h 153"/>
                <a:gd name="T18" fmla="*/ 101 w 176"/>
                <a:gd name="T19" fmla="*/ 127 h 153"/>
                <a:gd name="T20" fmla="*/ 114 w 176"/>
                <a:gd name="T21" fmla="*/ 122 h 153"/>
                <a:gd name="T22" fmla="*/ 128 w 176"/>
                <a:gd name="T23" fmla="*/ 116 h 153"/>
                <a:gd name="T24" fmla="*/ 141 w 176"/>
                <a:gd name="T25" fmla="*/ 111 h 153"/>
                <a:gd name="T26" fmla="*/ 151 w 176"/>
                <a:gd name="T27" fmla="*/ 104 h 153"/>
                <a:gd name="T28" fmla="*/ 161 w 176"/>
                <a:gd name="T29" fmla="*/ 98 h 153"/>
                <a:gd name="T30" fmla="*/ 168 w 176"/>
                <a:gd name="T31" fmla="*/ 92 h 153"/>
                <a:gd name="T32" fmla="*/ 173 w 176"/>
                <a:gd name="T33" fmla="*/ 85 h 153"/>
                <a:gd name="T34" fmla="*/ 175 w 176"/>
                <a:gd name="T35" fmla="*/ 78 h 153"/>
                <a:gd name="T36" fmla="*/ 172 w 176"/>
                <a:gd name="T37" fmla="*/ 70 h 153"/>
                <a:gd name="T38" fmla="*/ 166 w 176"/>
                <a:gd name="T39" fmla="*/ 63 h 153"/>
                <a:gd name="T40" fmla="*/ 158 w 176"/>
                <a:gd name="T41" fmla="*/ 55 h 153"/>
                <a:gd name="T42" fmla="*/ 148 w 176"/>
                <a:gd name="T43" fmla="*/ 49 h 153"/>
                <a:gd name="T44" fmla="*/ 134 w 176"/>
                <a:gd name="T45" fmla="*/ 43 h 153"/>
                <a:gd name="T46" fmla="*/ 119 w 176"/>
                <a:gd name="T47" fmla="*/ 35 h 153"/>
                <a:gd name="T48" fmla="*/ 103 w 176"/>
                <a:gd name="T49" fmla="*/ 29 h 153"/>
                <a:gd name="T50" fmla="*/ 88 w 176"/>
                <a:gd name="T51" fmla="*/ 23 h 153"/>
                <a:gd name="T52" fmla="*/ 72 w 176"/>
                <a:gd name="T53" fmla="*/ 18 h 153"/>
                <a:gd name="T54" fmla="*/ 56 w 176"/>
                <a:gd name="T55" fmla="*/ 13 h 153"/>
                <a:gd name="T56" fmla="*/ 41 w 176"/>
                <a:gd name="T57" fmla="*/ 8 h 153"/>
                <a:gd name="T58" fmla="*/ 28 w 176"/>
                <a:gd name="T59" fmla="*/ 5 h 153"/>
                <a:gd name="T60" fmla="*/ 16 w 176"/>
                <a:gd name="T61" fmla="*/ 3 h 153"/>
                <a:gd name="T62" fmla="*/ 8 w 176"/>
                <a:gd name="T63" fmla="*/ 0 h 153"/>
                <a:gd name="T64" fmla="*/ 2 w 176"/>
                <a:gd name="T65" fmla="*/ 1 h 153"/>
                <a:gd name="T66" fmla="*/ 0 w 176"/>
                <a:gd name="T67" fmla="*/ 0 h 153"/>
                <a:gd name="T68" fmla="*/ 3 w 176"/>
                <a:gd name="T69" fmla="*/ 152 h 15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6"/>
                <a:gd name="T106" fmla="*/ 0 h 153"/>
                <a:gd name="T107" fmla="*/ 176 w 176"/>
                <a:gd name="T108" fmla="*/ 153 h 15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6" h="153">
                  <a:moveTo>
                    <a:pt x="3" y="152"/>
                  </a:moveTo>
                  <a:lnTo>
                    <a:pt x="3" y="152"/>
                  </a:lnTo>
                  <a:lnTo>
                    <a:pt x="9" y="151"/>
                  </a:lnTo>
                  <a:lnTo>
                    <a:pt x="19" y="150"/>
                  </a:lnTo>
                  <a:lnTo>
                    <a:pt x="30" y="146"/>
                  </a:lnTo>
                  <a:lnTo>
                    <a:pt x="43" y="144"/>
                  </a:lnTo>
                  <a:lnTo>
                    <a:pt x="57" y="140"/>
                  </a:lnTo>
                  <a:lnTo>
                    <a:pt x="71" y="137"/>
                  </a:lnTo>
                  <a:lnTo>
                    <a:pt x="85" y="132"/>
                  </a:lnTo>
                  <a:lnTo>
                    <a:pt x="101" y="127"/>
                  </a:lnTo>
                  <a:lnTo>
                    <a:pt x="114" y="122"/>
                  </a:lnTo>
                  <a:lnTo>
                    <a:pt x="128" y="116"/>
                  </a:lnTo>
                  <a:lnTo>
                    <a:pt x="141" y="111"/>
                  </a:lnTo>
                  <a:lnTo>
                    <a:pt x="151" y="104"/>
                  </a:lnTo>
                  <a:lnTo>
                    <a:pt x="161" y="98"/>
                  </a:lnTo>
                  <a:lnTo>
                    <a:pt x="168" y="92"/>
                  </a:lnTo>
                  <a:lnTo>
                    <a:pt x="173" y="85"/>
                  </a:lnTo>
                  <a:lnTo>
                    <a:pt x="175" y="78"/>
                  </a:lnTo>
                  <a:lnTo>
                    <a:pt x="172" y="70"/>
                  </a:lnTo>
                  <a:lnTo>
                    <a:pt x="166" y="63"/>
                  </a:lnTo>
                  <a:lnTo>
                    <a:pt x="158" y="55"/>
                  </a:lnTo>
                  <a:lnTo>
                    <a:pt x="148" y="49"/>
                  </a:lnTo>
                  <a:lnTo>
                    <a:pt x="134" y="43"/>
                  </a:lnTo>
                  <a:lnTo>
                    <a:pt x="119" y="35"/>
                  </a:lnTo>
                  <a:lnTo>
                    <a:pt x="103" y="29"/>
                  </a:lnTo>
                  <a:lnTo>
                    <a:pt x="88" y="23"/>
                  </a:lnTo>
                  <a:lnTo>
                    <a:pt x="72" y="18"/>
                  </a:lnTo>
                  <a:lnTo>
                    <a:pt x="56" y="13"/>
                  </a:lnTo>
                  <a:lnTo>
                    <a:pt x="41" y="8"/>
                  </a:lnTo>
                  <a:lnTo>
                    <a:pt x="28" y="5"/>
                  </a:lnTo>
                  <a:lnTo>
                    <a:pt x="16" y="3"/>
                  </a:lnTo>
                  <a:lnTo>
                    <a:pt x="8" y="0"/>
                  </a:lnTo>
                  <a:lnTo>
                    <a:pt x="2" y="1"/>
                  </a:lnTo>
                  <a:lnTo>
                    <a:pt x="0" y="0"/>
                  </a:lnTo>
                  <a:lnTo>
                    <a:pt x="3" y="152"/>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799" name="Freeform 79"/>
            <p:cNvSpPr>
              <a:spLocks/>
            </p:cNvSpPr>
            <p:nvPr/>
          </p:nvSpPr>
          <p:spPr bwMode="auto">
            <a:xfrm>
              <a:off x="4086" y="1952"/>
              <a:ext cx="162" cy="76"/>
            </a:xfrm>
            <a:custGeom>
              <a:avLst/>
              <a:gdLst>
                <a:gd name="T0" fmla="*/ 161 w 162"/>
                <a:gd name="T1" fmla="*/ 75 h 76"/>
                <a:gd name="T2" fmla="*/ 159 w 162"/>
                <a:gd name="T3" fmla="*/ 69 h 76"/>
                <a:gd name="T4" fmla="*/ 154 w 162"/>
                <a:gd name="T5" fmla="*/ 61 h 76"/>
                <a:gd name="T6" fmla="*/ 147 w 162"/>
                <a:gd name="T7" fmla="*/ 54 h 76"/>
                <a:gd name="T8" fmla="*/ 136 w 162"/>
                <a:gd name="T9" fmla="*/ 47 h 76"/>
                <a:gd name="T10" fmla="*/ 126 w 162"/>
                <a:gd name="T11" fmla="*/ 42 h 76"/>
                <a:gd name="T12" fmla="*/ 111 w 162"/>
                <a:gd name="T13" fmla="*/ 35 h 76"/>
                <a:gd name="T14" fmla="*/ 97 w 162"/>
                <a:gd name="T15" fmla="*/ 30 h 76"/>
                <a:gd name="T16" fmla="*/ 82 w 162"/>
                <a:gd name="T17" fmla="*/ 24 h 76"/>
                <a:gd name="T18" fmla="*/ 67 w 162"/>
                <a:gd name="T19" fmla="*/ 20 h 76"/>
                <a:gd name="T20" fmla="*/ 52 w 162"/>
                <a:gd name="T21" fmla="*/ 14 h 76"/>
                <a:gd name="T22" fmla="*/ 37 w 162"/>
                <a:gd name="T23" fmla="*/ 10 h 76"/>
                <a:gd name="T24" fmla="*/ 26 w 162"/>
                <a:gd name="T25" fmla="*/ 7 h 76"/>
                <a:gd name="T26" fmla="*/ 15 w 162"/>
                <a:gd name="T27" fmla="*/ 5 h 76"/>
                <a:gd name="T28" fmla="*/ 7 w 162"/>
                <a:gd name="T29" fmla="*/ 2 h 76"/>
                <a:gd name="T30" fmla="*/ 1 w 162"/>
                <a:gd name="T31" fmla="*/ 1 h 76"/>
                <a:gd name="T32" fmla="*/ 0 w 162"/>
                <a:gd name="T33" fmla="*/ 0 h 76"/>
                <a:gd name="T34" fmla="*/ 3 w 162"/>
                <a:gd name="T35" fmla="*/ 75 h 76"/>
                <a:gd name="T36" fmla="*/ 161 w 162"/>
                <a:gd name="T37" fmla="*/ 75 h 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62"/>
                <a:gd name="T58" fmla="*/ 0 h 76"/>
                <a:gd name="T59" fmla="*/ 162 w 162"/>
                <a:gd name="T60" fmla="*/ 76 h 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62" h="76">
                  <a:moveTo>
                    <a:pt x="161" y="75"/>
                  </a:moveTo>
                  <a:lnTo>
                    <a:pt x="159" y="69"/>
                  </a:lnTo>
                  <a:lnTo>
                    <a:pt x="154" y="61"/>
                  </a:lnTo>
                  <a:lnTo>
                    <a:pt x="147" y="54"/>
                  </a:lnTo>
                  <a:lnTo>
                    <a:pt x="136" y="47"/>
                  </a:lnTo>
                  <a:lnTo>
                    <a:pt x="126" y="42"/>
                  </a:lnTo>
                  <a:lnTo>
                    <a:pt x="111" y="35"/>
                  </a:lnTo>
                  <a:lnTo>
                    <a:pt x="97" y="30"/>
                  </a:lnTo>
                  <a:lnTo>
                    <a:pt x="82" y="24"/>
                  </a:lnTo>
                  <a:lnTo>
                    <a:pt x="67" y="20"/>
                  </a:lnTo>
                  <a:lnTo>
                    <a:pt x="52" y="14"/>
                  </a:lnTo>
                  <a:lnTo>
                    <a:pt x="37" y="10"/>
                  </a:lnTo>
                  <a:lnTo>
                    <a:pt x="26" y="7"/>
                  </a:lnTo>
                  <a:lnTo>
                    <a:pt x="15" y="5"/>
                  </a:lnTo>
                  <a:lnTo>
                    <a:pt x="7" y="2"/>
                  </a:lnTo>
                  <a:lnTo>
                    <a:pt x="1" y="1"/>
                  </a:lnTo>
                  <a:lnTo>
                    <a:pt x="0" y="0"/>
                  </a:lnTo>
                  <a:lnTo>
                    <a:pt x="3" y="75"/>
                  </a:lnTo>
                  <a:lnTo>
                    <a:pt x="161" y="75"/>
                  </a:lnTo>
                </a:path>
              </a:pathLst>
            </a:custGeom>
            <a:solidFill>
              <a:srgbClr val="000000"/>
            </a:solidFill>
            <a:ln w="12700" cap="rnd" cmpd="sng">
              <a:noFill/>
              <a:prstDash val="solid"/>
              <a:round/>
              <a:headEnd type="none" w="med" len="med"/>
              <a:tailEnd type="none" w="med" len="med"/>
            </a:ln>
          </p:spPr>
          <p:txBody>
            <a:bodyPr/>
            <a:lstStyle/>
            <a:p>
              <a:endParaRPr lang="en-GB"/>
            </a:p>
          </p:txBody>
        </p:sp>
        <p:sp>
          <p:nvSpPr>
            <p:cNvPr id="32800" name="Freeform 80"/>
            <p:cNvSpPr>
              <a:spLocks/>
            </p:cNvSpPr>
            <p:nvPr/>
          </p:nvSpPr>
          <p:spPr bwMode="auto">
            <a:xfrm>
              <a:off x="4086" y="1953"/>
              <a:ext cx="168" cy="81"/>
            </a:xfrm>
            <a:custGeom>
              <a:avLst/>
              <a:gdLst>
                <a:gd name="T0" fmla="*/ 167 w 168"/>
                <a:gd name="T1" fmla="*/ 77 h 81"/>
                <a:gd name="T2" fmla="*/ 167 w 168"/>
                <a:gd name="T3" fmla="*/ 77 h 81"/>
                <a:gd name="T4" fmla="*/ 165 w 168"/>
                <a:gd name="T5" fmla="*/ 71 h 81"/>
                <a:gd name="T6" fmla="*/ 159 w 168"/>
                <a:gd name="T7" fmla="*/ 63 h 81"/>
                <a:gd name="T8" fmla="*/ 152 w 168"/>
                <a:gd name="T9" fmla="*/ 55 h 81"/>
                <a:gd name="T10" fmla="*/ 141 w 168"/>
                <a:gd name="T11" fmla="*/ 48 h 81"/>
                <a:gd name="T12" fmla="*/ 130 w 168"/>
                <a:gd name="T13" fmla="*/ 43 h 81"/>
                <a:gd name="T14" fmla="*/ 115 w 168"/>
                <a:gd name="T15" fmla="*/ 35 h 81"/>
                <a:gd name="T16" fmla="*/ 99 w 168"/>
                <a:gd name="T17" fmla="*/ 30 h 81"/>
                <a:gd name="T18" fmla="*/ 85 w 168"/>
                <a:gd name="T19" fmla="*/ 24 h 81"/>
                <a:gd name="T20" fmla="*/ 68 w 168"/>
                <a:gd name="T21" fmla="*/ 19 h 81"/>
                <a:gd name="T22" fmla="*/ 53 w 168"/>
                <a:gd name="T23" fmla="*/ 14 h 81"/>
                <a:gd name="T24" fmla="*/ 38 w 168"/>
                <a:gd name="T25" fmla="*/ 10 h 81"/>
                <a:gd name="T26" fmla="*/ 27 w 168"/>
                <a:gd name="T27" fmla="*/ 7 h 81"/>
                <a:gd name="T28" fmla="*/ 15 w 168"/>
                <a:gd name="T29" fmla="*/ 5 h 81"/>
                <a:gd name="T30" fmla="*/ 6 w 168"/>
                <a:gd name="T31" fmla="*/ 2 h 81"/>
                <a:gd name="T32" fmla="*/ 1 w 168"/>
                <a:gd name="T33" fmla="*/ 1 h 81"/>
                <a:gd name="T34" fmla="*/ 0 w 168"/>
                <a:gd name="T35" fmla="*/ 0 h 81"/>
                <a:gd name="T36" fmla="*/ 1 w 168"/>
                <a:gd name="T37" fmla="*/ 80 h 81"/>
                <a:gd name="T38" fmla="*/ 167 w 168"/>
                <a:gd name="T39" fmla="*/ 77 h 8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8"/>
                <a:gd name="T61" fmla="*/ 0 h 81"/>
                <a:gd name="T62" fmla="*/ 168 w 168"/>
                <a:gd name="T63" fmla="*/ 81 h 8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8" h="81">
                  <a:moveTo>
                    <a:pt x="167" y="77"/>
                  </a:moveTo>
                  <a:lnTo>
                    <a:pt x="167" y="77"/>
                  </a:lnTo>
                  <a:lnTo>
                    <a:pt x="165" y="71"/>
                  </a:lnTo>
                  <a:lnTo>
                    <a:pt x="159" y="63"/>
                  </a:lnTo>
                  <a:lnTo>
                    <a:pt x="152" y="55"/>
                  </a:lnTo>
                  <a:lnTo>
                    <a:pt x="141" y="48"/>
                  </a:lnTo>
                  <a:lnTo>
                    <a:pt x="130" y="43"/>
                  </a:lnTo>
                  <a:lnTo>
                    <a:pt x="115" y="35"/>
                  </a:lnTo>
                  <a:lnTo>
                    <a:pt x="99" y="30"/>
                  </a:lnTo>
                  <a:lnTo>
                    <a:pt x="85" y="24"/>
                  </a:lnTo>
                  <a:lnTo>
                    <a:pt x="68" y="19"/>
                  </a:lnTo>
                  <a:lnTo>
                    <a:pt x="53" y="14"/>
                  </a:lnTo>
                  <a:lnTo>
                    <a:pt x="38" y="10"/>
                  </a:lnTo>
                  <a:lnTo>
                    <a:pt x="27" y="7"/>
                  </a:lnTo>
                  <a:lnTo>
                    <a:pt x="15" y="5"/>
                  </a:lnTo>
                  <a:lnTo>
                    <a:pt x="6" y="2"/>
                  </a:lnTo>
                  <a:lnTo>
                    <a:pt x="1" y="1"/>
                  </a:lnTo>
                  <a:lnTo>
                    <a:pt x="0" y="0"/>
                  </a:lnTo>
                  <a:lnTo>
                    <a:pt x="1" y="80"/>
                  </a:lnTo>
                  <a:lnTo>
                    <a:pt x="167" y="77"/>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01" name="Freeform 81"/>
            <p:cNvSpPr>
              <a:spLocks/>
            </p:cNvSpPr>
            <p:nvPr/>
          </p:nvSpPr>
          <p:spPr bwMode="auto">
            <a:xfrm>
              <a:off x="4057" y="1946"/>
              <a:ext cx="198" cy="165"/>
            </a:xfrm>
            <a:custGeom>
              <a:avLst/>
              <a:gdLst>
                <a:gd name="T0" fmla="*/ 8 w 198"/>
                <a:gd name="T1" fmla="*/ 164 h 165"/>
                <a:gd name="T2" fmla="*/ 8 w 198"/>
                <a:gd name="T3" fmla="*/ 164 h 165"/>
                <a:gd name="T4" fmla="*/ 17 w 198"/>
                <a:gd name="T5" fmla="*/ 162 h 165"/>
                <a:gd name="T6" fmla="*/ 26 w 198"/>
                <a:gd name="T7" fmla="*/ 159 h 165"/>
                <a:gd name="T8" fmla="*/ 38 w 198"/>
                <a:gd name="T9" fmla="*/ 157 h 165"/>
                <a:gd name="T10" fmla="*/ 51 w 198"/>
                <a:gd name="T11" fmla="*/ 152 h 165"/>
                <a:gd name="T12" fmla="*/ 66 w 198"/>
                <a:gd name="T13" fmla="*/ 150 h 165"/>
                <a:gd name="T14" fmla="*/ 84 w 198"/>
                <a:gd name="T15" fmla="*/ 145 h 165"/>
                <a:gd name="T16" fmla="*/ 99 w 198"/>
                <a:gd name="T17" fmla="*/ 140 h 165"/>
                <a:gd name="T18" fmla="*/ 115 w 198"/>
                <a:gd name="T19" fmla="*/ 135 h 165"/>
                <a:gd name="T20" fmla="*/ 130 w 198"/>
                <a:gd name="T21" fmla="*/ 129 h 165"/>
                <a:gd name="T22" fmla="*/ 146 w 198"/>
                <a:gd name="T23" fmla="*/ 122 h 165"/>
                <a:gd name="T24" fmla="*/ 160 w 198"/>
                <a:gd name="T25" fmla="*/ 117 h 165"/>
                <a:gd name="T26" fmla="*/ 172 w 198"/>
                <a:gd name="T27" fmla="*/ 110 h 165"/>
                <a:gd name="T28" fmla="*/ 182 w 198"/>
                <a:gd name="T29" fmla="*/ 104 h 165"/>
                <a:gd name="T30" fmla="*/ 190 w 198"/>
                <a:gd name="T31" fmla="*/ 97 h 165"/>
                <a:gd name="T32" fmla="*/ 195 w 198"/>
                <a:gd name="T33" fmla="*/ 89 h 165"/>
                <a:gd name="T34" fmla="*/ 197 w 198"/>
                <a:gd name="T35" fmla="*/ 83 h 165"/>
                <a:gd name="T36" fmla="*/ 194 w 198"/>
                <a:gd name="T37" fmla="*/ 74 h 165"/>
                <a:gd name="T38" fmla="*/ 188 w 198"/>
                <a:gd name="T39" fmla="*/ 66 h 165"/>
                <a:gd name="T40" fmla="*/ 178 w 198"/>
                <a:gd name="T41" fmla="*/ 58 h 165"/>
                <a:gd name="T42" fmla="*/ 165 w 198"/>
                <a:gd name="T43" fmla="*/ 52 h 165"/>
                <a:gd name="T44" fmla="*/ 150 w 198"/>
                <a:gd name="T45" fmla="*/ 45 h 165"/>
                <a:gd name="T46" fmla="*/ 133 w 198"/>
                <a:gd name="T47" fmla="*/ 37 h 165"/>
                <a:gd name="T48" fmla="*/ 116 w 198"/>
                <a:gd name="T49" fmla="*/ 31 h 165"/>
                <a:gd name="T50" fmla="*/ 98 w 198"/>
                <a:gd name="T51" fmla="*/ 25 h 165"/>
                <a:gd name="T52" fmla="*/ 80 w 198"/>
                <a:gd name="T53" fmla="*/ 19 h 165"/>
                <a:gd name="T54" fmla="*/ 62 w 198"/>
                <a:gd name="T55" fmla="*/ 14 h 165"/>
                <a:gd name="T56" fmla="*/ 46 w 198"/>
                <a:gd name="T57" fmla="*/ 10 h 165"/>
                <a:gd name="T58" fmla="*/ 31 w 198"/>
                <a:gd name="T59" fmla="*/ 6 h 165"/>
                <a:gd name="T60" fmla="*/ 17 w 198"/>
                <a:gd name="T61" fmla="*/ 3 h 165"/>
                <a:gd name="T62" fmla="*/ 7 w 198"/>
                <a:gd name="T63" fmla="*/ 1 h 165"/>
                <a:gd name="T64" fmla="*/ 1 w 198"/>
                <a:gd name="T65" fmla="*/ 1 h 165"/>
                <a:gd name="T66" fmla="*/ 0 w 198"/>
                <a:gd name="T67" fmla="*/ 0 h 1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8"/>
                <a:gd name="T103" fmla="*/ 0 h 165"/>
                <a:gd name="T104" fmla="*/ 198 w 198"/>
                <a:gd name="T105" fmla="*/ 165 h 16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8" h="165">
                  <a:moveTo>
                    <a:pt x="8" y="164"/>
                  </a:moveTo>
                  <a:lnTo>
                    <a:pt x="8" y="164"/>
                  </a:lnTo>
                  <a:lnTo>
                    <a:pt x="17" y="162"/>
                  </a:lnTo>
                  <a:lnTo>
                    <a:pt x="26" y="159"/>
                  </a:lnTo>
                  <a:lnTo>
                    <a:pt x="38" y="157"/>
                  </a:lnTo>
                  <a:lnTo>
                    <a:pt x="51" y="152"/>
                  </a:lnTo>
                  <a:lnTo>
                    <a:pt x="66" y="150"/>
                  </a:lnTo>
                  <a:lnTo>
                    <a:pt x="84" y="145"/>
                  </a:lnTo>
                  <a:lnTo>
                    <a:pt x="99" y="140"/>
                  </a:lnTo>
                  <a:lnTo>
                    <a:pt x="115" y="135"/>
                  </a:lnTo>
                  <a:lnTo>
                    <a:pt x="130" y="129"/>
                  </a:lnTo>
                  <a:lnTo>
                    <a:pt x="146" y="122"/>
                  </a:lnTo>
                  <a:lnTo>
                    <a:pt x="160" y="117"/>
                  </a:lnTo>
                  <a:lnTo>
                    <a:pt x="172" y="110"/>
                  </a:lnTo>
                  <a:lnTo>
                    <a:pt x="182" y="104"/>
                  </a:lnTo>
                  <a:lnTo>
                    <a:pt x="190" y="97"/>
                  </a:lnTo>
                  <a:lnTo>
                    <a:pt x="195" y="89"/>
                  </a:lnTo>
                  <a:lnTo>
                    <a:pt x="197" y="83"/>
                  </a:lnTo>
                  <a:lnTo>
                    <a:pt x="194" y="74"/>
                  </a:lnTo>
                  <a:lnTo>
                    <a:pt x="188" y="66"/>
                  </a:lnTo>
                  <a:lnTo>
                    <a:pt x="178" y="58"/>
                  </a:lnTo>
                  <a:lnTo>
                    <a:pt x="165" y="52"/>
                  </a:lnTo>
                  <a:lnTo>
                    <a:pt x="150" y="45"/>
                  </a:lnTo>
                  <a:lnTo>
                    <a:pt x="133" y="37"/>
                  </a:lnTo>
                  <a:lnTo>
                    <a:pt x="116" y="31"/>
                  </a:lnTo>
                  <a:lnTo>
                    <a:pt x="98" y="25"/>
                  </a:lnTo>
                  <a:lnTo>
                    <a:pt x="80" y="19"/>
                  </a:lnTo>
                  <a:lnTo>
                    <a:pt x="62" y="14"/>
                  </a:lnTo>
                  <a:lnTo>
                    <a:pt x="46" y="10"/>
                  </a:lnTo>
                  <a:lnTo>
                    <a:pt x="31" y="6"/>
                  </a:lnTo>
                  <a:lnTo>
                    <a:pt x="17" y="3"/>
                  </a:lnTo>
                  <a:lnTo>
                    <a:pt x="7" y="1"/>
                  </a:lnTo>
                  <a:lnTo>
                    <a:pt x="1" y="1"/>
                  </a:lnTo>
                  <a:lnTo>
                    <a:pt x="0"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02" name="Line 82"/>
            <p:cNvSpPr>
              <a:spLocks noChangeShapeType="1"/>
            </p:cNvSpPr>
            <p:nvPr/>
          </p:nvSpPr>
          <p:spPr bwMode="auto">
            <a:xfrm>
              <a:off x="4085" y="1957"/>
              <a:ext cx="3" cy="142"/>
            </a:xfrm>
            <a:prstGeom prst="line">
              <a:avLst/>
            </a:prstGeom>
            <a:noFill/>
            <a:ln w="12700">
              <a:solidFill>
                <a:srgbClr val="000000"/>
              </a:solidFill>
              <a:round/>
              <a:headEnd/>
              <a:tailEnd/>
            </a:ln>
          </p:spPr>
          <p:txBody>
            <a:bodyPr wrap="none" anchor="ctr"/>
            <a:lstStyle/>
            <a:p>
              <a:endParaRPr lang="en-GB"/>
            </a:p>
          </p:txBody>
        </p:sp>
        <p:sp>
          <p:nvSpPr>
            <p:cNvPr id="32803" name="Line 83"/>
            <p:cNvSpPr>
              <a:spLocks noChangeShapeType="1"/>
            </p:cNvSpPr>
            <p:nvPr/>
          </p:nvSpPr>
          <p:spPr bwMode="auto">
            <a:xfrm flipH="1">
              <a:off x="1676" y="1544"/>
              <a:ext cx="10" cy="6"/>
            </a:xfrm>
            <a:prstGeom prst="line">
              <a:avLst/>
            </a:prstGeom>
            <a:noFill/>
            <a:ln w="12700">
              <a:solidFill>
                <a:srgbClr val="FFFFFF"/>
              </a:solidFill>
              <a:round/>
              <a:headEnd/>
              <a:tailEnd/>
            </a:ln>
          </p:spPr>
          <p:txBody>
            <a:bodyPr wrap="none" anchor="ctr"/>
            <a:lstStyle/>
            <a:p>
              <a:endParaRPr lang="en-GB"/>
            </a:p>
          </p:txBody>
        </p:sp>
        <p:sp>
          <p:nvSpPr>
            <p:cNvPr id="32804" name="Freeform 84"/>
            <p:cNvSpPr>
              <a:spLocks/>
            </p:cNvSpPr>
            <p:nvPr/>
          </p:nvSpPr>
          <p:spPr bwMode="auto">
            <a:xfrm>
              <a:off x="1621" y="1541"/>
              <a:ext cx="60" cy="629"/>
            </a:xfrm>
            <a:custGeom>
              <a:avLst/>
              <a:gdLst>
                <a:gd name="T0" fmla="*/ 59 w 60"/>
                <a:gd name="T1" fmla="*/ 0 h 629"/>
                <a:gd name="T2" fmla="*/ 59 w 60"/>
                <a:gd name="T3" fmla="*/ 0 h 629"/>
                <a:gd name="T4" fmla="*/ 58 w 60"/>
                <a:gd name="T5" fmla="*/ 3 h 629"/>
                <a:gd name="T6" fmla="*/ 57 w 60"/>
                <a:gd name="T7" fmla="*/ 14 h 629"/>
                <a:gd name="T8" fmla="*/ 59 w 60"/>
                <a:gd name="T9" fmla="*/ 27 h 629"/>
                <a:gd name="T10" fmla="*/ 59 w 60"/>
                <a:gd name="T11" fmla="*/ 43 h 629"/>
                <a:gd name="T12" fmla="*/ 59 w 60"/>
                <a:gd name="T13" fmla="*/ 59 h 629"/>
                <a:gd name="T14" fmla="*/ 59 w 60"/>
                <a:gd name="T15" fmla="*/ 74 h 629"/>
                <a:gd name="T16" fmla="*/ 59 w 60"/>
                <a:gd name="T17" fmla="*/ 84 h 629"/>
                <a:gd name="T18" fmla="*/ 59 w 60"/>
                <a:gd name="T19" fmla="*/ 87 h 629"/>
                <a:gd name="T20" fmla="*/ 0 w 60"/>
                <a:gd name="T21" fmla="*/ 87 h 629"/>
                <a:gd name="T22" fmla="*/ 6 w 60"/>
                <a:gd name="T23" fmla="*/ 628 h 62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629"/>
                <a:gd name="T38" fmla="*/ 60 w 60"/>
                <a:gd name="T39" fmla="*/ 629 h 62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629">
                  <a:moveTo>
                    <a:pt x="59" y="0"/>
                  </a:moveTo>
                  <a:lnTo>
                    <a:pt x="59" y="0"/>
                  </a:lnTo>
                  <a:lnTo>
                    <a:pt x="58" y="3"/>
                  </a:lnTo>
                  <a:lnTo>
                    <a:pt x="57" y="14"/>
                  </a:lnTo>
                  <a:lnTo>
                    <a:pt x="59" y="27"/>
                  </a:lnTo>
                  <a:lnTo>
                    <a:pt x="59" y="43"/>
                  </a:lnTo>
                  <a:lnTo>
                    <a:pt x="59" y="59"/>
                  </a:lnTo>
                  <a:lnTo>
                    <a:pt x="59" y="74"/>
                  </a:lnTo>
                  <a:lnTo>
                    <a:pt x="59" y="84"/>
                  </a:lnTo>
                  <a:lnTo>
                    <a:pt x="59" y="87"/>
                  </a:lnTo>
                  <a:lnTo>
                    <a:pt x="0" y="87"/>
                  </a:lnTo>
                  <a:lnTo>
                    <a:pt x="6" y="628"/>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05" name="Freeform 85"/>
            <p:cNvSpPr>
              <a:spLocks/>
            </p:cNvSpPr>
            <p:nvPr/>
          </p:nvSpPr>
          <p:spPr bwMode="auto">
            <a:xfrm>
              <a:off x="2775" y="1791"/>
              <a:ext cx="862" cy="158"/>
            </a:xfrm>
            <a:custGeom>
              <a:avLst/>
              <a:gdLst>
                <a:gd name="T0" fmla="*/ 861 w 862"/>
                <a:gd name="T1" fmla="*/ 109 h 158"/>
                <a:gd name="T2" fmla="*/ 845 w 862"/>
                <a:gd name="T3" fmla="*/ 151 h 158"/>
                <a:gd name="T4" fmla="*/ 693 w 862"/>
                <a:gd name="T5" fmla="*/ 157 h 158"/>
                <a:gd name="T6" fmla="*/ 51 w 862"/>
                <a:gd name="T7" fmla="*/ 62 h 158"/>
                <a:gd name="T8" fmla="*/ 49 w 862"/>
                <a:gd name="T9" fmla="*/ 59 h 158"/>
                <a:gd name="T10" fmla="*/ 44 w 862"/>
                <a:gd name="T11" fmla="*/ 52 h 158"/>
                <a:gd name="T12" fmla="*/ 35 w 862"/>
                <a:gd name="T13" fmla="*/ 43 h 158"/>
                <a:gd name="T14" fmla="*/ 25 w 862"/>
                <a:gd name="T15" fmla="*/ 31 h 158"/>
                <a:gd name="T16" fmla="*/ 15 w 862"/>
                <a:gd name="T17" fmla="*/ 20 h 158"/>
                <a:gd name="T18" fmla="*/ 7 w 862"/>
                <a:gd name="T19" fmla="*/ 10 h 158"/>
                <a:gd name="T20" fmla="*/ 2 w 862"/>
                <a:gd name="T21" fmla="*/ 3 h 158"/>
                <a:gd name="T22" fmla="*/ 0 w 862"/>
                <a:gd name="T23" fmla="*/ 0 h 1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62"/>
                <a:gd name="T37" fmla="*/ 0 h 158"/>
                <a:gd name="T38" fmla="*/ 862 w 862"/>
                <a:gd name="T39" fmla="*/ 158 h 1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62" h="158">
                  <a:moveTo>
                    <a:pt x="861" y="109"/>
                  </a:moveTo>
                  <a:lnTo>
                    <a:pt x="845" y="151"/>
                  </a:lnTo>
                  <a:lnTo>
                    <a:pt x="693" y="157"/>
                  </a:lnTo>
                  <a:lnTo>
                    <a:pt x="51" y="62"/>
                  </a:lnTo>
                  <a:lnTo>
                    <a:pt x="49" y="59"/>
                  </a:lnTo>
                  <a:lnTo>
                    <a:pt x="44" y="52"/>
                  </a:lnTo>
                  <a:lnTo>
                    <a:pt x="35" y="43"/>
                  </a:lnTo>
                  <a:lnTo>
                    <a:pt x="25" y="31"/>
                  </a:lnTo>
                  <a:lnTo>
                    <a:pt x="15" y="20"/>
                  </a:lnTo>
                  <a:lnTo>
                    <a:pt x="7" y="10"/>
                  </a:lnTo>
                  <a:lnTo>
                    <a:pt x="2" y="3"/>
                  </a:lnTo>
                  <a:lnTo>
                    <a:pt x="0"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06" name="Freeform 86"/>
            <p:cNvSpPr>
              <a:spLocks/>
            </p:cNvSpPr>
            <p:nvPr/>
          </p:nvSpPr>
          <p:spPr bwMode="auto">
            <a:xfrm>
              <a:off x="2753" y="1799"/>
              <a:ext cx="896" cy="171"/>
            </a:xfrm>
            <a:custGeom>
              <a:avLst/>
              <a:gdLst>
                <a:gd name="T0" fmla="*/ 895 w 896"/>
                <a:gd name="T1" fmla="*/ 101 h 171"/>
                <a:gd name="T2" fmla="*/ 868 w 896"/>
                <a:gd name="T3" fmla="*/ 165 h 171"/>
                <a:gd name="T4" fmla="*/ 710 w 896"/>
                <a:gd name="T5" fmla="*/ 170 h 171"/>
                <a:gd name="T6" fmla="*/ 60 w 896"/>
                <a:gd name="T7" fmla="*/ 74 h 171"/>
                <a:gd name="T8" fmla="*/ 0 w 896"/>
                <a:gd name="T9" fmla="*/ 0 h 171"/>
                <a:gd name="T10" fmla="*/ 0 60000 65536"/>
                <a:gd name="T11" fmla="*/ 0 60000 65536"/>
                <a:gd name="T12" fmla="*/ 0 60000 65536"/>
                <a:gd name="T13" fmla="*/ 0 60000 65536"/>
                <a:gd name="T14" fmla="*/ 0 60000 65536"/>
                <a:gd name="T15" fmla="*/ 0 w 896"/>
                <a:gd name="T16" fmla="*/ 0 h 171"/>
                <a:gd name="T17" fmla="*/ 896 w 896"/>
                <a:gd name="T18" fmla="*/ 171 h 171"/>
              </a:gdLst>
              <a:ahLst/>
              <a:cxnLst>
                <a:cxn ang="T10">
                  <a:pos x="T0" y="T1"/>
                </a:cxn>
                <a:cxn ang="T11">
                  <a:pos x="T2" y="T3"/>
                </a:cxn>
                <a:cxn ang="T12">
                  <a:pos x="T4" y="T5"/>
                </a:cxn>
                <a:cxn ang="T13">
                  <a:pos x="T6" y="T7"/>
                </a:cxn>
                <a:cxn ang="T14">
                  <a:pos x="T8" y="T9"/>
                </a:cxn>
              </a:cxnLst>
              <a:rect l="T15" t="T16" r="T17" b="T18"/>
              <a:pathLst>
                <a:path w="896" h="171">
                  <a:moveTo>
                    <a:pt x="895" y="101"/>
                  </a:moveTo>
                  <a:lnTo>
                    <a:pt x="868" y="165"/>
                  </a:lnTo>
                  <a:lnTo>
                    <a:pt x="710" y="170"/>
                  </a:lnTo>
                  <a:lnTo>
                    <a:pt x="60" y="74"/>
                  </a:lnTo>
                  <a:lnTo>
                    <a:pt x="0"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07" name="Freeform 87"/>
            <p:cNvSpPr>
              <a:spLocks/>
            </p:cNvSpPr>
            <p:nvPr/>
          </p:nvSpPr>
          <p:spPr bwMode="auto">
            <a:xfrm>
              <a:off x="1457" y="1682"/>
              <a:ext cx="58" cy="263"/>
            </a:xfrm>
            <a:custGeom>
              <a:avLst/>
              <a:gdLst>
                <a:gd name="T0" fmla="*/ 28 w 58"/>
                <a:gd name="T1" fmla="*/ 0 h 263"/>
                <a:gd name="T2" fmla="*/ 57 w 58"/>
                <a:gd name="T3" fmla="*/ 0 h 263"/>
                <a:gd name="T4" fmla="*/ 55 w 58"/>
                <a:gd name="T5" fmla="*/ 11 h 263"/>
                <a:gd name="T6" fmla="*/ 52 w 58"/>
                <a:gd name="T7" fmla="*/ 39 h 263"/>
                <a:gd name="T8" fmla="*/ 48 w 58"/>
                <a:gd name="T9" fmla="*/ 80 h 263"/>
                <a:gd name="T10" fmla="*/ 44 w 58"/>
                <a:gd name="T11" fmla="*/ 128 h 263"/>
                <a:gd name="T12" fmla="*/ 38 w 58"/>
                <a:gd name="T13" fmla="*/ 175 h 263"/>
                <a:gd name="T14" fmla="*/ 34 w 58"/>
                <a:gd name="T15" fmla="*/ 215 h 263"/>
                <a:gd name="T16" fmla="*/ 31 w 58"/>
                <a:gd name="T17" fmla="*/ 245 h 263"/>
                <a:gd name="T18" fmla="*/ 29 w 58"/>
                <a:gd name="T19" fmla="*/ 255 h 263"/>
                <a:gd name="T20" fmla="*/ 32 w 58"/>
                <a:gd name="T21" fmla="*/ 256 h 263"/>
                <a:gd name="T22" fmla="*/ 35 w 58"/>
                <a:gd name="T23" fmla="*/ 257 h 263"/>
                <a:gd name="T24" fmla="*/ 39 w 58"/>
                <a:gd name="T25" fmla="*/ 257 h 263"/>
                <a:gd name="T26" fmla="*/ 45 w 58"/>
                <a:gd name="T27" fmla="*/ 257 h 263"/>
                <a:gd name="T28" fmla="*/ 48 w 58"/>
                <a:gd name="T29" fmla="*/ 257 h 263"/>
                <a:gd name="T30" fmla="*/ 50 w 58"/>
                <a:gd name="T31" fmla="*/ 258 h 263"/>
                <a:gd name="T32" fmla="*/ 51 w 58"/>
                <a:gd name="T33" fmla="*/ 257 h 263"/>
                <a:gd name="T34" fmla="*/ 51 w 58"/>
                <a:gd name="T35" fmla="*/ 262 h 263"/>
                <a:gd name="T36" fmla="*/ 0 w 58"/>
                <a:gd name="T37" fmla="*/ 261 h 2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8"/>
                <a:gd name="T58" fmla="*/ 0 h 263"/>
                <a:gd name="T59" fmla="*/ 58 w 58"/>
                <a:gd name="T60" fmla="*/ 263 h 2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8" h="263">
                  <a:moveTo>
                    <a:pt x="28" y="0"/>
                  </a:moveTo>
                  <a:lnTo>
                    <a:pt x="57" y="0"/>
                  </a:lnTo>
                  <a:lnTo>
                    <a:pt x="55" y="11"/>
                  </a:lnTo>
                  <a:lnTo>
                    <a:pt x="52" y="39"/>
                  </a:lnTo>
                  <a:lnTo>
                    <a:pt x="48" y="80"/>
                  </a:lnTo>
                  <a:lnTo>
                    <a:pt x="44" y="128"/>
                  </a:lnTo>
                  <a:lnTo>
                    <a:pt x="38" y="175"/>
                  </a:lnTo>
                  <a:lnTo>
                    <a:pt x="34" y="215"/>
                  </a:lnTo>
                  <a:lnTo>
                    <a:pt x="31" y="245"/>
                  </a:lnTo>
                  <a:lnTo>
                    <a:pt x="29" y="255"/>
                  </a:lnTo>
                  <a:lnTo>
                    <a:pt x="32" y="256"/>
                  </a:lnTo>
                  <a:lnTo>
                    <a:pt x="35" y="257"/>
                  </a:lnTo>
                  <a:lnTo>
                    <a:pt x="39" y="257"/>
                  </a:lnTo>
                  <a:lnTo>
                    <a:pt x="45" y="257"/>
                  </a:lnTo>
                  <a:lnTo>
                    <a:pt x="48" y="257"/>
                  </a:lnTo>
                  <a:lnTo>
                    <a:pt x="50" y="258"/>
                  </a:lnTo>
                  <a:lnTo>
                    <a:pt x="51" y="257"/>
                  </a:lnTo>
                  <a:lnTo>
                    <a:pt x="51" y="262"/>
                  </a:lnTo>
                  <a:lnTo>
                    <a:pt x="0" y="261"/>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08" name="Freeform 88"/>
            <p:cNvSpPr>
              <a:spLocks/>
            </p:cNvSpPr>
            <p:nvPr/>
          </p:nvSpPr>
          <p:spPr bwMode="auto">
            <a:xfrm>
              <a:off x="3957" y="2038"/>
              <a:ext cx="67" cy="34"/>
            </a:xfrm>
            <a:custGeom>
              <a:avLst/>
              <a:gdLst>
                <a:gd name="T0" fmla="*/ 66 w 67"/>
                <a:gd name="T1" fmla="*/ 19 h 34"/>
                <a:gd name="T2" fmla="*/ 64 w 67"/>
                <a:gd name="T3" fmla="*/ 17 h 34"/>
                <a:gd name="T4" fmla="*/ 61 w 67"/>
                <a:gd name="T5" fmla="*/ 16 h 34"/>
                <a:gd name="T6" fmla="*/ 53 w 67"/>
                <a:gd name="T7" fmla="*/ 14 h 34"/>
                <a:gd name="T8" fmla="*/ 46 w 67"/>
                <a:gd name="T9" fmla="*/ 11 h 34"/>
                <a:gd name="T10" fmla="*/ 38 w 67"/>
                <a:gd name="T11" fmla="*/ 9 h 34"/>
                <a:gd name="T12" fmla="*/ 28 w 67"/>
                <a:gd name="T13" fmla="*/ 8 h 34"/>
                <a:gd name="T14" fmla="*/ 18 w 67"/>
                <a:gd name="T15" fmla="*/ 3 h 34"/>
                <a:gd name="T16" fmla="*/ 9 w 67"/>
                <a:gd name="T17" fmla="*/ 0 h 34"/>
                <a:gd name="T18" fmla="*/ 4 w 67"/>
                <a:gd name="T19" fmla="*/ 0 h 34"/>
                <a:gd name="T20" fmla="*/ 1 w 67"/>
                <a:gd name="T21" fmla="*/ 2 h 34"/>
                <a:gd name="T22" fmla="*/ 0 w 67"/>
                <a:gd name="T23" fmla="*/ 7 h 34"/>
                <a:gd name="T24" fmla="*/ 1 w 67"/>
                <a:gd name="T25" fmla="*/ 14 h 34"/>
                <a:gd name="T26" fmla="*/ 1 w 67"/>
                <a:gd name="T27" fmla="*/ 20 h 34"/>
                <a:gd name="T28" fmla="*/ 2 w 67"/>
                <a:gd name="T29" fmla="*/ 26 h 34"/>
                <a:gd name="T30" fmla="*/ 5 w 67"/>
                <a:gd name="T31" fmla="*/ 31 h 34"/>
                <a:gd name="T32" fmla="*/ 8 w 67"/>
                <a:gd name="T33" fmla="*/ 33 h 34"/>
                <a:gd name="T34" fmla="*/ 16 w 67"/>
                <a:gd name="T35" fmla="*/ 29 h 34"/>
                <a:gd name="T36" fmla="*/ 24 w 67"/>
                <a:gd name="T37" fmla="*/ 28 h 34"/>
                <a:gd name="T38" fmla="*/ 34 w 67"/>
                <a:gd name="T39" fmla="*/ 26 h 34"/>
                <a:gd name="T40" fmla="*/ 43 w 67"/>
                <a:gd name="T41" fmla="*/ 24 h 34"/>
                <a:gd name="T42" fmla="*/ 52 w 67"/>
                <a:gd name="T43" fmla="*/ 23 h 34"/>
                <a:gd name="T44" fmla="*/ 59 w 67"/>
                <a:gd name="T45" fmla="*/ 21 h 34"/>
                <a:gd name="T46" fmla="*/ 65 w 67"/>
                <a:gd name="T47" fmla="*/ 20 h 34"/>
                <a:gd name="T48" fmla="*/ 66 w 67"/>
                <a:gd name="T49" fmla="*/ 19 h 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34"/>
                <a:gd name="T77" fmla="*/ 67 w 67"/>
                <a:gd name="T78" fmla="*/ 34 h 3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34">
                  <a:moveTo>
                    <a:pt x="66" y="19"/>
                  </a:moveTo>
                  <a:lnTo>
                    <a:pt x="64" y="17"/>
                  </a:lnTo>
                  <a:lnTo>
                    <a:pt x="61" y="16"/>
                  </a:lnTo>
                  <a:lnTo>
                    <a:pt x="53" y="14"/>
                  </a:lnTo>
                  <a:lnTo>
                    <a:pt x="46" y="11"/>
                  </a:lnTo>
                  <a:lnTo>
                    <a:pt x="38" y="9"/>
                  </a:lnTo>
                  <a:lnTo>
                    <a:pt x="28" y="8"/>
                  </a:lnTo>
                  <a:lnTo>
                    <a:pt x="18" y="3"/>
                  </a:lnTo>
                  <a:lnTo>
                    <a:pt x="9" y="0"/>
                  </a:lnTo>
                  <a:lnTo>
                    <a:pt x="4" y="0"/>
                  </a:lnTo>
                  <a:lnTo>
                    <a:pt x="1" y="2"/>
                  </a:lnTo>
                  <a:lnTo>
                    <a:pt x="0" y="7"/>
                  </a:lnTo>
                  <a:lnTo>
                    <a:pt x="1" y="14"/>
                  </a:lnTo>
                  <a:lnTo>
                    <a:pt x="1" y="20"/>
                  </a:lnTo>
                  <a:lnTo>
                    <a:pt x="2" y="26"/>
                  </a:lnTo>
                  <a:lnTo>
                    <a:pt x="5" y="31"/>
                  </a:lnTo>
                  <a:lnTo>
                    <a:pt x="8" y="33"/>
                  </a:lnTo>
                  <a:lnTo>
                    <a:pt x="16" y="29"/>
                  </a:lnTo>
                  <a:lnTo>
                    <a:pt x="24" y="28"/>
                  </a:lnTo>
                  <a:lnTo>
                    <a:pt x="34" y="26"/>
                  </a:lnTo>
                  <a:lnTo>
                    <a:pt x="43" y="24"/>
                  </a:lnTo>
                  <a:lnTo>
                    <a:pt x="52" y="23"/>
                  </a:lnTo>
                  <a:lnTo>
                    <a:pt x="59" y="21"/>
                  </a:lnTo>
                  <a:lnTo>
                    <a:pt x="65" y="20"/>
                  </a:lnTo>
                  <a:lnTo>
                    <a:pt x="66" y="19"/>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2809" name="Freeform 89"/>
            <p:cNvSpPr>
              <a:spLocks/>
            </p:cNvSpPr>
            <p:nvPr/>
          </p:nvSpPr>
          <p:spPr bwMode="auto">
            <a:xfrm>
              <a:off x="3956" y="2039"/>
              <a:ext cx="73" cy="39"/>
            </a:xfrm>
            <a:custGeom>
              <a:avLst/>
              <a:gdLst>
                <a:gd name="T0" fmla="*/ 72 w 73"/>
                <a:gd name="T1" fmla="*/ 20 h 39"/>
                <a:gd name="T2" fmla="*/ 72 w 73"/>
                <a:gd name="T3" fmla="*/ 20 h 39"/>
                <a:gd name="T4" fmla="*/ 71 w 73"/>
                <a:gd name="T5" fmla="*/ 18 h 39"/>
                <a:gd name="T6" fmla="*/ 67 w 73"/>
                <a:gd name="T7" fmla="*/ 16 h 39"/>
                <a:gd name="T8" fmla="*/ 58 w 73"/>
                <a:gd name="T9" fmla="*/ 15 h 39"/>
                <a:gd name="T10" fmla="*/ 51 w 73"/>
                <a:gd name="T11" fmla="*/ 13 h 39"/>
                <a:gd name="T12" fmla="*/ 41 w 73"/>
                <a:gd name="T13" fmla="*/ 10 h 39"/>
                <a:gd name="T14" fmla="*/ 31 w 73"/>
                <a:gd name="T15" fmla="*/ 8 h 39"/>
                <a:gd name="T16" fmla="*/ 19 w 73"/>
                <a:gd name="T17" fmla="*/ 4 h 39"/>
                <a:gd name="T18" fmla="*/ 9 w 73"/>
                <a:gd name="T19" fmla="*/ 0 h 39"/>
                <a:gd name="T20" fmla="*/ 5 w 73"/>
                <a:gd name="T21" fmla="*/ 0 h 39"/>
                <a:gd name="T22" fmla="*/ 2 w 73"/>
                <a:gd name="T23" fmla="*/ 3 h 39"/>
                <a:gd name="T24" fmla="*/ 0 w 73"/>
                <a:gd name="T25" fmla="*/ 9 h 39"/>
                <a:gd name="T26" fmla="*/ 0 w 73"/>
                <a:gd name="T27" fmla="*/ 16 h 39"/>
                <a:gd name="T28" fmla="*/ 0 w 73"/>
                <a:gd name="T29" fmla="*/ 24 h 39"/>
                <a:gd name="T30" fmla="*/ 2 w 73"/>
                <a:gd name="T31" fmla="*/ 31 h 39"/>
                <a:gd name="T32" fmla="*/ 5 w 73"/>
                <a:gd name="T33" fmla="*/ 35 h 39"/>
                <a:gd name="T34" fmla="*/ 9 w 73"/>
                <a:gd name="T35" fmla="*/ 38 h 39"/>
                <a:gd name="T36" fmla="*/ 17 w 73"/>
                <a:gd name="T37" fmla="*/ 34 h 39"/>
                <a:gd name="T38" fmla="*/ 27 w 73"/>
                <a:gd name="T39" fmla="*/ 32 h 39"/>
                <a:gd name="T40" fmla="*/ 36 w 73"/>
                <a:gd name="T41" fmla="*/ 28 h 39"/>
                <a:gd name="T42" fmla="*/ 47 w 73"/>
                <a:gd name="T43" fmla="*/ 26 h 39"/>
                <a:gd name="T44" fmla="*/ 57 w 73"/>
                <a:gd name="T45" fmla="*/ 26 h 39"/>
                <a:gd name="T46" fmla="*/ 64 w 73"/>
                <a:gd name="T47" fmla="*/ 23 h 39"/>
                <a:gd name="T48" fmla="*/ 70 w 73"/>
                <a:gd name="T49" fmla="*/ 22 h 39"/>
                <a:gd name="T50" fmla="*/ 72 w 73"/>
                <a:gd name="T51" fmla="*/ 20 h 3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3"/>
                <a:gd name="T79" fmla="*/ 0 h 39"/>
                <a:gd name="T80" fmla="*/ 73 w 73"/>
                <a:gd name="T81" fmla="*/ 39 h 3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3" h="39">
                  <a:moveTo>
                    <a:pt x="72" y="20"/>
                  </a:moveTo>
                  <a:lnTo>
                    <a:pt x="72" y="20"/>
                  </a:lnTo>
                  <a:lnTo>
                    <a:pt x="71" y="18"/>
                  </a:lnTo>
                  <a:lnTo>
                    <a:pt x="67" y="16"/>
                  </a:lnTo>
                  <a:lnTo>
                    <a:pt x="58" y="15"/>
                  </a:lnTo>
                  <a:lnTo>
                    <a:pt x="51" y="13"/>
                  </a:lnTo>
                  <a:lnTo>
                    <a:pt x="41" y="10"/>
                  </a:lnTo>
                  <a:lnTo>
                    <a:pt x="31" y="8"/>
                  </a:lnTo>
                  <a:lnTo>
                    <a:pt x="19" y="4"/>
                  </a:lnTo>
                  <a:lnTo>
                    <a:pt x="9" y="0"/>
                  </a:lnTo>
                  <a:lnTo>
                    <a:pt x="5" y="0"/>
                  </a:lnTo>
                  <a:lnTo>
                    <a:pt x="2" y="3"/>
                  </a:lnTo>
                  <a:lnTo>
                    <a:pt x="0" y="9"/>
                  </a:lnTo>
                  <a:lnTo>
                    <a:pt x="0" y="16"/>
                  </a:lnTo>
                  <a:lnTo>
                    <a:pt x="0" y="24"/>
                  </a:lnTo>
                  <a:lnTo>
                    <a:pt x="2" y="31"/>
                  </a:lnTo>
                  <a:lnTo>
                    <a:pt x="5" y="35"/>
                  </a:lnTo>
                  <a:lnTo>
                    <a:pt x="9" y="38"/>
                  </a:lnTo>
                  <a:lnTo>
                    <a:pt x="17" y="34"/>
                  </a:lnTo>
                  <a:lnTo>
                    <a:pt x="27" y="32"/>
                  </a:lnTo>
                  <a:lnTo>
                    <a:pt x="36" y="28"/>
                  </a:lnTo>
                  <a:lnTo>
                    <a:pt x="47" y="26"/>
                  </a:lnTo>
                  <a:lnTo>
                    <a:pt x="57" y="26"/>
                  </a:lnTo>
                  <a:lnTo>
                    <a:pt x="64" y="23"/>
                  </a:lnTo>
                  <a:lnTo>
                    <a:pt x="70" y="22"/>
                  </a:lnTo>
                  <a:lnTo>
                    <a:pt x="72" y="2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10" name="Freeform 90"/>
            <p:cNvSpPr>
              <a:spLocks/>
            </p:cNvSpPr>
            <p:nvPr/>
          </p:nvSpPr>
          <p:spPr bwMode="auto">
            <a:xfrm>
              <a:off x="2385" y="1798"/>
              <a:ext cx="116" cy="86"/>
            </a:xfrm>
            <a:custGeom>
              <a:avLst/>
              <a:gdLst>
                <a:gd name="T0" fmla="*/ 5 w 116"/>
                <a:gd name="T1" fmla="*/ 14 h 86"/>
                <a:gd name="T2" fmla="*/ 1 w 116"/>
                <a:gd name="T3" fmla="*/ 15 h 86"/>
                <a:gd name="T4" fmla="*/ 0 w 116"/>
                <a:gd name="T5" fmla="*/ 18 h 86"/>
                <a:gd name="T6" fmla="*/ 2 w 116"/>
                <a:gd name="T7" fmla="*/ 20 h 86"/>
                <a:gd name="T8" fmla="*/ 6 w 116"/>
                <a:gd name="T9" fmla="*/ 22 h 86"/>
                <a:gd name="T10" fmla="*/ 58 w 116"/>
                <a:gd name="T11" fmla="*/ 12 h 86"/>
                <a:gd name="T12" fmla="*/ 83 w 116"/>
                <a:gd name="T13" fmla="*/ 85 h 86"/>
                <a:gd name="T14" fmla="*/ 115 w 116"/>
                <a:gd name="T15" fmla="*/ 77 h 86"/>
                <a:gd name="T16" fmla="*/ 75 w 116"/>
                <a:gd name="T17" fmla="*/ 8 h 86"/>
                <a:gd name="T18" fmla="*/ 84 w 116"/>
                <a:gd name="T19" fmla="*/ 8 h 86"/>
                <a:gd name="T20" fmla="*/ 86 w 116"/>
                <a:gd name="T21" fmla="*/ 5 h 86"/>
                <a:gd name="T22" fmla="*/ 87 w 116"/>
                <a:gd name="T23" fmla="*/ 2 h 86"/>
                <a:gd name="T24" fmla="*/ 86 w 116"/>
                <a:gd name="T25" fmla="*/ 0 h 86"/>
                <a:gd name="T26" fmla="*/ 81 w 116"/>
                <a:gd name="T27" fmla="*/ 0 h 86"/>
                <a:gd name="T28" fmla="*/ 5 w 116"/>
                <a:gd name="T29" fmla="*/ 14 h 8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86"/>
                <a:gd name="T47" fmla="*/ 116 w 116"/>
                <a:gd name="T48" fmla="*/ 86 h 8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86">
                  <a:moveTo>
                    <a:pt x="5" y="14"/>
                  </a:moveTo>
                  <a:lnTo>
                    <a:pt x="1" y="15"/>
                  </a:lnTo>
                  <a:lnTo>
                    <a:pt x="0" y="18"/>
                  </a:lnTo>
                  <a:lnTo>
                    <a:pt x="2" y="20"/>
                  </a:lnTo>
                  <a:lnTo>
                    <a:pt x="6" y="22"/>
                  </a:lnTo>
                  <a:lnTo>
                    <a:pt x="58" y="12"/>
                  </a:lnTo>
                  <a:lnTo>
                    <a:pt x="83" y="85"/>
                  </a:lnTo>
                  <a:lnTo>
                    <a:pt x="115" y="77"/>
                  </a:lnTo>
                  <a:lnTo>
                    <a:pt x="75" y="8"/>
                  </a:lnTo>
                  <a:lnTo>
                    <a:pt x="84" y="8"/>
                  </a:lnTo>
                  <a:lnTo>
                    <a:pt x="86" y="5"/>
                  </a:lnTo>
                  <a:lnTo>
                    <a:pt x="87" y="2"/>
                  </a:lnTo>
                  <a:lnTo>
                    <a:pt x="86" y="0"/>
                  </a:lnTo>
                  <a:lnTo>
                    <a:pt x="81" y="0"/>
                  </a:lnTo>
                  <a:lnTo>
                    <a:pt x="5" y="14"/>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2811" name="Freeform 91"/>
            <p:cNvSpPr>
              <a:spLocks/>
            </p:cNvSpPr>
            <p:nvPr/>
          </p:nvSpPr>
          <p:spPr bwMode="auto">
            <a:xfrm>
              <a:off x="2383" y="1799"/>
              <a:ext cx="122" cy="93"/>
            </a:xfrm>
            <a:custGeom>
              <a:avLst/>
              <a:gdLst>
                <a:gd name="T0" fmla="*/ 6 w 122"/>
                <a:gd name="T1" fmla="*/ 15 h 93"/>
                <a:gd name="T2" fmla="*/ 6 w 122"/>
                <a:gd name="T3" fmla="*/ 15 h 93"/>
                <a:gd name="T4" fmla="*/ 2 w 122"/>
                <a:gd name="T5" fmla="*/ 17 h 93"/>
                <a:gd name="T6" fmla="*/ 0 w 122"/>
                <a:gd name="T7" fmla="*/ 21 h 93"/>
                <a:gd name="T8" fmla="*/ 3 w 122"/>
                <a:gd name="T9" fmla="*/ 23 h 93"/>
                <a:gd name="T10" fmla="*/ 7 w 122"/>
                <a:gd name="T11" fmla="*/ 25 h 93"/>
                <a:gd name="T12" fmla="*/ 62 w 122"/>
                <a:gd name="T13" fmla="*/ 14 h 93"/>
                <a:gd name="T14" fmla="*/ 87 w 122"/>
                <a:gd name="T15" fmla="*/ 92 h 93"/>
                <a:gd name="T16" fmla="*/ 121 w 122"/>
                <a:gd name="T17" fmla="*/ 83 h 93"/>
                <a:gd name="T18" fmla="*/ 80 w 122"/>
                <a:gd name="T19" fmla="*/ 9 h 93"/>
                <a:gd name="T20" fmla="*/ 89 w 122"/>
                <a:gd name="T21" fmla="*/ 8 h 93"/>
                <a:gd name="T22" fmla="*/ 90 w 122"/>
                <a:gd name="T23" fmla="*/ 5 h 93"/>
                <a:gd name="T24" fmla="*/ 92 w 122"/>
                <a:gd name="T25" fmla="*/ 2 h 93"/>
                <a:gd name="T26" fmla="*/ 90 w 122"/>
                <a:gd name="T27" fmla="*/ 0 h 93"/>
                <a:gd name="T28" fmla="*/ 86 w 122"/>
                <a:gd name="T29" fmla="*/ 0 h 93"/>
                <a:gd name="T30" fmla="*/ 6 w 122"/>
                <a:gd name="T31" fmla="*/ 15 h 9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2"/>
                <a:gd name="T49" fmla="*/ 0 h 93"/>
                <a:gd name="T50" fmla="*/ 122 w 122"/>
                <a:gd name="T51" fmla="*/ 93 h 9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2" h="93">
                  <a:moveTo>
                    <a:pt x="6" y="15"/>
                  </a:moveTo>
                  <a:lnTo>
                    <a:pt x="6" y="15"/>
                  </a:lnTo>
                  <a:lnTo>
                    <a:pt x="2" y="17"/>
                  </a:lnTo>
                  <a:lnTo>
                    <a:pt x="0" y="21"/>
                  </a:lnTo>
                  <a:lnTo>
                    <a:pt x="3" y="23"/>
                  </a:lnTo>
                  <a:lnTo>
                    <a:pt x="7" y="25"/>
                  </a:lnTo>
                  <a:lnTo>
                    <a:pt x="62" y="14"/>
                  </a:lnTo>
                  <a:lnTo>
                    <a:pt x="87" y="92"/>
                  </a:lnTo>
                  <a:lnTo>
                    <a:pt x="121" y="83"/>
                  </a:lnTo>
                  <a:lnTo>
                    <a:pt x="80" y="9"/>
                  </a:lnTo>
                  <a:lnTo>
                    <a:pt x="89" y="8"/>
                  </a:lnTo>
                  <a:lnTo>
                    <a:pt x="90" y="5"/>
                  </a:lnTo>
                  <a:lnTo>
                    <a:pt x="92" y="2"/>
                  </a:lnTo>
                  <a:lnTo>
                    <a:pt x="90" y="0"/>
                  </a:lnTo>
                  <a:lnTo>
                    <a:pt x="86" y="0"/>
                  </a:lnTo>
                  <a:lnTo>
                    <a:pt x="6" y="15"/>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12" name="Freeform 92"/>
            <p:cNvSpPr>
              <a:spLocks/>
            </p:cNvSpPr>
            <p:nvPr/>
          </p:nvSpPr>
          <p:spPr bwMode="auto">
            <a:xfrm>
              <a:off x="2631" y="1940"/>
              <a:ext cx="137" cy="164"/>
            </a:xfrm>
            <a:custGeom>
              <a:avLst/>
              <a:gdLst>
                <a:gd name="T0" fmla="*/ 111 w 137"/>
                <a:gd name="T1" fmla="*/ 0 h 164"/>
                <a:gd name="T2" fmla="*/ 23 w 137"/>
                <a:gd name="T3" fmla="*/ 10 h 164"/>
                <a:gd name="T4" fmla="*/ 13 w 137"/>
                <a:gd name="T5" fmla="*/ 12 h 164"/>
                <a:gd name="T6" fmla="*/ 6 w 137"/>
                <a:gd name="T7" fmla="*/ 18 h 164"/>
                <a:gd name="T8" fmla="*/ 2 w 137"/>
                <a:gd name="T9" fmla="*/ 27 h 164"/>
                <a:gd name="T10" fmla="*/ 0 w 137"/>
                <a:gd name="T11" fmla="*/ 38 h 164"/>
                <a:gd name="T12" fmla="*/ 1 w 137"/>
                <a:gd name="T13" fmla="*/ 138 h 164"/>
                <a:gd name="T14" fmla="*/ 3 w 137"/>
                <a:gd name="T15" fmla="*/ 145 h 164"/>
                <a:gd name="T16" fmla="*/ 4 w 137"/>
                <a:gd name="T17" fmla="*/ 150 h 164"/>
                <a:gd name="T18" fmla="*/ 7 w 137"/>
                <a:gd name="T19" fmla="*/ 153 h 164"/>
                <a:gd name="T20" fmla="*/ 9 w 137"/>
                <a:gd name="T21" fmla="*/ 158 h 164"/>
                <a:gd name="T22" fmla="*/ 13 w 137"/>
                <a:gd name="T23" fmla="*/ 160 h 164"/>
                <a:gd name="T24" fmla="*/ 17 w 137"/>
                <a:gd name="T25" fmla="*/ 161 h 164"/>
                <a:gd name="T26" fmla="*/ 21 w 137"/>
                <a:gd name="T27" fmla="*/ 163 h 164"/>
                <a:gd name="T28" fmla="*/ 25 w 137"/>
                <a:gd name="T29" fmla="*/ 163 h 164"/>
                <a:gd name="T30" fmla="*/ 115 w 137"/>
                <a:gd name="T31" fmla="*/ 154 h 164"/>
                <a:gd name="T32" fmla="*/ 123 w 137"/>
                <a:gd name="T33" fmla="*/ 152 h 164"/>
                <a:gd name="T34" fmla="*/ 131 w 137"/>
                <a:gd name="T35" fmla="*/ 145 h 164"/>
                <a:gd name="T36" fmla="*/ 134 w 137"/>
                <a:gd name="T37" fmla="*/ 135 h 164"/>
                <a:gd name="T38" fmla="*/ 136 w 137"/>
                <a:gd name="T39" fmla="*/ 125 h 164"/>
                <a:gd name="T40" fmla="*/ 133 w 137"/>
                <a:gd name="T41" fmla="*/ 24 h 164"/>
                <a:gd name="T42" fmla="*/ 133 w 137"/>
                <a:gd name="T43" fmla="*/ 19 h 164"/>
                <a:gd name="T44" fmla="*/ 133 w 137"/>
                <a:gd name="T45" fmla="*/ 14 h 164"/>
                <a:gd name="T46" fmla="*/ 130 w 137"/>
                <a:gd name="T47" fmla="*/ 9 h 164"/>
                <a:gd name="T48" fmla="*/ 127 w 137"/>
                <a:gd name="T49" fmla="*/ 5 h 164"/>
                <a:gd name="T50" fmla="*/ 123 w 137"/>
                <a:gd name="T51" fmla="*/ 3 h 164"/>
                <a:gd name="T52" fmla="*/ 120 w 137"/>
                <a:gd name="T53" fmla="*/ 1 h 164"/>
                <a:gd name="T54" fmla="*/ 116 w 137"/>
                <a:gd name="T55" fmla="*/ 1 h 164"/>
                <a:gd name="T56" fmla="*/ 111 w 137"/>
                <a:gd name="T57" fmla="*/ 0 h 16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37"/>
                <a:gd name="T88" fmla="*/ 0 h 164"/>
                <a:gd name="T89" fmla="*/ 137 w 137"/>
                <a:gd name="T90" fmla="*/ 164 h 16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37" h="164">
                  <a:moveTo>
                    <a:pt x="111" y="0"/>
                  </a:moveTo>
                  <a:lnTo>
                    <a:pt x="23" y="10"/>
                  </a:lnTo>
                  <a:lnTo>
                    <a:pt x="13" y="12"/>
                  </a:lnTo>
                  <a:lnTo>
                    <a:pt x="6" y="18"/>
                  </a:lnTo>
                  <a:lnTo>
                    <a:pt x="2" y="27"/>
                  </a:lnTo>
                  <a:lnTo>
                    <a:pt x="0" y="38"/>
                  </a:lnTo>
                  <a:lnTo>
                    <a:pt x="1" y="138"/>
                  </a:lnTo>
                  <a:lnTo>
                    <a:pt x="3" y="145"/>
                  </a:lnTo>
                  <a:lnTo>
                    <a:pt x="4" y="150"/>
                  </a:lnTo>
                  <a:lnTo>
                    <a:pt x="7" y="153"/>
                  </a:lnTo>
                  <a:lnTo>
                    <a:pt x="9" y="158"/>
                  </a:lnTo>
                  <a:lnTo>
                    <a:pt x="13" y="160"/>
                  </a:lnTo>
                  <a:lnTo>
                    <a:pt x="17" y="161"/>
                  </a:lnTo>
                  <a:lnTo>
                    <a:pt x="21" y="163"/>
                  </a:lnTo>
                  <a:lnTo>
                    <a:pt x="25" y="163"/>
                  </a:lnTo>
                  <a:lnTo>
                    <a:pt x="115" y="154"/>
                  </a:lnTo>
                  <a:lnTo>
                    <a:pt x="123" y="152"/>
                  </a:lnTo>
                  <a:lnTo>
                    <a:pt x="131" y="145"/>
                  </a:lnTo>
                  <a:lnTo>
                    <a:pt x="134" y="135"/>
                  </a:lnTo>
                  <a:lnTo>
                    <a:pt x="136" y="125"/>
                  </a:lnTo>
                  <a:lnTo>
                    <a:pt x="133" y="24"/>
                  </a:lnTo>
                  <a:lnTo>
                    <a:pt x="133" y="19"/>
                  </a:lnTo>
                  <a:lnTo>
                    <a:pt x="133" y="14"/>
                  </a:lnTo>
                  <a:lnTo>
                    <a:pt x="130" y="9"/>
                  </a:lnTo>
                  <a:lnTo>
                    <a:pt x="127" y="5"/>
                  </a:lnTo>
                  <a:lnTo>
                    <a:pt x="123" y="3"/>
                  </a:lnTo>
                  <a:lnTo>
                    <a:pt x="120" y="1"/>
                  </a:lnTo>
                  <a:lnTo>
                    <a:pt x="116" y="1"/>
                  </a:lnTo>
                  <a:lnTo>
                    <a:pt x="111"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2813" name="Freeform 93"/>
            <p:cNvSpPr>
              <a:spLocks/>
            </p:cNvSpPr>
            <p:nvPr/>
          </p:nvSpPr>
          <p:spPr bwMode="auto">
            <a:xfrm>
              <a:off x="2630" y="1941"/>
              <a:ext cx="143" cy="170"/>
            </a:xfrm>
            <a:custGeom>
              <a:avLst/>
              <a:gdLst>
                <a:gd name="T0" fmla="*/ 115 w 143"/>
                <a:gd name="T1" fmla="*/ 0 h 170"/>
                <a:gd name="T2" fmla="*/ 24 w 143"/>
                <a:gd name="T3" fmla="*/ 10 h 170"/>
                <a:gd name="T4" fmla="*/ 13 w 143"/>
                <a:gd name="T5" fmla="*/ 12 h 170"/>
                <a:gd name="T6" fmla="*/ 6 w 143"/>
                <a:gd name="T7" fmla="*/ 19 h 170"/>
                <a:gd name="T8" fmla="*/ 2 w 143"/>
                <a:gd name="T9" fmla="*/ 28 h 170"/>
                <a:gd name="T10" fmla="*/ 0 w 143"/>
                <a:gd name="T11" fmla="*/ 39 h 170"/>
                <a:gd name="T12" fmla="*/ 2 w 143"/>
                <a:gd name="T13" fmla="*/ 144 h 170"/>
                <a:gd name="T14" fmla="*/ 4 w 143"/>
                <a:gd name="T15" fmla="*/ 149 h 170"/>
                <a:gd name="T16" fmla="*/ 5 w 143"/>
                <a:gd name="T17" fmla="*/ 154 h 170"/>
                <a:gd name="T18" fmla="*/ 6 w 143"/>
                <a:gd name="T19" fmla="*/ 159 h 170"/>
                <a:gd name="T20" fmla="*/ 10 w 143"/>
                <a:gd name="T21" fmla="*/ 163 h 170"/>
                <a:gd name="T22" fmla="*/ 14 w 143"/>
                <a:gd name="T23" fmla="*/ 166 h 170"/>
                <a:gd name="T24" fmla="*/ 18 w 143"/>
                <a:gd name="T25" fmla="*/ 167 h 170"/>
                <a:gd name="T26" fmla="*/ 22 w 143"/>
                <a:gd name="T27" fmla="*/ 169 h 170"/>
                <a:gd name="T28" fmla="*/ 27 w 143"/>
                <a:gd name="T29" fmla="*/ 169 h 170"/>
                <a:gd name="T30" fmla="*/ 118 w 143"/>
                <a:gd name="T31" fmla="*/ 160 h 170"/>
                <a:gd name="T32" fmla="*/ 128 w 143"/>
                <a:gd name="T33" fmla="*/ 157 h 170"/>
                <a:gd name="T34" fmla="*/ 135 w 143"/>
                <a:gd name="T35" fmla="*/ 149 h 170"/>
                <a:gd name="T36" fmla="*/ 139 w 143"/>
                <a:gd name="T37" fmla="*/ 140 h 170"/>
                <a:gd name="T38" fmla="*/ 142 w 143"/>
                <a:gd name="T39" fmla="*/ 130 h 170"/>
                <a:gd name="T40" fmla="*/ 138 w 143"/>
                <a:gd name="T41" fmla="*/ 24 h 170"/>
                <a:gd name="T42" fmla="*/ 137 w 143"/>
                <a:gd name="T43" fmla="*/ 19 h 170"/>
                <a:gd name="T44" fmla="*/ 137 w 143"/>
                <a:gd name="T45" fmla="*/ 14 h 170"/>
                <a:gd name="T46" fmla="*/ 135 w 143"/>
                <a:gd name="T47" fmla="*/ 10 h 170"/>
                <a:gd name="T48" fmla="*/ 132 w 143"/>
                <a:gd name="T49" fmla="*/ 5 h 170"/>
                <a:gd name="T50" fmla="*/ 128 w 143"/>
                <a:gd name="T51" fmla="*/ 3 h 170"/>
                <a:gd name="T52" fmla="*/ 124 w 143"/>
                <a:gd name="T53" fmla="*/ 2 h 170"/>
                <a:gd name="T54" fmla="*/ 120 w 143"/>
                <a:gd name="T55" fmla="*/ 1 h 170"/>
                <a:gd name="T56" fmla="*/ 115 w 143"/>
                <a:gd name="T57" fmla="*/ 0 h 1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43"/>
                <a:gd name="T88" fmla="*/ 0 h 170"/>
                <a:gd name="T89" fmla="*/ 143 w 143"/>
                <a:gd name="T90" fmla="*/ 170 h 17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43" h="170">
                  <a:moveTo>
                    <a:pt x="115" y="0"/>
                  </a:moveTo>
                  <a:lnTo>
                    <a:pt x="24" y="10"/>
                  </a:lnTo>
                  <a:lnTo>
                    <a:pt x="13" y="12"/>
                  </a:lnTo>
                  <a:lnTo>
                    <a:pt x="6" y="19"/>
                  </a:lnTo>
                  <a:lnTo>
                    <a:pt x="2" y="28"/>
                  </a:lnTo>
                  <a:lnTo>
                    <a:pt x="0" y="39"/>
                  </a:lnTo>
                  <a:lnTo>
                    <a:pt x="2" y="144"/>
                  </a:lnTo>
                  <a:lnTo>
                    <a:pt x="4" y="149"/>
                  </a:lnTo>
                  <a:lnTo>
                    <a:pt x="5" y="154"/>
                  </a:lnTo>
                  <a:lnTo>
                    <a:pt x="6" y="159"/>
                  </a:lnTo>
                  <a:lnTo>
                    <a:pt x="10" y="163"/>
                  </a:lnTo>
                  <a:lnTo>
                    <a:pt x="14" y="166"/>
                  </a:lnTo>
                  <a:lnTo>
                    <a:pt x="18" y="167"/>
                  </a:lnTo>
                  <a:lnTo>
                    <a:pt x="22" y="169"/>
                  </a:lnTo>
                  <a:lnTo>
                    <a:pt x="27" y="169"/>
                  </a:lnTo>
                  <a:lnTo>
                    <a:pt x="118" y="160"/>
                  </a:lnTo>
                  <a:lnTo>
                    <a:pt x="128" y="157"/>
                  </a:lnTo>
                  <a:lnTo>
                    <a:pt x="135" y="149"/>
                  </a:lnTo>
                  <a:lnTo>
                    <a:pt x="139" y="140"/>
                  </a:lnTo>
                  <a:lnTo>
                    <a:pt x="142" y="130"/>
                  </a:lnTo>
                  <a:lnTo>
                    <a:pt x="138" y="24"/>
                  </a:lnTo>
                  <a:lnTo>
                    <a:pt x="137" y="19"/>
                  </a:lnTo>
                  <a:lnTo>
                    <a:pt x="137" y="14"/>
                  </a:lnTo>
                  <a:lnTo>
                    <a:pt x="135" y="10"/>
                  </a:lnTo>
                  <a:lnTo>
                    <a:pt x="132" y="5"/>
                  </a:lnTo>
                  <a:lnTo>
                    <a:pt x="128" y="3"/>
                  </a:lnTo>
                  <a:lnTo>
                    <a:pt x="124" y="2"/>
                  </a:lnTo>
                  <a:lnTo>
                    <a:pt x="120" y="1"/>
                  </a:lnTo>
                  <a:lnTo>
                    <a:pt x="115"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14" name="Line 94"/>
            <p:cNvSpPr>
              <a:spLocks noChangeShapeType="1"/>
            </p:cNvSpPr>
            <p:nvPr/>
          </p:nvSpPr>
          <p:spPr bwMode="auto">
            <a:xfrm flipH="1" flipV="1">
              <a:off x="4149" y="1680"/>
              <a:ext cx="11" cy="297"/>
            </a:xfrm>
            <a:prstGeom prst="line">
              <a:avLst/>
            </a:prstGeom>
            <a:noFill/>
            <a:ln w="12700">
              <a:solidFill>
                <a:srgbClr val="000000"/>
              </a:solidFill>
              <a:round/>
              <a:headEnd/>
              <a:tailEnd/>
            </a:ln>
          </p:spPr>
          <p:txBody>
            <a:bodyPr wrap="none" anchor="ctr"/>
            <a:lstStyle/>
            <a:p>
              <a:endParaRPr lang="en-GB"/>
            </a:p>
          </p:txBody>
        </p:sp>
        <p:sp>
          <p:nvSpPr>
            <p:cNvPr id="32815" name="Line 95"/>
            <p:cNvSpPr>
              <a:spLocks noChangeShapeType="1"/>
            </p:cNvSpPr>
            <p:nvPr/>
          </p:nvSpPr>
          <p:spPr bwMode="auto">
            <a:xfrm>
              <a:off x="4158" y="2088"/>
              <a:ext cx="2" cy="268"/>
            </a:xfrm>
            <a:prstGeom prst="line">
              <a:avLst/>
            </a:prstGeom>
            <a:noFill/>
            <a:ln w="12700">
              <a:solidFill>
                <a:srgbClr val="000000"/>
              </a:solidFill>
              <a:round/>
              <a:headEnd/>
              <a:tailEnd/>
            </a:ln>
          </p:spPr>
          <p:txBody>
            <a:bodyPr wrap="none" anchor="ctr"/>
            <a:lstStyle/>
            <a:p>
              <a:endParaRPr lang="en-GB"/>
            </a:p>
          </p:txBody>
        </p:sp>
        <p:sp>
          <p:nvSpPr>
            <p:cNvPr id="32816" name="Freeform 96"/>
            <p:cNvSpPr>
              <a:spLocks/>
            </p:cNvSpPr>
            <p:nvPr/>
          </p:nvSpPr>
          <p:spPr bwMode="auto">
            <a:xfrm>
              <a:off x="1656" y="1988"/>
              <a:ext cx="600" cy="16"/>
            </a:xfrm>
            <a:custGeom>
              <a:avLst/>
              <a:gdLst>
                <a:gd name="T0" fmla="*/ 267 w 600"/>
                <a:gd name="T1" fmla="*/ 15 h 16"/>
                <a:gd name="T2" fmla="*/ 210 w 600"/>
                <a:gd name="T3" fmla="*/ 14 h 16"/>
                <a:gd name="T4" fmla="*/ 155 w 600"/>
                <a:gd name="T5" fmla="*/ 14 h 16"/>
                <a:gd name="T6" fmla="*/ 108 w 600"/>
                <a:gd name="T7" fmla="*/ 14 h 16"/>
                <a:gd name="T8" fmla="*/ 67 w 600"/>
                <a:gd name="T9" fmla="*/ 14 h 16"/>
                <a:gd name="T10" fmla="*/ 35 w 600"/>
                <a:gd name="T11" fmla="*/ 13 h 16"/>
                <a:gd name="T12" fmla="*/ 13 w 600"/>
                <a:gd name="T13" fmla="*/ 11 h 16"/>
                <a:gd name="T14" fmla="*/ 1 w 600"/>
                <a:gd name="T15" fmla="*/ 11 h 16"/>
                <a:gd name="T16" fmla="*/ 1 w 600"/>
                <a:gd name="T17" fmla="*/ 10 h 16"/>
                <a:gd name="T18" fmla="*/ 12 w 600"/>
                <a:gd name="T19" fmla="*/ 8 h 16"/>
                <a:gd name="T20" fmla="*/ 36 w 600"/>
                <a:gd name="T21" fmla="*/ 6 h 16"/>
                <a:gd name="T22" fmla="*/ 67 w 600"/>
                <a:gd name="T23" fmla="*/ 5 h 16"/>
                <a:gd name="T24" fmla="*/ 108 w 600"/>
                <a:gd name="T25" fmla="*/ 3 h 16"/>
                <a:gd name="T26" fmla="*/ 155 w 600"/>
                <a:gd name="T27" fmla="*/ 3 h 16"/>
                <a:gd name="T28" fmla="*/ 209 w 600"/>
                <a:gd name="T29" fmla="*/ 2 h 16"/>
                <a:gd name="T30" fmla="*/ 267 w 600"/>
                <a:gd name="T31" fmla="*/ 0 h 16"/>
                <a:gd name="T32" fmla="*/ 329 w 600"/>
                <a:gd name="T33" fmla="*/ 0 h 16"/>
                <a:gd name="T34" fmla="*/ 387 w 600"/>
                <a:gd name="T35" fmla="*/ 0 h 16"/>
                <a:gd name="T36" fmla="*/ 441 w 600"/>
                <a:gd name="T37" fmla="*/ 1 h 16"/>
                <a:gd name="T38" fmla="*/ 489 w 600"/>
                <a:gd name="T39" fmla="*/ 1 h 16"/>
                <a:gd name="T40" fmla="*/ 530 w 600"/>
                <a:gd name="T41" fmla="*/ 2 h 16"/>
                <a:gd name="T42" fmla="*/ 561 w 600"/>
                <a:gd name="T43" fmla="*/ 3 h 16"/>
                <a:gd name="T44" fmla="*/ 585 w 600"/>
                <a:gd name="T45" fmla="*/ 3 h 16"/>
                <a:gd name="T46" fmla="*/ 597 w 600"/>
                <a:gd name="T47" fmla="*/ 4 h 16"/>
                <a:gd name="T48" fmla="*/ 597 w 600"/>
                <a:gd name="T49" fmla="*/ 5 h 16"/>
                <a:gd name="T50" fmla="*/ 586 w 600"/>
                <a:gd name="T51" fmla="*/ 8 h 16"/>
                <a:gd name="T52" fmla="*/ 561 w 600"/>
                <a:gd name="T53" fmla="*/ 9 h 16"/>
                <a:gd name="T54" fmla="*/ 530 w 600"/>
                <a:gd name="T55" fmla="*/ 11 h 16"/>
                <a:gd name="T56" fmla="*/ 488 w 600"/>
                <a:gd name="T57" fmla="*/ 13 h 16"/>
                <a:gd name="T58" fmla="*/ 441 w 600"/>
                <a:gd name="T59" fmla="*/ 12 h 16"/>
                <a:gd name="T60" fmla="*/ 387 w 600"/>
                <a:gd name="T61" fmla="*/ 14 h 16"/>
                <a:gd name="T62" fmla="*/ 330 w 600"/>
                <a:gd name="T63" fmla="*/ 14 h 1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00"/>
                <a:gd name="T97" fmla="*/ 0 h 16"/>
                <a:gd name="T98" fmla="*/ 600 w 600"/>
                <a:gd name="T99" fmla="*/ 16 h 1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00" h="16">
                  <a:moveTo>
                    <a:pt x="299" y="14"/>
                  </a:moveTo>
                  <a:lnTo>
                    <a:pt x="267" y="15"/>
                  </a:lnTo>
                  <a:lnTo>
                    <a:pt x="239" y="15"/>
                  </a:lnTo>
                  <a:lnTo>
                    <a:pt x="210" y="14"/>
                  </a:lnTo>
                  <a:lnTo>
                    <a:pt x="181" y="15"/>
                  </a:lnTo>
                  <a:lnTo>
                    <a:pt x="155" y="14"/>
                  </a:lnTo>
                  <a:lnTo>
                    <a:pt x="132" y="15"/>
                  </a:lnTo>
                  <a:lnTo>
                    <a:pt x="108" y="14"/>
                  </a:lnTo>
                  <a:lnTo>
                    <a:pt x="87" y="14"/>
                  </a:lnTo>
                  <a:lnTo>
                    <a:pt x="67" y="14"/>
                  </a:lnTo>
                  <a:lnTo>
                    <a:pt x="50" y="12"/>
                  </a:lnTo>
                  <a:lnTo>
                    <a:pt x="35" y="13"/>
                  </a:lnTo>
                  <a:lnTo>
                    <a:pt x="22" y="12"/>
                  </a:lnTo>
                  <a:lnTo>
                    <a:pt x="13" y="11"/>
                  </a:lnTo>
                  <a:lnTo>
                    <a:pt x="5" y="12"/>
                  </a:lnTo>
                  <a:lnTo>
                    <a:pt x="1" y="11"/>
                  </a:lnTo>
                  <a:lnTo>
                    <a:pt x="0" y="11"/>
                  </a:lnTo>
                  <a:lnTo>
                    <a:pt x="1" y="10"/>
                  </a:lnTo>
                  <a:lnTo>
                    <a:pt x="4" y="8"/>
                  </a:lnTo>
                  <a:lnTo>
                    <a:pt x="12" y="8"/>
                  </a:lnTo>
                  <a:lnTo>
                    <a:pt x="23" y="6"/>
                  </a:lnTo>
                  <a:lnTo>
                    <a:pt x="36" y="6"/>
                  </a:lnTo>
                  <a:lnTo>
                    <a:pt x="50" y="6"/>
                  </a:lnTo>
                  <a:lnTo>
                    <a:pt x="67" y="5"/>
                  </a:lnTo>
                  <a:lnTo>
                    <a:pt x="87" y="5"/>
                  </a:lnTo>
                  <a:lnTo>
                    <a:pt x="108" y="3"/>
                  </a:lnTo>
                  <a:lnTo>
                    <a:pt x="131" y="2"/>
                  </a:lnTo>
                  <a:lnTo>
                    <a:pt x="155" y="3"/>
                  </a:lnTo>
                  <a:lnTo>
                    <a:pt x="182" y="2"/>
                  </a:lnTo>
                  <a:lnTo>
                    <a:pt x="209" y="2"/>
                  </a:lnTo>
                  <a:lnTo>
                    <a:pt x="238" y="1"/>
                  </a:lnTo>
                  <a:lnTo>
                    <a:pt x="267" y="0"/>
                  </a:lnTo>
                  <a:lnTo>
                    <a:pt x="298" y="0"/>
                  </a:lnTo>
                  <a:lnTo>
                    <a:pt x="329" y="0"/>
                  </a:lnTo>
                  <a:lnTo>
                    <a:pt x="359" y="0"/>
                  </a:lnTo>
                  <a:lnTo>
                    <a:pt x="387" y="0"/>
                  </a:lnTo>
                  <a:lnTo>
                    <a:pt x="415" y="0"/>
                  </a:lnTo>
                  <a:lnTo>
                    <a:pt x="441" y="1"/>
                  </a:lnTo>
                  <a:lnTo>
                    <a:pt x="466" y="1"/>
                  </a:lnTo>
                  <a:lnTo>
                    <a:pt x="489" y="1"/>
                  </a:lnTo>
                  <a:lnTo>
                    <a:pt x="510" y="1"/>
                  </a:lnTo>
                  <a:lnTo>
                    <a:pt x="530" y="2"/>
                  </a:lnTo>
                  <a:lnTo>
                    <a:pt x="547" y="2"/>
                  </a:lnTo>
                  <a:lnTo>
                    <a:pt x="561" y="3"/>
                  </a:lnTo>
                  <a:lnTo>
                    <a:pt x="575" y="3"/>
                  </a:lnTo>
                  <a:lnTo>
                    <a:pt x="585" y="3"/>
                  </a:lnTo>
                  <a:lnTo>
                    <a:pt x="593" y="3"/>
                  </a:lnTo>
                  <a:lnTo>
                    <a:pt x="597" y="4"/>
                  </a:lnTo>
                  <a:lnTo>
                    <a:pt x="599" y="5"/>
                  </a:lnTo>
                  <a:lnTo>
                    <a:pt x="597" y="5"/>
                  </a:lnTo>
                  <a:lnTo>
                    <a:pt x="593" y="6"/>
                  </a:lnTo>
                  <a:lnTo>
                    <a:pt x="586" y="8"/>
                  </a:lnTo>
                  <a:lnTo>
                    <a:pt x="575" y="10"/>
                  </a:lnTo>
                  <a:lnTo>
                    <a:pt x="561" y="9"/>
                  </a:lnTo>
                  <a:lnTo>
                    <a:pt x="547" y="10"/>
                  </a:lnTo>
                  <a:lnTo>
                    <a:pt x="530" y="11"/>
                  </a:lnTo>
                  <a:lnTo>
                    <a:pt x="510" y="10"/>
                  </a:lnTo>
                  <a:lnTo>
                    <a:pt x="488" y="13"/>
                  </a:lnTo>
                  <a:lnTo>
                    <a:pt x="466" y="12"/>
                  </a:lnTo>
                  <a:lnTo>
                    <a:pt x="441" y="12"/>
                  </a:lnTo>
                  <a:lnTo>
                    <a:pt x="414" y="13"/>
                  </a:lnTo>
                  <a:lnTo>
                    <a:pt x="387" y="14"/>
                  </a:lnTo>
                  <a:lnTo>
                    <a:pt x="360" y="13"/>
                  </a:lnTo>
                  <a:lnTo>
                    <a:pt x="330" y="14"/>
                  </a:lnTo>
                  <a:lnTo>
                    <a:pt x="299" y="14"/>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32817" name="Freeform 97"/>
            <p:cNvSpPr>
              <a:spLocks/>
            </p:cNvSpPr>
            <p:nvPr/>
          </p:nvSpPr>
          <p:spPr bwMode="auto">
            <a:xfrm>
              <a:off x="1654" y="1990"/>
              <a:ext cx="608" cy="19"/>
            </a:xfrm>
            <a:custGeom>
              <a:avLst/>
              <a:gdLst>
                <a:gd name="T0" fmla="*/ 302 w 608"/>
                <a:gd name="T1" fmla="*/ 16 h 19"/>
                <a:gd name="T2" fmla="*/ 242 w 608"/>
                <a:gd name="T3" fmla="*/ 16 h 19"/>
                <a:gd name="T4" fmla="*/ 184 w 608"/>
                <a:gd name="T5" fmla="*/ 17 h 19"/>
                <a:gd name="T6" fmla="*/ 133 w 608"/>
                <a:gd name="T7" fmla="*/ 18 h 19"/>
                <a:gd name="T8" fmla="*/ 89 w 608"/>
                <a:gd name="T9" fmla="*/ 18 h 19"/>
                <a:gd name="T10" fmla="*/ 50 w 608"/>
                <a:gd name="T11" fmla="*/ 17 h 19"/>
                <a:gd name="T12" fmla="*/ 21 w 608"/>
                <a:gd name="T13" fmla="*/ 16 h 19"/>
                <a:gd name="T14" fmla="*/ 5 w 608"/>
                <a:gd name="T15" fmla="*/ 15 h 19"/>
                <a:gd name="T16" fmla="*/ 0 w 608"/>
                <a:gd name="T17" fmla="*/ 13 h 19"/>
                <a:gd name="T18" fmla="*/ 4 w 608"/>
                <a:gd name="T19" fmla="*/ 11 h 19"/>
                <a:gd name="T20" fmla="*/ 23 w 608"/>
                <a:gd name="T21" fmla="*/ 10 h 19"/>
                <a:gd name="T22" fmla="*/ 51 w 608"/>
                <a:gd name="T23" fmla="*/ 9 h 19"/>
                <a:gd name="T24" fmla="*/ 88 w 608"/>
                <a:gd name="T25" fmla="*/ 8 h 19"/>
                <a:gd name="T26" fmla="*/ 132 w 608"/>
                <a:gd name="T27" fmla="*/ 5 h 19"/>
                <a:gd name="T28" fmla="*/ 184 w 608"/>
                <a:gd name="T29" fmla="*/ 4 h 19"/>
                <a:gd name="T30" fmla="*/ 240 w 608"/>
                <a:gd name="T31" fmla="*/ 2 h 19"/>
                <a:gd name="T32" fmla="*/ 302 w 608"/>
                <a:gd name="T33" fmla="*/ 2 h 19"/>
                <a:gd name="T34" fmla="*/ 363 w 608"/>
                <a:gd name="T35" fmla="*/ 1 h 19"/>
                <a:gd name="T36" fmla="*/ 420 w 608"/>
                <a:gd name="T37" fmla="*/ 0 h 19"/>
                <a:gd name="T38" fmla="*/ 472 w 608"/>
                <a:gd name="T39" fmla="*/ 1 h 19"/>
                <a:gd name="T40" fmla="*/ 517 w 608"/>
                <a:gd name="T41" fmla="*/ 2 h 19"/>
                <a:gd name="T42" fmla="*/ 554 w 608"/>
                <a:gd name="T43" fmla="*/ 2 h 19"/>
                <a:gd name="T44" fmla="*/ 582 w 608"/>
                <a:gd name="T45" fmla="*/ 3 h 19"/>
                <a:gd name="T46" fmla="*/ 600 w 608"/>
                <a:gd name="T47" fmla="*/ 4 h 19"/>
                <a:gd name="T48" fmla="*/ 607 w 608"/>
                <a:gd name="T49" fmla="*/ 6 h 19"/>
                <a:gd name="T50" fmla="*/ 600 w 608"/>
                <a:gd name="T51" fmla="*/ 6 h 19"/>
                <a:gd name="T52" fmla="*/ 582 w 608"/>
                <a:gd name="T53" fmla="*/ 10 h 19"/>
                <a:gd name="T54" fmla="*/ 554 w 608"/>
                <a:gd name="T55" fmla="*/ 11 h 19"/>
                <a:gd name="T56" fmla="*/ 517 w 608"/>
                <a:gd name="T57" fmla="*/ 12 h 19"/>
                <a:gd name="T58" fmla="*/ 471 w 608"/>
                <a:gd name="T59" fmla="*/ 13 h 19"/>
                <a:gd name="T60" fmla="*/ 419 w 608"/>
                <a:gd name="T61" fmla="*/ 15 h 19"/>
                <a:gd name="T62" fmla="*/ 364 w 608"/>
                <a:gd name="T63" fmla="*/ 15 h 19"/>
                <a:gd name="T64" fmla="*/ 302 w 608"/>
                <a:gd name="T65" fmla="*/ 16 h 1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08"/>
                <a:gd name="T100" fmla="*/ 0 h 19"/>
                <a:gd name="T101" fmla="*/ 608 w 608"/>
                <a:gd name="T102" fmla="*/ 19 h 1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08" h="19">
                  <a:moveTo>
                    <a:pt x="302" y="16"/>
                  </a:moveTo>
                  <a:lnTo>
                    <a:pt x="302" y="16"/>
                  </a:lnTo>
                  <a:lnTo>
                    <a:pt x="270" y="17"/>
                  </a:lnTo>
                  <a:lnTo>
                    <a:pt x="242" y="16"/>
                  </a:lnTo>
                  <a:lnTo>
                    <a:pt x="213" y="17"/>
                  </a:lnTo>
                  <a:lnTo>
                    <a:pt x="184" y="17"/>
                  </a:lnTo>
                  <a:lnTo>
                    <a:pt x="158" y="18"/>
                  </a:lnTo>
                  <a:lnTo>
                    <a:pt x="133" y="18"/>
                  </a:lnTo>
                  <a:lnTo>
                    <a:pt x="110" y="16"/>
                  </a:lnTo>
                  <a:lnTo>
                    <a:pt x="89" y="18"/>
                  </a:lnTo>
                  <a:lnTo>
                    <a:pt x="68" y="17"/>
                  </a:lnTo>
                  <a:lnTo>
                    <a:pt x="50" y="17"/>
                  </a:lnTo>
                  <a:lnTo>
                    <a:pt x="34" y="17"/>
                  </a:lnTo>
                  <a:lnTo>
                    <a:pt x="21" y="16"/>
                  </a:lnTo>
                  <a:lnTo>
                    <a:pt x="13" y="14"/>
                  </a:lnTo>
                  <a:lnTo>
                    <a:pt x="5" y="15"/>
                  </a:lnTo>
                  <a:lnTo>
                    <a:pt x="1" y="13"/>
                  </a:lnTo>
                  <a:lnTo>
                    <a:pt x="0" y="13"/>
                  </a:lnTo>
                  <a:lnTo>
                    <a:pt x="1" y="12"/>
                  </a:lnTo>
                  <a:lnTo>
                    <a:pt x="4" y="11"/>
                  </a:lnTo>
                  <a:lnTo>
                    <a:pt x="12" y="12"/>
                  </a:lnTo>
                  <a:lnTo>
                    <a:pt x="23" y="10"/>
                  </a:lnTo>
                  <a:lnTo>
                    <a:pt x="36" y="9"/>
                  </a:lnTo>
                  <a:lnTo>
                    <a:pt x="51" y="9"/>
                  </a:lnTo>
                  <a:lnTo>
                    <a:pt x="68" y="8"/>
                  </a:lnTo>
                  <a:lnTo>
                    <a:pt x="88" y="8"/>
                  </a:lnTo>
                  <a:lnTo>
                    <a:pt x="109" y="6"/>
                  </a:lnTo>
                  <a:lnTo>
                    <a:pt x="132" y="5"/>
                  </a:lnTo>
                  <a:lnTo>
                    <a:pt x="157" y="5"/>
                  </a:lnTo>
                  <a:lnTo>
                    <a:pt x="184" y="4"/>
                  </a:lnTo>
                  <a:lnTo>
                    <a:pt x="212" y="4"/>
                  </a:lnTo>
                  <a:lnTo>
                    <a:pt x="240" y="2"/>
                  </a:lnTo>
                  <a:lnTo>
                    <a:pt x="271" y="2"/>
                  </a:lnTo>
                  <a:lnTo>
                    <a:pt x="302" y="2"/>
                  </a:lnTo>
                  <a:lnTo>
                    <a:pt x="333" y="1"/>
                  </a:lnTo>
                  <a:lnTo>
                    <a:pt x="363" y="1"/>
                  </a:lnTo>
                  <a:lnTo>
                    <a:pt x="391" y="1"/>
                  </a:lnTo>
                  <a:lnTo>
                    <a:pt x="420" y="0"/>
                  </a:lnTo>
                  <a:lnTo>
                    <a:pt x="446" y="2"/>
                  </a:lnTo>
                  <a:lnTo>
                    <a:pt x="472" y="1"/>
                  </a:lnTo>
                  <a:lnTo>
                    <a:pt x="495" y="2"/>
                  </a:lnTo>
                  <a:lnTo>
                    <a:pt x="517" y="2"/>
                  </a:lnTo>
                  <a:lnTo>
                    <a:pt x="537" y="2"/>
                  </a:lnTo>
                  <a:lnTo>
                    <a:pt x="554" y="2"/>
                  </a:lnTo>
                  <a:lnTo>
                    <a:pt x="569" y="3"/>
                  </a:lnTo>
                  <a:lnTo>
                    <a:pt x="582" y="3"/>
                  </a:lnTo>
                  <a:lnTo>
                    <a:pt x="593" y="3"/>
                  </a:lnTo>
                  <a:lnTo>
                    <a:pt x="600" y="4"/>
                  </a:lnTo>
                  <a:lnTo>
                    <a:pt x="605" y="5"/>
                  </a:lnTo>
                  <a:lnTo>
                    <a:pt x="607" y="6"/>
                  </a:lnTo>
                  <a:lnTo>
                    <a:pt x="605" y="6"/>
                  </a:lnTo>
                  <a:lnTo>
                    <a:pt x="600" y="6"/>
                  </a:lnTo>
                  <a:lnTo>
                    <a:pt x="593" y="8"/>
                  </a:lnTo>
                  <a:lnTo>
                    <a:pt x="582" y="10"/>
                  </a:lnTo>
                  <a:lnTo>
                    <a:pt x="569" y="9"/>
                  </a:lnTo>
                  <a:lnTo>
                    <a:pt x="554" y="11"/>
                  </a:lnTo>
                  <a:lnTo>
                    <a:pt x="536" y="10"/>
                  </a:lnTo>
                  <a:lnTo>
                    <a:pt x="517" y="12"/>
                  </a:lnTo>
                  <a:lnTo>
                    <a:pt x="494" y="12"/>
                  </a:lnTo>
                  <a:lnTo>
                    <a:pt x="471" y="13"/>
                  </a:lnTo>
                  <a:lnTo>
                    <a:pt x="446" y="13"/>
                  </a:lnTo>
                  <a:lnTo>
                    <a:pt x="419" y="15"/>
                  </a:lnTo>
                  <a:lnTo>
                    <a:pt x="392" y="15"/>
                  </a:lnTo>
                  <a:lnTo>
                    <a:pt x="364" y="15"/>
                  </a:lnTo>
                  <a:lnTo>
                    <a:pt x="334" y="16"/>
                  </a:lnTo>
                  <a:lnTo>
                    <a:pt x="302" y="16"/>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18" name="Freeform 98"/>
            <p:cNvSpPr>
              <a:spLocks/>
            </p:cNvSpPr>
            <p:nvPr/>
          </p:nvSpPr>
          <p:spPr bwMode="auto">
            <a:xfrm>
              <a:off x="1725" y="1774"/>
              <a:ext cx="71" cy="12"/>
            </a:xfrm>
            <a:custGeom>
              <a:avLst/>
              <a:gdLst>
                <a:gd name="T0" fmla="*/ 36 w 71"/>
                <a:gd name="T1" fmla="*/ 10 h 12"/>
                <a:gd name="T2" fmla="*/ 28 w 71"/>
                <a:gd name="T3" fmla="*/ 11 h 12"/>
                <a:gd name="T4" fmla="*/ 21 w 71"/>
                <a:gd name="T5" fmla="*/ 8 h 12"/>
                <a:gd name="T6" fmla="*/ 16 w 71"/>
                <a:gd name="T7" fmla="*/ 9 h 12"/>
                <a:gd name="T8" fmla="*/ 11 w 71"/>
                <a:gd name="T9" fmla="*/ 7 h 12"/>
                <a:gd name="T10" fmla="*/ 5 w 71"/>
                <a:gd name="T11" fmla="*/ 6 h 12"/>
                <a:gd name="T12" fmla="*/ 3 w 71"/>
                <a:gd name="T13" fmla="*/ 6 h 12"/>
                <a:gd name="T14" fmla="*/ 1 w 71"/>
                <a:gd name="T15" fmla="*/ 6 h 12"/>
                <a:gd name="T16" fmla="*/ 0 w 71"/>
                <a:gd name="T17" fmla="*/ 4 h 12"/>
                <a:gd name="T18" fmla="*/ 2 w 71"/>
                <a:gd name="T19" fmla="*/ 3 h 12"/>
                <a:gd name="T20" fmla="*/ 3 w 71"/>
                <a:gd name="T21" fmla="*/ 4 h 12"/>
                <a:gd name="T22" fmla="*/ 7 w 71"/>
                <a:gd name="T23" fmla="*/ 3 h 12"/>
                <a:gd name="T24" fmla="*/ 10 w 71"/>
                <a:gd name="T25" fmla="*/ 2 h 12"/>
                <a:gd name="T26" fmla="*/ 16 w 71"/>
                <a:gd name="T27" fmla="*/ 2 h 12"/>
                <a:gd name="T28" fmla="*/ 22 w 71"/>
                <a:gd name="T29" fmla="*/ 0 h 12"/>
                <a:gd name="T30" fmla="*/ 28 w 71"/>
                <a:gd name="T31" fmla="*/ 0 h 12"/>
                <a:gd name="T32" fmla="*/ 35 w 71"/>
                <a:gd name="T33" fmla="*/ 0 h 12"/>
                <a:gd name="T34" fmla="*/ 42 w 71"/>
                <a:gd name="T35" fmla="*/ 1 h 12"/>
                <a:gd name="T36" fmla="*/ 49 w 71"/>
                <a:gd name="T37" fmla="*/ 2 h 12"/>
                <a:gd name="T38" fmla="*/ 56 w 71"/>
                <a:gd name="T39" fmla="*/ 3 h 12"/>
                <a:gd name="T40" fmla="*/ 60 w 71"/>
                <a:gd name="T41" fmla="*/ 4 h 12"/>
                <a:gd name="T42" fmla="*/ 65 w 71"/>
                <a:gd name="T43" fmla="*/ 5 h 12"/>
                <a:gd name="T44" fmla="*/ 67 w 71"/>
                <a:gd name="T45" fmla="*/ 5 h 12"/>
                <a:gd name="T46" fmla="*/ 69 w 71"/>
                <a:gd name="T47" fmla="*/ 6 h 12"/>
                <a:gd name="T48" fmla="*/ 70 w 71"/>
                <a:gd name="T49" fmla="*/ 7 h 12"/>
                <a:gd name="T50" fmla="*/ 69 w 71"/>
                <a:gd name="T51" fmla="*/ 7 h 12"/>
                <a:gd name="T52" fmla="*/ 67 w 71"/>
                <a:gd name="T53" fmla="*/ 8 h 12"/>
                <a:gd name="T54" fmla="*/ 64 w 71"/>
                <a:gd name="T55" fmla="*/ 10 h 12"/>
                <a:gd name="T56" fmla="*/ 59 w 71"/>
                <a:gd name="T57" fmla="*/ 9 h 12"/>
                <a:gd name="T58" fmla="*/ 55 w 71"/>
                <a:gd name="T59" fmla="*/ 9 h 12"/>
                <a:gd name="T60" fmla="*/ 49 w 71"/>
                <a:gd name="T61" fmla="*/ 8 h 12"/>
                <a:gd name="T62" fmla="*/ 42 w 71"/>
                <a:gd name="T63" fmla="*/ 10 h 12"/>
                <a:gd name="T64" fmla="*/ 36 w 71"/>
                <a:gd name="T65" fmla="*/ 10 h 1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1"/>
                <a:gd name="T100" fmla="*/ 0 h 12"/>
                <a:gd name="T101" fmla="*/ 71 w 71"/>
                <a:gd name="T102" fmla="*/ 12 h 1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1" h="12">
                  <a:moveTo>
                    <a:pt x="36" y="10"/>
                  </a:moveTo>
                  <a:lnTo>
                    <a:pt x="28" y="11"/>
                  </a:lnTo>
                  <a:lnTo>
                    <a:pt x="21" y="8"/>
                  </a:lnTo>
                  <a:lnTo>
                    <a:pt x="16" y="9"/>
                  </a:lnTo>
                  <a:lnTo>
                    <a:pt x="11" y="7"/>
                  </a:lnTo>
                  <a:lnTo>
                    <a:pt x="5" y="6"/>
                  </a:lnTo>
                  <a:lnTo>
                    <a:pt x="3" y="6"/>
                  </a:lnTo>
                  <a:lnTo>
                    <a:pt x="1" y="6"/>
                  </a:lnTo>
                  <a:lnTo>
                    <a:pt x="0" y="4"/>
                  </a:lnTo>
                  <a:lnTo>
                    <a:pt x="2" y="3"/>
                  </a:lnTo>
                  <a:lnTo>
                    <a:pt x="3" y="4"/>
                  </a:lnTo>
                  <a:lnTo>
                    <a:pt x="7" y="3"/>
                  </a:lnTo>
                  <a:lnTo>
                    <a:pt x="10" y="2"/>
                  </a:lnTo>
                  <a:lnTo>
                    <a:pt x="16" y="2"/>
                  </a:lnTo>
                  <a:lnTo>
                    <a:pt x="22" y="0"/>
                  </a:lnTo>
                  <a:lnTo>
                    <a:pt x="28" y="0"/>
                  </a:lnTo>
                  <a:lnTo>
                    <a:pt x="35" y="0"/>
                  </a:lnTo>
                  <a:lnTo>
                    <a:pt x="42" y="1"/>
                  </a:lnTo>
                  <a:lnTo>
                    <a:pt x="49" y="2"/>
                  </a:lnTo>
                  <a:lnTo>
                    <a:pt x="56" y="3"/>
                  </a:lnTo>
                  <a:lnTo>
                    <a:pt x="60" y="4"/>
                  </a:lnTo>
                  <a:lnTo>
                    <a:pt x="65" y="5"/>
                  </a:lnTo>
                  <a:lnTo>
                    <a:pt x="67" y="5"/>
                  </a:lnTo>
                  <a:lnTo>
                    <a:pt x="69" y="6"/>
                  </a:lnTo>
                  <a:lnTo>
                    <a:pt x="70" y="7"/>
                  </a:lnTo>
                  <a:lnTo>
                    <a:pt x="69" y="7"/>
                  </a:lnTo>
                  <a:lnTo>
                    <a:pt x="67" y="8"/>
                  </a:lnTo>
                  <a:lnTo>
                    <a:pt x="64" y="10"/>
                  </a:lnTo>
                  <a:lnTo>
                    <a:pt x="59" y="9"/>
                  </a:lnTo>
                  <a:lnTo>
                    <a:pt x="55" y="9"/>
                  </a:lnTo>
                  <a:lnTo>
                    <a:pt x="49" y="8"/>
                  </a:lnTo>
                  <a:lnTo>
                    <a:pt x="42" y="10"/>
                  </a:lnTo>
                  <a:lnTo>
                    <a:pt x="36" y="1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2819" name="Freeform 99"/>
            <p:cNvSpPr>
              <a:spLocks/>
            </p:cNvSpPr>
            <p:nvPr/>
          </p:nvSpPr>
          <p:spPr bwMode="auto">
            <a:xfrm>
              <a:off x="1723" y="1777"/>
              <a:ext cx="78" cy="13"/>
            </a:xfrm>
            <a:custGeom>
              <a:avLst/>
              <a:gdLst>
                <a:gd name="T0" fmla="*/ 39 w 78"/>
                <a:gd name="T1" fmla="*/ 12 h 13"/>
                <a:gd name="T2" fmla="*/ 39 w 78"/>
                <a:gd name="T3" fmla="*/ 12 h 13"/>
                <a:gd name="T4" fmla="*/ 31 w 78"/>
                <a:gd name="T5" fmla="*/ 11 h 13"/>
                <a:gd name="T6" fmla="*/ 23 w 78"/>
                <a:gd name="T7" fmla="*/ 10 h 13"/>
                <a:gd name="T8" fmla="*/ 17 w 78"/>
                <a:gd name="T9" fmla="*/ 11 h 13"/>
                <a:gd name="T10" fmla="*/ 12 w 78"/>
                <a:gd name="T11" fmla="*/ 10 h 13"/>
                <a:gd name="T12" fmla="*/ 6 w 78"/>
                <a:gd name="T13" fmla="*/ 10 h 13"/>
                <a:gd name="T14" fmla="*/ 3 w 78"/>
                <a:gd name="T15" fmla="*/ 9 h 13"/>
                <a:gd name="T16" fmla="*/ 1 w 78"/>
                <a:gd name="T17" fmla="*/ 9 h 13"/>
                <a:gd name="T18" fmla="*/ 0 w 78"/>
                <a:gd name="T19" fmla="*/ 7 h 13"/>
                <a:gd name="T20" fmla="*/ 1 w 78"/>
                <a:gd name="T21" fmla="*/ 6 h 13"/>
                <a:gd name="T22" fmla="*/ 3 w 78"/>
                <a:gd name="T23" fmla="*/ 5 h 13"/>
                <a:gd name="T24" fmla="*/ 6 w 78"/>
                <a:gd name="T25" fmla="*/ 4 h 13"/>
                <a:gd name="T26" fmla="*/ 11 w 78"/>
                <a:gd name="T27" fmla="*/ 3 h 13"/>
                <a:gd name="T28" fmla="*/ 17 w 78"/>
                <a:gd name="T29" fmla="*/ 3 h 13"/>
                <a:gd name="T30" fmla="*/ 24 w 78"/>
                <a:gd name="T31" fmla="*/ 1 h 13"/>
                <a:gd name="T32" fmla="*/ 31 w 78"/>
                <a:gd name="T33" fmla="*/ 1 h 13"/>
                <a:gd name="T34" fmla="*/ 39 w 78"/>
                <a:gd name="T35" fmla="*/ 1 h 13"/>
                <a:gd name="T36" fmla="*/ 47 w 78"/>
                <a:gd name="T37" fmla="*/ 0 h 13"/>
                <a:gd name="T38" fmla="*/ 54 w 78"/>
                <a:gd name="T39" fmla="*/ 3 h 13"/>
                <a:gd name="T40" fmla="*/ 60 w 78"/>
                <a:gd name="T41" fmla="*/ 3 h 13"/>
                <a:gd name="T42" fmla="*/ 66 w 78"/>
                <a:gd name="T43" fmla="*/ 3 h 13"/>
                <a:gd name="T44" fmla="*/ 71 w 78"/>
                <a:gd name="T45" fmla="*/ 3 h 13"/>
                <a:gd name="T46" fmla="*/ 74 w 78"/>
                <a:gd name="T47" fmla="*/ 4 h 13"/>
                <a:gd name="T48" fmla="*/ 76 w 78"/>
                <a:gd name="T49" fmla="*/ 6 h 13"/>
                <a:gd name="T50" fmla="*/ 77 w 78"/>
                <a:gd name="T51" fmla="*/ 6 h 13"/>
                <a:gd name="T52" fmla="*/ 76 w 78"/>
                <a:gd name="T53" fmla="*/ 7 h 13"/>
                <a:gd name="T54" fmla="*/ 74 w 78"/>
                <a:gd name="T55" fmla="*/ 8 h 13"/>
                <a:gd name="T56" fmla="*/ 70 w 78"/>
                <a:gd name="T57" fmla="*/ 9 h 13"/>
                <a:gd name="T58" fmla="*/ 66 w 78"/>
                <a:gd name="T59" fmla="*/ 9 h 13"/>
                <a:gd name="T60" fmla="*/ 60 w 78"/>
                <a:gd name="T61" fmla="*/ 10 h 13"/>
                <a:gd name="T62" fmla="*/ 54 w 78"/>
                <a:gd name="T63" fmla="*/ 11 h 13"/>
                <a:gd name="T64" fmla="*/ 47 w 78"/>
                <a:gd name="T65" fmla="*/ 12 h 13"/>
                <a:gd name="T66" fmla="*/ 39 w 78"/>
                <a:gd name="T67" fmla="*/ 12 h 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8"/>
                <a:gd name="T103" fmla="*/ 0 h 13"/>
                <a:gd name="T104" fmla="*/ 78 w 78"/>
                <a:gd name="T105" fmla="*/ 13 h 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8" h="13">
                  <a:moveTo>
                    <a:pt x="39" y="12"/>
                  </a:moveTo>
                  <a:lnTo>
                    <a:pt x="39" y="12"/>
                  </a:lnTo>
                  <a:lnTo>
                    <a:pt x="31" y="11"/>
                  </a:lnTo>
                  <a:lnTo>
                    <a:pt x="23" y="10"/>
                  </a:lnTo>
                  <a:lnTo>
                    <a:pt x="17" y="11"/>
                  </a:lnTo>
                  <a:lnTo>
                    <a:pt x="12" y="10"/>
                  </a:lnTo>
                  <a:lnTo>
                    <a:pt x="6" y="10"/>
                  </a:lnTo>
                  <a:lnTo>
                    <a:pt x="3" y="9"/>
                  </a:lnTo>
                  <a:lnTo>
                    <a:pt x="1" y="9"/>
                  </a:lnTo>
                  <a:lnTo>
                    <a:pt x="0" y="7"/>
                  </a:lnTo>
                  <a:lnTo>
                    <a:pt x="1" y="6"/>
                  </a:lnTo>
                  <a:lnTo>
                    <a:pt x="3" y="5"/>
                  </a:lnTo>
                  <a:lnTo>
                    <a:pt x="6" y="4"/>
                  </a:lnTo>
                  <a:lnTo>
                    <a:pt x="11" y="3"/>
                  </a:lnTo>
                  <a:lnTo>
                    <a:pt x="17" y="3"/>
                  </a:lnTo>
                  <a:lnTo>
                    <a:pt x="24" y="1"/>
                  </a:lnTo>
                  <a:lnTo>
                    <a:pt x="31" y="1"/>
                  </a:lnTo>
                  <a:lnTo>
                    <a:pt x="39" y="1"/>
                  </a:lnTo>
                  <a:lnTo>
                    <a:pt x="47" y="0"/>
                  </a:lnTo>
                  <a:lnTo>
                    <a:pt x="54" y="3"/>
                  </a:lnTo>
                  <a:lnTo>
                    <a:pt x="60" y="3"/>
                  </a:lnTo>
                  <a:lnTo>
                    <a:pt x="66" y="3"/>
                  </a:lnTo>
                  <a:lnTo>
                    <a:pt x="71" y="3"/>
                  </a:lnTo>
                  <a:lnTo>
                    <a:pt x="74" y="4"/>
                  </a:lnTo>
                  <a:lnTo>
                    <a:pt x="76" y="6"/>
                  </a:lnTo>
                  <a:lnTo>
                    <a:pt x="77" y="6"/>
                  </a:lnTo>
                  <a:lnTo>
                    <a:pt x="76" y="7"/>
                  </a:lnTo>
                  <a:lnTo>
                    <a:pt x="74" y="8"/>
                  </a:lnTo>
                  <a:lnTo>
                    <a:pt x="70" y="9"/>
                  </a:lnTo>
                  <a:lnTo>
                    <a:pt x="66" y="9"/>
                  </a:lnTo>
                  <a:lnTo>
                    <a:pt x="60" y="10"/>
                  </a:lnTo>
                  <a:lnTo>
                    <a:pt x="54" y="11"/>
                  </a:lnTo>
                  <a:lnTo>
                    <a:pt x="47" y="12"/>
                  </a:lnTo>
                  <a:lnTo>
                    <a:pt x="39" y="12"/>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20" name="Freeform 100"/>
            <p:cNvSpPr>
              <a:spLocks/>
            </p:cNvSpPr>
            <p:nvPr/>
          </p:nvSpPr>
          <p:spPr bwMode="auto">
            <a:xfrm>
              <a:off x="2680" y="2137"/>
              <a:ext cx="862" cy="102"/>
            </a:xfrm>
            <a:custGeom>
              <a:avLst/>
              <a:gdLst>
                <a:gd name="T0" fmla="*/ 729 w 862"/>
                <a:gd name="T1" fmla="*/ 1 h 102"/>
                <a:gd name="T2" fmla="*/ 723 w 862"/>
                <a:gd name="T3" fmla="*/ 2 h 102"/>
                <a:gd name="T4" fmla="*/ 710 w 862"/>
                <a:gd name="T5" fmla="*/ 1 h 102"/>
                <a:gd name="T6" fmla="*/ 692 w 862"/>
                <a:gd name="T7" fmla="*/ 2 h 102"/>
                <a:gd name="T8" fmla="*/ 670 w 862"/>
                <a:gd name="T9" fmla="*/ 0 h 102"/>
                <a:gd name="T10" fmla="*/ 640 w 862"/>
                <a:gd name="T11" fmla="*/ 1 h 102"/>
                <a:gd name="T12" fmla="*/ 603 w 862"/>
                <a:gd name="T13" fmla="*/ 2 h 102"/>
                <a:gd name="T14" fmla="*/ 563 w 862"/>
                <a:gd name="T15" fmla="*/ 5 h 102"/>
                <a:gd name="T16" fmla="*/ 516 w 862"/>
                <a:gd name="T17" fmla="*/ 9 h 102"/>
                <a:gd name="T18" fmla="*/ 464 w 862"/>
                <a:gd name="T19" fmla="*/ 15 h 102"/>
                <a:gd name="T20" fmla="*/ 406 w 862"/>
                <a:gd name="T21" fmla="*/ 21 h 102"/>
                <a:gd name="T22" fmla="*/ 345 w 862"/>
                <a:gd name="T23" fmla="*/ 29 h 102"/>
                <a:gd name="T24" fmla="*/ 277 w 862"/>
                <a:gd name="T25" fmla="*/ 40 h 102"/>
                <a:gd name="T26" fmla="*/ 204 w 862"/>
                <a:gd name="T27" fmla="*/ 55 h 102"/>
                <a:gd name="T28" fmla="*/ 126 w 862"/>
                <a:gd name="T29" fmla="*/ 69 h 102"/>
                <a:gd name="T30" fmla="*/ 44 w 862"/>
                <a:gd name="T31" fmla="*/ 87 h 102"/>
                <a:gd name="T32" fmla="*/ 2 w 862"/>
                <a:gd name="T33" fmla="*/ 98 h 102"/>
                <a:gd name="T34" fmla="*/ 9 w 862"/>
                <a:gd name="T35" fmla="*/ 99 h 102"/>
                <a:gd name="T36" fmla="*/ 24 w 862"/>
                <a:gd name="T37" fmla="*/ 98 h 102"/>
                <a:gd name="T38" fmla="*/ 44 w 862"/>
                <a:gd name="T39" fmla="*/ 97 h 102"/>
                <a:gd name="T40" fmla="*/ 70 w 862"/>
                <a:gd name="T41" fmla="*/ 97 h 102"/>
                <a:gd name="T42" fmla="*/ 104 w 862"/>
                <a:gd name="T43" fmla="*/ 98 h 102"/>
                <a:gd name="T44" fmla="*/ 144 w 862"/>
                <a:gd name="T45" fmla="*/ 97 h 102"/>
                <a:gd name="T46" fmla="*/ 188 w 862"/>
                <a:gd name="T47" fmla="*/ 96 h 102"/>
                <a:gd name="T48" fmla="*/ 237 w 862"/>
                <a:gd name="T49" fmla="*/ 94 h 102"/>
                <a:gd name="T50" fmla="*/ 290 w 862"/>
                <a:gd name="T51" fmla="*/ 94 h 102"/>
                <a:gd name="T52" fmla="*/ 350 w 862"/>
                <a:gd name="T53" fmla="*/ 95 h 102"/>
                <a:gd name="T54" fmla="*/ 411 w 862"/>
                <a:gd name="T55" fmla="*/ 93 h 102"/>
                <a:gd name="T56" fmla="*/ 476 w 862"/>
                <a:gd name="T57" fmla="*/ 94 h 102"/>
                <a:gd name="T58" fmla="*/ 547 w 862"/>
                <a:gd name="T59" fmla="*/ 95 h 102"/>
                <a:gd name="T60" fmla="*/ 618 w 862"/>
                <a:gd name="T61" fmla="*/ 96 h 102"/>
                <a:gd name="T62" fmla="*/ 693 w 862"/>
                <a:gd name="T63" fmla="*/ 99 h 102"/>
                <a:gd name="T64" fmla="*/ 737 w 862"/>
                <a:gd name="T65" fmla="*/ 100 h 102"/>
                <a:gd name="T66" fmla="*/ 754 w 862"/>
                <a:gd name="T67" fmla="*/ 99 h 102"/>
                <a:gd name="T68" fmla="*/ 775 w 862"/>
                <a:gd name="T69" fmla="*/ 100 h 102"/>
                <a:gd name="T70" fmla="*/ 796 w 862"/>
                <a:gd name="T71" fmla="*/ 96 h 102"/>
                <a:gd name="T72" fmla="*/ 817 w 862"/>
                <a:gd name="T73" fmla="*/ 92 h 102"/>
                <a:gd name="T74" fmla="*/ 837 w 862"/>
                <a:gd name="T75" fmla="*/ 85 h 102"/>
                <a:gd name="T76" fmla="*/ 852 w 862"/>
                <a:gd name="T77" fmla="*/ 77 h 102"/>
                <a:gd name="T78" fmla="*/ 858 w 862"/>
                <a:gd name="T79" fmla="*/ 66 h 102"/>
                <a:gd name="T80" fmla="*/ 860 w 862"/>
                <a:gd name="T81" fmla="*/ 56 h 102"/>
                <a:gd name="T82" fmla="*/ 861 w 862"/>
                <a:gd name="T83" fmla="*/ 49 h 102"/>
                <a:gd name="T84" fmla="*/ 856 w 862"/>
                <a:gd name="T85" fmla="*/ 42 h 102"/>
                <a:gd name="T86" fmla="*/ 844 w 862"/>
                <a:gd name="T87" fmla="*/ 33 h 102"/>
                <a:gd name="T88" fmla="*/ 826 w 862"/>
                <a:gd name="T89" fmla="*/ 23 h 102"/>
                <a:gd name="T90" fmla="*/ 805 w 862"/>
                <a:gd name="T91" fmla="*/ 14 h 102"/>
                <a:gd name="T92" fmla="*/ 778 w 862"/>
                <a:gd name="T93" fmla="*/ 8 h 102"/>
                <a:gd name="T94" fmla="*/ 747 w 862"/>
                <a:gd name="T95" fmla="*/ 3 h 1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62"/>
                <a:gd name="T145" fmla="*/ 0 h 102"/>
                <a:gd name="T146" fmla="*/ 862 w 862"/>
                <a:gd name="T147" fmla="*/ 102 h 10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62" h="102">
                  <a:moveTo>
                    <a:pt x="729" y="1"/>
                  </a:moveTo>
                  <a:lnTo>
                    <a:pt x="729" y="1"/>
                  </a:lnTo>
                  <a:lnTo>
                    <a:pt x="726" y="1"/>
                  </a:lnTo>
                  <a:lnTo>
                    <a:pt x="723" y="2"/>
                  </a:lnTo>
                  <a:lnTo>
                    <a:pt x="717" y="0"/>
                  </a:lnTo>
                  <a:lnTo>
                    <a:pt x="710" y="1"/>
                  </a:lnTo>
                  <a:lnTo>
                    <a:pt x="702" y="2"/>
                  </a:lnTo>
                  <a:lnTo>
                    <a:pt x="692" y="2"/>
                  </a:lnTo>
                  <a:lnTo>
                    <a:pt x="681" y="0"/>
                  </a:lnTo>
                  <a:lnTo>
                    <a:pt x="670" y="0"/>
                  </a:lnTo>
                  <a:lnTo>
                    <a:pt x="656" y="1"/>
                  </a:lnTo>
                  <a:lnTo>
                    <a:pt x="640" y="1"/>
                  </a:lnTo>
                  <a:lnTo>
                    <a:pt x="622" y="2"/>
                  </a:lnTo>
                  <a:lnTo>
                    <a:pt x="603" y="2"/>
                  </a:lnTo>
                  <a:lnTo>
                    <a:pt x="584" y="4"/>
                  </a:lnTo>
                  <a:lnTo>
                    <a:pt x="563" y="5"/>
                  </a:lnTo>
                  <a:lnTo>
                    <a:pt x="540" y="7"/>
                  </a:lnTo>
                  <a:lnTo>
                    <a:pt x="516" y="9"/>
                  </a:lnTo>
                  <a:lnTo>
                    <a:pt x="491" y="11"/>
                  </a:lnTo>
                  <a:lnTo>
                    <a:pt x="464" y="15"/>
                  </a:lnTo>
                  <a:lnTo>
                    <a:pt x="435" y="17"/>
                  </a:lnTo>
                  <a:lnTo>
                    <a:pt x="406" y="21"/>
                  </a:lnTo>
                  <a:lnTo>
                    <a:pt x="377" y="24"/>
                  </a:lnTo>
                  <a:lnTo>
                    <a:pt x="345" y="29"/>
                  </a:lnTo>
                  <a:lnTo>
                    <a:pt x="311" y="34"/>
                  </a:lnTo>
                  <a:lnTo>
                    <a:pt x="277" y="40"/>
                  </a:lnTo>
                  <a:lnTo>
                    <a:pt x="241" y="47"/>
                  </a:lnTo>
                  <a:lnTo>
                    <a:pt x="204" y="55"/>
                  </a:lnTo>
                  <a:lnTo>
                    <a:pt x="165" y="61"/>
                  </a:lnTo>
                  <a:lnTo>
                    <a:pt x="126" y="69"/>
                  </a:lnTo>
                  <a:lnTo>
                    <a:pt x="85" y="77"/>
                  </a:lnTo>
                  <a:lnTo>
                    <a:pt x="44" y="87"/>
                  </a:lnTo>
                  <a:lnTo>
                    <a:pt x="0" y="97"/>
                  </a:lnTo>
                  <a:lnTo>
                    <a:pt x="2" y="98"/>
                  </a:lnTo>
                  <a:lnTo>
                    <a:pt x="4" y="99"/>
                  </a:lnTo>
                  <a:lnTo>
                    <a:pt x="9" y="99"/>
                  </a:lnTo>
                  <a:lnTo>
                    <a:pt x="15" y="98"/>
                  </a:lnTo>
                  <a:lnTo>
                    <a:pt x="24" y="98"/>
                  </a:lnTo>
                  <a:lnTo>
                    <a:pt x="33" y="99"/>
                  </a:lnTo>
                  <a:lnTo>
                    <a:pt x="44" y="97"/>
                  </a:lnTo>
                  <a:lnTo>
                    <a:pt x="57" y="98"/>
                  </a:lnTo>
                  <a:lnTo>
                    <a:pt x="70" y="97"/>
                  </a:lnTo>
                  <a:lnTo>
                    <a:pt x="86" y="97"/>
                  </a:lnTo>
                  <a:lnTo>
                    <a:pt x="104" y="98"/>
                  </a:lnTo>
                  <a:lnTo>
                    <a:pt x="123" y="96"/>
                  </a:lnTo>
                  <a:lnTo>
                    <a:pt x="144" y="97"/>
                  </a:lnTo>
                  <a:lnTo>
                    <a:pt x="165" y="95"/>
                  </a:lnTo>
                  <a:lnTo>
                    <a:pt x="188" y="96"/>
                  </a:lnTo>
                  <a:lnTo>
                    <a:pt x="212" y="94"/>
                  </a:lnTo>
                  <a:lnTo>
                    <a:pt x="237" y="94"/>
                  </a:lnTo>
                  <a:lnTo>
                    <a:pt x="263" y="95"/>
                  </a:lnTo>
                  <a:lnTo>
                    <a:pt x="290" y="94"/>
                  </a:lnTo>
                  <a:lnTo>
                    <a:pt x="319" y="94"/>
                  </a:lnTo>
                  <a:lnTo>
                    <a:pt x="350" y="95"/>
                  </a:lnTo>
                  <a:lnTo>
                    <a:pt x="379" y="93"/>
                  </a:lnTo>
                  <a:lnTo>
                    <a:pt x="411" y="93"/>
                  </a:lnTo>
                  <a:lnTo>
                    <a:pt x="443" y="95"/>
                  </a:lnTo>
                  <a:lnTo>
                    <a:pt x="476" y="94"/>
                  </a:lnTo>
                  <a:lnTo>
                    <a:pt x="511" y="94"/>
                  </a:lnTo>
                  <a:lnTo>
                    <a:pt x="547" y="95"/>
                  </a:lnTo>
                  <a:lnTo>
                    <a:pt x="583" y="96"/>
                  </a:lnTo>
                  <a:lnTo>
                    <a:pt x="618" y="96"/>
                  </a:lnTo>
                  <a:lnTo>
                    <a:pt x="655" y="97"/>
                  </a:lnTo>
                  <a:lnTo>
                    <a:pt x="693" y="99"/>
                  </a:lnTo>
                  <a:lnTo>
                    <a:pt x="732" y="101"/>
                  </a:lnTo>
                  <a:lnTo>
                    <a:pt x="737" y="100"/>
                  </a:lnTo>
                  <a:lnTo>
                    <a:pt x="744" y="100"/>
                  </a:lnTo>
                  <a:lnTo>
                    <a:pt x="754" y="99"/>
                  </a:lnTo>
                  <a:lnTo>
                    <a:pt x="763" y="100"/>
                  </a:lnTo>
                  <a:lnTo>
                    <a:pt x="775" y="100"/>
                  </a:lnTo>
                  <a:lnTo>
                    <a:pt x="784" y="98"/>
                  </a:lnTo>
                  <a:lnTo>
                    <a:pt x="796" y="96"/>
                  </a:lnTo>
                  <a:lnTo>
                    <a:pt x="807" y="95"/>
                  </a:lnTo>
                  <a:lnTo>
                    <a:pt x="817" y="92"/>
                  </a:lnTo>
                  <a:lnTo>
                    <a:pt x="828" y="89"/>
                  </a:lnTo>
                  <a:lnTo>
                    <a:pt x="837" y="85"/>
                  </a:lnTo>
                  <a:lnTo>
                    <a:pt x="845" y="81"/>
                  </a:lnTo>
                  <a:lnTo>
                    <a:pt x="852" y="77"/>
                  </a:lnTo>
                  <a:lnTo>
                    <a:pt x="856" y="70"/>
                  </a:lnTo>
                  <a:lnTo>
                    <a:pt x="858" y="66"/>
                  </a:lnTo>
                  <a:lnTo>
                    <a:pt x="857" y="58"/>
                  </a:lnTo>
                  <a:lnTo>
                    <a:pt x="860" y="56"/>
                  </a:lnTo>
                  <a:lnTo>
                    <a:pt x="861" y="52"/>
                  </a:lnTo>
                  <a:lnTo>
                    <a:pt x="861" y="49"/>
                  </a:lnTo>
                  <a:lnTo>
                    <a:pt x="859" y="46"/>
                  </a:lnTo>
                  <a:lnTo>
                    <a:pt x="856" y="42"/>
                  </a:lnTo>
                  <a:lnTo>
                    <a:pt x="851" y="37"/>
                  </a:lnTo>
                  <a:lnTo>
                    <a:pt x="844" y="33"/>
                  </a:lnTo>
                  <a:lnTo>
                    <a:pt x="836" y="29"/>
                  </a:lnTo>
                  <a:lnTo>
                    <a:pt x="826" y="23"/>
                  </a:lnTo>
                  <a:lnTo>
                    <a:pt x="817" y="18"/>
                  </a:lnTo>
                  <a:lnTo>
                    <a:pt x="805" y="14"/>
                  </a:lnTo>
                  <a:lnTo>
                    <a:pt x="793" y="10"/>
                  </a:lnTo>
                  <a:lnTo>
                    <a:pt x="778" y="8"/>
                  </a:lnTo>
                  <a:lnTo>
                    <a:pt x="763" y="5"/>
                  </a:lnTo>
                  <a:lnTo>
                    <a:pt x="747" y="3"/>
                  </a:lnTo>
                  <a:lnTo>
                    <a:pt x="729" y="1"/>
                  </a:lnTo>
                </a:path>
              </a:pathLst>
            </a:custGeom>
            <a:solidFill>
              <a:srgbClr val="E5E5E5"/>
            </a:solidFill>
            <a:ln w="12700" cap="rnd" cmpd="sng">
              <a:noFill/>
              <a:prstDash val="solid"/>
              <a:round/>
              <a:headEnd type="none" w="med" len="med"/>
              <a:tailEnd type="none" w="med" len="med"/>
            </a:ln>
          </p:spPr>
          <p:txBody>
            <a:bodyPr/>
            <a:lstStyle/>
            <a:p>
              <a:endParaRPr lang="en-GB"/>
            </a:p>
          </p:txBody>
        </p:sp>
        <p:sp>
          <p:nvSpPr>
            <p:cNvPr id="32821" name="Freeform 101"/>
            <p:cNvSpPr>
              <a:spLocks/>
            </p:cNvSpPr>
            <p:nvPr/>
          </p:nvSpPr>
          <p:spPr bwMode="auto">
            <a:xfrm>
              <a:off x="2678" y="2139"/>
              <a:ext cx="870" cy="104"/>
            </a:xfrm>
            <a:custGeom>
              <a:avLst/>
              <a:gdLst>
                <a:gd name="T0" fmla="*/ 736 w 870"/>
                <a:gd name="T1" fmla="*/ 1 h 104"/>
                <a:gd name="T2" fmla="*/ 729 w 870"/>
                <a:gd name="T3" fmla="*/ 2 h 104"/>
                <a:gd name="T4" fmla="*/ 716 w 870"/>
                <a:gd name="T5" fmla="*/ 1 h 104"/>
                <a:gd name="T6" fmla="*/ 699 w 870"/>
                <a:gd name="T7" fmla="*/ 1 h 104"/>
                <a:gd name="T8" fmla="*/ 675 w 870"/>
                <a:gd name="T9" fmla="*/ 0 h 104"/>
                <a:gd name="T10" fmla="*/ 645 w 870"/>
                <a:gd name="T11" fmla="*/ 1 h 104"/>
                <a:gd name="T12" fmla="*/ 609 w 870"/>
                <a:gd name="T13" fmla="*/ 3 h 104"/>
                <a:gd name="T14" fmla="*/ 568 w 870"/>
                <a:gd name="T15" fmla="*/ 5 h 104"/>
                <a:gd name="T16" fmla="*/ 520 w 870"/>
                <a:gd name="T17" fmla="*/ 10 h 104"/>
                <a:gd name="T18" fmla="*/ 468 w 870"/>
                <a:gd name="T19" fmla="*/ 16 h 104"/>
                <a:gd name="T20" fmla="*/ 411 w 870"/>
                <a:gd name="T21" fmla="*/ 22 h 104"/>
                <a:gd name="T22" fmla="*/ 347 w 870"/>
                <a:gd name="T23" fmla="*/ 31 h 104"/>
                <a:gd name="T24" fmla="*/ 279 w 870"/>
                <a:gd name="T25" fmla="*/ 42 h 104"/>
                <a:gd name="T26" fmla="*/ 206 w 870"/>
                <a:gd name="T27" fmla="*/ 56 h 104"/>
                <a:gd name="T28" fmla="*/ 128 w 870"/>
                <a:gd name="T29" fmla="*/ 72 h 104"/>
                <a:gd name="T30" fmla="*/ 44 w 870"/>
                <a:gd name="T31" fmla="*/ 91 h 104"/>
                <a:gd name="T32" fmla="*/ 2 w 870"/>
                <a:gd name="T33" fmla="*/ 102 h 104"/>
                <a:gd name="T34" fmla="*/ 9 w 870"/>
                <a:gd name="T35" fmla="*/ 102 h 104"/>
                <a:gd name="T36" fmla="*/ 24 w 870"/>
                <a:gd name="T37" fmla="*/ 102 h 104"/>
                <a:gd name="T38" fmla="*/ 44 w 870"/>
                <a:gd name="T39" fmla="*/ 101 h 104"/>
                <a:gd name="T40" fmla="*/ 71 w 870"/>
                <a:gd name="T41" fmla="*/ 101 h 104"/>
                <a:gd name="T42" fmla="*/ 106 w 870"/>
                <a:gd name="T43" fmla="*/ 101 h 104"/>
                <a:gd name="T44" fmla="*/ 145 w 870"/>
                <a:gd name="T45" fmla="*/ 99 h 104"/>
                <a:gd name="T46" fmla="*/ 189 w 870"/>
                <a:gd name="T47" fmla="*/ 99 h 104"/>
                <a:gd name="T48" fmla="*/ 240 w 870"/>
                <a:gd name="T49" fmla="*/ 98 h 104"/>
                <a:gd name="T50" fmla="*/ 293 w 870"/>
                <a:gd name="T51" fmla="*/ 97 h 104"/>
                <a:gd name="T52" fmla="*/ 351 w 870"/>
                <a:gd name="T53" fmla="*/ 97 h 104"/>
                <a:gd name="T54" fmla="*/ 415 w 870"/>
                <a:gd name="T55" fmla="*/ 96 h 104"/>
                <a:gd name="T56" fmla="*/ 480 w 870"/>
                <a:gd name="T57" fmla="*/ 96 h 104"/>
                <a:gd name="T58" fmla="*/ 550 w 870"/>
                <a:gd name="T59" fmla="*/ 97 h 104"/>
                <a:gd name="T60" fmla="*/ 623 w 870"/>
                <a:gd name="T61" fmla="*/ 98 h 104"/>
                <a:gd name="T62" fmla="*/ 699 w 870"/>
                <a:gd name="T63" fmla="*/ 101 h 104"/>
                <a:gd name="T64" fmla="*/ 742 w 870"/>
                <a:gd name="T65" fmla="*/ 102 h 104"/>
                <a:gd name="T66" fmla="*/ 759 w 870"/>
                <a:gd name="T67" fmla="*/ 101 h 104"/>
                <a:gd name="T68" fmla="*/ 780 w 870"/>
                <a:gd name="T69" fmla="*/ 101 h 104"/>
                <a:gd name="T70" fmla="*/ 803 w 870"/>
                <a:gd name="T71" fmla="*/ 97 h 104"/>
                <a:gd name="T72" fmla="*/ 825 w 870"/>
                <a:gd name="T73" fmla="*/ 93 h 104"/>
                <a:gd name="T74" fmla="*/ 844 w 870"/>
                <a:gd name="T75" fmla="*/ 86 h 104"/>
                <a:gd name="T76" fmla="*/ 859 w 870"/>
                <a:gd name="T77" fmla="*/ 78 h 104"/>
                <a:gd name="T78" fmla="*/ 865 w 870"/>
                <a:gd name="T79" fmla="*/ 67 h 104"/>
                <a:gd name="T80" fmla="*/ 868 w 870"/>
                <a:gd name="T81" fmla="*/ 57 h 104"/>
                <a:gd name="T82" fmla="*/ 869 w 870"/>
                <a:gd name="T83" fmla="*/ 50 h 104"/>
                <a:gd name="T84" fmla="*/ 864 w 870"/>
                <a:gd name="T85" fmla="*/ 42 h 104"/>
                <a:gd name="T86" fmla="*/ 852 w 870"/>
                <a:gd name="T87" fmla="*/ 33 h 104"/>
                <a:gd name="T88" fmla="*/ 833 w 870"/>
                <a:gd name="T89" fmla="*/ 23 h 104"/>
                <a:gd name="T90" fmla="*/ 812 w 870"/>
                <a:gd name="T91" fmla="*/ 15 h 104"/>
                <a:gd name="T92" fmla="*/ 784 w 870"/>
                <a:gd name="T93" fmla="*/ 8 h 104"/>
                <a:gd name="T94" fmla="*/ 754 w 870"/>
                <a:gd name="T95" fmla="*/ 4 h 10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70"/>
                <a:gd name="T145" fmla="*/ 0 h 104"/>
                <a:gd name="T146" fmla="*/ 870 w 870"/>
                <a:gd name="T147" fmla="*/ 104 h 10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70" h="104">
                  <a:moveTo>
                    <a:pt x="736" y="1"/>
                  </a:moveTo>
                  <a:lnTo>
                    <a:pt x="736" y="1"/>
                  </a:lnTo>
                  <a:lnTo>
                    <a:pt x="732" y="1"/>
                  </a:lnTo>
                  <a:lnTo>
                    <a:pt x="729" y="2"/>
                  </a:lnTo>
                  <a:lnTo>
                    <a:pt x="724" y="1"/>
                  </a:lnTo>
                  <a:lnTo>
                    <a:pt x="716" y="1"/>
                  </a:lnTo>
                  <a:lnTo>
                    <a:pt x="709" y="1"/>
                  </a:lnTo>
                  <a:lnTo>
                    <a:pt x="699" y="1"/>
                  </a:lnTo>
                  <a:lnTo>
                    <a:pt x="688" y="1"/>
                  </a:lnTo>
                  <a:lnTo>
                    <a:pt x="675" y="0"/>
                  </a:lnTo>
                  <a:lnTo>
                    <a:pt x="660" y="1"/>
                  </a:lnTo>
                  <a:lnTo>
                    <a:pt x="645" y="1"/>
                  </a:lnTo>
                  <a:lnTo>
                    <a:pt x="627" y="3"/>
                  </a:lnTo>
                  <a:lnTo>
                    <a:pt x="609" y="3"/>
                  </a:lnTo>
                  <a:lnTo>
                    <a:pt x="589" y="5"/>
                  </a:lnTo>
                  <a:lnTo>
                    <a:pt x="568" y="5"/>
                  </a:lnTo>
                  <a:lnTo>
                    <a:pt x="544" y="7"/>
                  </a:lnTo>
                  <a:lnTo>
                    <a:pt x="520" y="10"/>
                  </a:lnTo>
                  <a:lnTo>
                    <a:pt x="495" y="12"/>
                  </a:lnTo>
                  <a:lnTo>
                    <a:pt x="468" y="16"/>
                  </a:lnTo>
                  <a:lnTo>
                    <a:pt x="440" y="18"/>
                  </a:lnTo>
                  <a:lnTo>
                    <a:pt x="411" y="22"/>
                  </a:lnTo>
                  <a:lnTo>
                    <a:pt x="380" y="26"/>
                  </a:lnTo>
                  <a:lnTo>
                    <a:pt x="347" y="31"/>
                  </a:lnTo>
                  <a:lnTo>
                    <a:pt x="314" y="36"/>
                  </a:lnTo>
                  <a:lnTo>
                    <a:pt x="279" y="42"/>
                  </a:lnTo>
                  <a:lnTo>
                    <a:pt x="243" y="50"/>
                  </a:lnTo>
                  <a:lnTo>
                    <a:pt x="206" y="56"/>
                  </a:lnTo>
                  <a:lnTo>
                    <a:pt x="167" y="64"/>
                  </a:lnTo>
                  <a:lnTo>
                    <a:pt x="128" y="72"/>
                  </a:lnTo>
                  <a:lnTo>
                    <a:pt x="85" y="80"/>
                  </a:lnTo>
                  <a:lnTo>
                    <a:pt x="44" y="91"/>
                  </a:lnTo>
                  <a:lnTo>
                    <a:pt x="0" y="100"/>
                  </a:lnTo>
                  <a:lnTo>
                    <a:pt x="2" y="102"/>
                  </a:lnTo>
                  <a:lnTo>
                    <a:pt x="4" y="103"/>
                  </a:lnTo>
                  <a:lnTo>
                    <a:pt x="9" y="102"/>
                  </a:lnTo>
                  <a:lnTo>
                    <a:pt x="15" y="101"/>
                  </a:lnTo>
                  <a:lnTo>
                    <a:pt x="24" y="102"/>
                  </a:lnTo>
                  <a:lnTo>
                    <a:pt x="33" y="103"/>
                  </a:lnTo>
                  <a:lnTo>
                    <a:pt x="44" y="101"/>
                  </a:lnTo>
                  <a:lnTo>
                    <a:pt x="57" y="100"/>
                  </a:lnTo>
                  <a:lnTo>
                    <a:pt x="71" y="101"/>
                  </a:lnTo>
                  <a:lnTo>
                    <a:pt x="88" y="100"/>
                  </a:lnTo>
                  <a:lnTo>
                    <a:pt x="106" y="101"/>
                  </a:lnTo>
                  <a:lnTo>
                    <a:pt x="124" y="100"/>
                  </a:lnTo>
                  <a:lnTo>
                    <a:pt x="145" y="99"/>
                  </a:lnTo>
                  <a:lnTo>
                    <a:pt x="166" y="99"/>
                  </a:lnTo>
                  <a:lnTo>
                    <a:pt x="189" y="99"/>
                  </a:lnTo>
                  <a:lnTo>
                    <a:pt x="213" y="98"/>
                  </a:lnTo>
                  <a:lnTo>
                    <a:pt x="240" y="98"/>
                  </a:lnTo>
                  <a:lnTo>
                    <a:pt x="265" y="97"/>
                  </a:lnTo>
                  <a:lnTo>
                    <a:pt x="293" y="97"/>
                  </a:lnTo>
                  <a:lnTo>
                    <a:pt x="322" y="97"/>
                  </a:lnTo>
                  <a:lnTo>
                    <a:pt x="351" y="97"/>
                  </a:lnTo>
                  <a:lnTo>
                    <a:pt x="383" y="96"/>
                  </a:lnTo>
                  <a:lnTo>
                    <a:pt x="415" y="96"/>
                  </a:lnTo>
                  <a:lnTo>
                    <a:pt x="447" y="96"/>
                  </a:lnTo>
                  <a:lnTo>
                    <a:pt x="480" y="96"/>
                  </a:lnTo>
                  <a:lnTo>
                    <a:pt x="515" y="97"/>
                  </a:lnTo>
                  <a:lnTo>
                    <a:pt x="550" y="97"/>
                  </a:lnTo>
                  <a:lnTo>
                    <a:pt x="586" y="98"/>
                  </a:lnTo>
                  <a:lnTo>
                    <a:pt x="623" y="98"/>
                  </a:lnTo>
                  <a:lnTo>
                    <a:pt x="660" y="99"/>
                  </a:lnTo>
                  <a:lnTo>
                    <a:pt x="699" y="101"/>
                  </a:lnTo>
                  <a:lnTo>
                    <a:pt x="737" y="102"/>
                  </a:lnTo>
                  <a:lnTo>
                    <a:pt x="742" y="102"/>
                  </a:lnTo>
                  <a:lnTo>
                    <a:pt x="750" y="102"/>
                  </a:lnTo>
                  <a:lnTo>
                    <a:pt x="759" y="101"/>
                  </a:lnTo>
                  <a:lnTo>
                    <a:pt x="769" y="100"/>
                  </a:lnTo>
                  <a:lnTo>
                    <a:pt x="780" y="101"/>
                  </a:lnTo>
                  <a:lnTo>
                    <a:pt x="792" y="99"/>
                  </a:lnTo>
                  <a:lnTo>
                    <a:pt x="803" y="97"/>
                  </a:lnTo>
                  <a:lnTo>
                    <a:pt x="815" y="96"/>
                  </a:lnTo>
                  <a:lnTo>
                    <a:pt x="825" y="93"/>
                  </a:lnTo>
                  <a:lnTo>
                    <a:pt x="835" y="91"/>
                  </a:lnTo>
                  <a:lnTo>
                    <a:pt x="844" y="86"/>
                  </a:lnTo>
                  <a:lnTo>
                    <a:pt x="852" y="81"/>
                  </a:lnTo>
                  <a:lnTo>
                    <a:pt x="859" y="78"/>
                  </a:lnTo>
                  <a:lnTo>
                    <a:pt x="863" y="71"/>
                  </a:lnTo>
                  <a:lnTo>
                    <a:pt x="865" y="67"/>
                  </a:lnTo>
                  <a:lnTo>
                    <a:pt x="865" y="59"/>
                  </a:lnTo>
                  <a:lnTo>
                    <a:pt x="868" y="57"/>
                  </a:lnTo>
                  <a:lnTo>
                    <a:pt x="869" y="53"/>
                  </a:lnTo>
                  <a:lnTo>
                    <a:pt x="869" y="50"/>
                  </a:lnTo>
                  <a:lnTo>
                    <a:pt x="867" y="47"/>
                  </a:lnTo>
                  <a:lnTo>
                    <a:pt x="864" y="42"/>
                  </a:lnTo>
                  <a:lnTo>
                    <a:pt x="858" y="37"/>
                  </a:lnTo>
                  <a:lnTo>
                    <a:pt x="852" y="33"/>
                  </a:lnTo>
                  <a:lnTo>
                    <a:pt x="843" y="29"/>
                  </a:lnTo>
                  <a:lnTo>
                    <a:pt x="833" y="23"/>
                  </a:lnTo>
                  <a:lnTo>
                    <a:pt x="824" y="18"/>
                  </a:lnTo>
                  <a:lnTo>
                    <a:pt x="812" y="15"/>
                  </a:lnTo>
                  <a:lnTo>
                    <a:pt x="799" y="10"/>
                  </a:lnTo>
                  <a:lnTo>
                    <a:pt x="784" y="8"/>
                  </a:lnTo>
                  <a:lnTo>
                    <a:pt x="769" y="5"/>
                  </a:lnTo>
                  <a:lnTo>
                    <a:pt x="754" y="4"/>
                  </a:lnTo>
                  <a:lnTo>
                    <a:pt x="736" y="1"/>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22" name="Freeform 102"/>
            <p:cNvSpPr>
              <a:spLocks/>
            </p:cNvSpPr>
            <p:nvPr/>
          </p:nvSpPr>
          <p:spPr bwMode="auto">
            <a:xfrm>
              <a:off x="2940" y="2144"/>
              <a:ext cx="524" cy="62"/>
            </a:xfrm>
            <a:custGeom>
              <a:avLst/>
              <a:gdLst>
                <a:gd name="T0" fmla="*/ 443 w 524"/>
                <a:gd name="T1" fmla="*/ 1 h 62"/>
                <a:gd name="T2" fmla="*/ 440 w 524"/>
                <a:gd name="T3" fmla="*/ 2 h 62"/>
                <a:gd name="T4" fmla="*/ 432 w 524"/>
                <a:gd name="T5" fmla="*/ 2 h 62"/>
                <a:gd name="T6" fmla="*/ 421 w 524"/>
                <a:gd name="T7" fmla="*/ 1 h 62"/>
                <a:gd name="T8" fmla="*/ 408 w 524"/>
                <a:gd name="T9" fmla="*/ 1 h 62"/>
                <a:gd name="T10" fmla="*/ 389 w 524"/>
                <a:gd name="T11" fmla="*/ 1 h 62"/>
                <a:gd name="T12" fmla="*/ 367 w 524"/>
                <a:gd name="T13" fmla="*/ 2 h 62"/>
                <a:gd name="T14" fmla="*/ 343 w 524"/>
                <a:gd name="T15" fmla="*/ 3 h 62"/>
                <a:gd name="T16" fmla="*/ 315 w 524"/>
                <a:gd name="T17" fmla="*/ 5 h 62"/>
                <a:gd name="T18" fmla="*/ 283 w 524"/>
                <a:gd name="T19" fmla="*/ 8 h 62"/>
                <a:gd name="T20" fmla="*/ 247 w 524"/>
                <a:gd name="T21" fmla="*/ 12 h 62"/>
                <a:gd name="T22" fmla="*/ 210 w 524"/>
                <a:gd name="T23" fmla="*/ 18 h 62"/>
                <a:gd name="T24" fmla="*/ 170 w 524"/>
                <a:gd name="T25" fmla="*/ 24 h 62"/>
                <a:gd name="T26" fmla="*/ 125 w 524"/>
                <a:gd name="T27" fmla="*/ 32 h 62"/>
                <a:gd name="T28" fmla="*/ 78 w 524"/>
                <a:gd name="T29" fmla="*/ 41 h 62"/>
                <a:gd name="T30" fmla="*/ 27 w 524"/>
                <a:gd name="T31" fmla="*/ 52 h 62"/>
                <a:gd name="T32" fmla="*/ 1 w 524"/>
                <a:gd name="T33" fmla="*/ 59 h 62"/>
                <a:gd name="T34" fmla="*/ 6 w 524"/>
                <a:gd name="T35" fmla="*/ 59 h 62"/>
                <a:gd name="T36" fmla="*/ 14 w 524"/>
                <a:gd name="T37" fmla="*/ 58 h 62"/>
                <a:gd name="T38" fmla="*/ 28 w 524"/>
                <a:gd name="T39" fmla="*/ 60 h 62"/>
                <a:gd name="T40" fmla="*/ 44 w 524"/>
                <a:gd name="T41" fmla="*/ 58 h 62"/>
                <a:gd name="T42" fmla="*/ 65 w 524"/>
                <a:gd name="T43" fmla="*/ 59 h 62"/>
                <a:gd name="T44" fmla="*/ 88 w 524"/>
                <a:gd name="T45" fmla="*/ 58 h 62"/>
                <a:gd name="T46" fmla="*/ 114 w 524"/>
                <a:gd name="T47" fmla="*/ 58 h 62"/>
                <a:gd name="T48" fmla="*/ 145 w 524"/>
                <a:gd name="T49" fmla="*/ 58 h 62"/>
                <a:gd name="T50" fmla="*/ 177 w 524"/>
                <a:gd name="T51" fmla="*/ 57 h 62"/>
                <a:gd name="T52" fmla="*/ 213 w 524"/>
                <a:gd name="T53" fmla="*/ 56 h 62"/>
                <a:gd name="T54" fmla="*/ 251 w 524"/>
                <a:gd name="T55" fmla="*/ 57 h 62"/>
                <a:gd name="T56" fmla="*/ 291 w 524"/>
                <a:gd name="T57" fmla="*/ 58 h 62"/>
                <a:gd name="T58" fmla="*/ 333 w 524"/>
                <a:gd name="T59" fmla="*/ 58 h 62"/>
                <a:gd name="T60" fmla="*/ 376 w 524"/>
                <a:gd name="T61" fmla="*/ 60 h 62"/>
                <a:gd name="T62" fmla="*/ 422 w 524"/>
                <a:gd name="T63" fmla="*/ 60 h 62"/>
                <a:gd name="T64" fmla="*/ 453 w 524"/>
                <a:gd name="T65" fmla="*/ 60 h 62"/>
                <a:gd name="T66" fmla="*/ 477 w 524"/>
                <a:gd name="T67" fmla="*/ 60 h 62"/>
                <a:gd name="T68" fmla="*/ 503 w 524"/>
                <a:gd name="T69" fmla="*/ 54 h 62"/>
                <a:gd name="T70" fmla="*/ 520 w 524"/>
                <a:gd name="T71" fmla="*/ 43 h 62"/>
                <a:gd name="T72" fmla="*/ 523 w 524"/>
                <a:gd name="T73" fmla="*/ 33 h 62"/>
                <a:gd name="T74" fmla="*/ 517 w 524"/>
                <a:gd name="T75" fmla="*/ 24 h 62"/>
                <a:gd name="T76" fmla="*/ 496 w 524"/>
                <a:gd name="T77" fmla="*/ 12 h 62"/>
                <a:gd name="T78" fmla="*/ 464 w 524"/>
                <a:gd name="T79" fmla="*/ 4 h 6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524"/>
                <a:gd name="T121" fmla="*/ 0 h 62"/>
                <a:gd name="T122" fmla="*/ 524 w 524"/>
                <a:gd name="T123" fmla="*/ 62 h 6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524" h="62">
                  <a:moveTo>
                    <a:pt x="444" y="1"/>
                  </a:moveTo>
                  <a:lnTo>
                    <a:pt x="443" y="1"/>
                  </a:lnTo>
                  <a:lnTo>
                    <a:pt x="442" y="1"/>
                  </a:lnTo>
                  <a:lnTo>
                    <a:pt x="440" y="2"/>
                  </a:lnTo>
                  <a:lnTo>
                    <a:pt x="436" y="2"/>
                  </a:lnTo>
                  <a:lnTo>
                    <a:pt x="432" y="2"/>
                  </a:lnTo>
                  <a:lnTo>
                    <a:pt x="427" y="1"/>
                  </a:lnTo>
                  <a:lnTo>
                    <a:pt x="421" y="1"/>
                  </a:lnTo>
                  <a:lnTo>
                    <a:pt x="414" y="0"/>
                  </a:lnTo>
                  <a:lnTo>
                    <a:pt x="408" y="1"/>
                  </a:lnTo>
                  <a:lnTo>
                    <a:pt x="399" y="0"/>
                  </a:lnTo>
                  <a:lnTo>
                    <a:pt x="389" y="1"/>
                  </a:lnTo>
                  <a:lnTo>
                    <a:pt x="379" y="3"/>
                  </a:lnTo>
                  <a:lnTo>
                    <a:pt x="367" y="2"/>
                  </a:lnTo>
                  <a:lnTo>
                    <a:pt x="356" y="2"/>
                  </a:lnTo>
                  <a:lnTo>
                    <a:pt x="343" y="3"/>
                  </a:lnTo>
                  <a:lnTo>
                    <a:pt x="328" y="5"/>
                  </a:lnTo>
                  <a:lnTo>
                    <a:pt x="315" y="5"/>
                  </a:lnTo>
                  <a:lnTo>
                    <a:pt x="299" y="7"/>
                  </a:lnTo>
                  <a:lnTo>
                    <a:pt x="283" y="8"/>
                  </a:lnTo>
                  <a:lnTo>
                    <a:pt x="265" y="11"/>
                  </a:lnTo>
                  <a:lnTo>
                    <a:pt x="247" y="12"/>
                  </a:lnTo>
                  <a:lnTo>
                    <a:pt x="230" y="15"/>
                  </a:lnTo>
                  <a:lnTo>
                    <a:pt x="210" y="18"/>
                  </a:lnTo>
                  <a:lnTo>
                    <a:pt x="190" y="21"/>
                  </a:lnTo>
                  <a:lnTo>
                    <a:pt x="170" y="24"/>
                  </a:lnTo>
                  <a:lnTo>
                    <a:pt x="147" y="27"/>
                  </a:lnTo>
                  <a:lnTo>
                    <a:pt x="125" y="32"/>
                  </a:lnTo>
                  <a:lnTo>
                    <a:pt x="101" y="37"/>
                  </a:lnTo>
                  <a:lnTo>
                    <a:pt x="78" y="41"/>
                  </a:lnTo>
                  <a:lnTo>
                    <a:pt x="53" y="46"/>
                  </a:lnTo>
                  <a:lnTo>
                    <a:pt x="27" y="52"/>
                  </a:lnTo>
                  <a:lnTo>
                    <a:pt x="0" y="59"/>
                  </a:lnTo>
                  <a:lnTo>
                    <a:pt x="1" y="59"/>
                  </a:lnTo>
                  <a:lnTo>
                    <a:pt x="4" y="59"/>
                  </a:lnTo>
                  <a:lnTo>
                    <a:pt x="6" y="59"/>
                  </a:lnTo>
                  <a:lnTo>
                    <a:pt x="10" y="59"/>
                  </a:lnTo>
                  <a:lnTo>
                    <a:pt x="14" y="58"/>
                  </a:lnTo>
                  <a:lnTo>
                    <a:pt x="21" y="59"/>
                  </a:lnTo>
                  <a:lnTo>
                    <a:pt x="28" y="60"/>
                  </a:lnTo>
                  <a:lnTo>
                    <a:pt x="36" y="58"/>
                  </a:lnTo>
                  <a:lnTo>
                    <a:pt x="44" y="58"/>
                  </a:lnTo>
                  <a:lnTo>
                    <a:pt x="53" y="58"/>
                  </a:lnTo>
                  <a:lnTo>
                    <a:pt x="65" y="59"/>
                  </a:lnTo>
                  <a:lnTo>
                    <a:pt x="75" y="58"/>
                  </a:lnTo>
                  <a:lnTo>
                    <a:pt x="88" y="58"/>
                  </a:lnTo>
                  <a:lnTo>
                    <a:pt x="102" y="57"/>
                  </a:lnTo>
                  <a:lnTo>
                    <a:pt x="114" y="58"/>
                  </a:lnTo>
                  <a:lnTo>
                    <a:pt x="130" y="57"/>
                  </a:lnTo>
                  <a:lnTo>
                    <a:pt x="145" y="58"/>
                  </a:lnTo>
                  <a:lnTo>
                    <a:pt x="160" y="58"/>
                  </a:lnTo>
                  <a:lnTo>
                    <a:pt x="177" y="57"/>
                  </a:lnTo>
                  <a:lnTo>
                    <a:pt x="194" y="56"/>
                  </a:lnTo>
                  <a:lnTo>
                    <a:pt x="213" y="56"/>
                  </a:lnTo>
                  <a:lnTo>
                    <a:pt x="232" y="57"/>
                  </a:lnTo>
                  <a:lnTo>
                    <a:pt x="251" y="57"/>
                  </a:lnTo>
                  <a:lnTo>
                    <a:pt x="271" y="56"/>
                  </a:lnTo>
                  <a:lnTo>
                    <a:pt x="291" y="58"/>
                  </a:lnTo>
                  <a:lnTo>
                    <a:pt x="312" y="56"/>
                  </a:lnTo>
                  <a:lnTo>
                    <a:pt x="333" y="58"/>
                  </a:lnTo>
                  <a:lnTo>
                    <a:pt x="354" y="58"/>
                  </a:lnTo>
                  <a:lnTo>
                    <a:pt x="376" y="60"/>
                  </a:lnTo>
                  <a:lnTo>
                    <a:pt x="398" y="59"/>
                  </a:lnTo>
                  <a:lnTo>
                    <a:pt x="422" y="60"/>
                  </a:lnTo>
                  <a:lnTo>
                    <a:pt x="445" y="61"/>
                  </a:lnTo>
                  <a:lnTo>
                    <a:pt x="453" y="60"/>
                  </a:lnTo>
                  <a:lnTo>
                    <a:pt x="464" y="61"/>
                  </a:lnTo>
                  <a:lnTo>
                    <a:pt x="477" y="60"/>
                  </a:lnTo>
                  <a:lnTo>
                    <a:pt x="491" y="57"/>
                  </a:lnTo>
                  <a:lnTo>
                    <a:pt x="503" y="54"/>
                  </a:lnTo>
                  <a:lnTo>
                    <a:pt x="514" y="48"/>
                  </a:lnTo>
                  <a:lnTo>
                    <a:pt x="520" y="43"/>
                  </a:lnTo>
                  <a:lnTo>
                    <a:pt x="521" y="36"/>
                  </a:lnTo>
                  <a:lnTo>
                    <a:pt x="523" y="33"/>
                  </a:lnTo>
                  <a:lnTo>
                    <a:pt x="522" y="29"/>
                  </a:lnTo>
                  <a:lnTo>
                    <a:pt x="517" y="24"/>
                  </a:lnTo>
                  <a:lnTo>
                    <a:pt x="507" y="17"/>
                  </a:lnTo>
                  <a:lnTo>
                    <a:pt x="496" y="12"/>
                  </a:lnTo>
                  <a:lnTo>
                    <a:pt x="481" y="7"/>
                  </a:lnTo>
                  <a:lnTo>
                    <a:pt x="464" y="4"/>
                  </a:lnTo>
                  <a:lnTo>
                    <a:pt x="444" y="1"/>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32823" name="Freeform 103"/>
            <p:cNvSpPr>
              <a:spLocks/>
            </p:cNvSpPr>
            <p:nvPr/>
          </p:nvSpPr>
          <p:spPr bwMode="auto">
            <a:xfrm>
              <a:off x="2938" y="2146"/>
              <a:ext cx="531" cy="64"/>
            </a:xfrm>
            <a:custGeom>
              <a:avLst/>
              <a:gdLst>
                <a:gd name="T0" fmla="*/ 450 w 531"/>
                <a:gd name="T1" fmla="*/ 1 h 64"/>
                <a:gd name="T2" fmla="*/ 449 w 531"/>
                <a:gd name="T3" fmla="*/ 1 h 64"/>
                <a:gd name="T4" fmla="*/ 443 w 531"/>
                <a:gd name="T5" fmla="*/ 1 h 64"/>
                <a:gd name="T6" fmla="*/ 433 w 531"/>
                <a:gd name="T7" fmla="*/ 0 h 64"/>
                <a:gd name="T8" fmla="*/ 421 w 531"/>
                <a:gd name="T9" fmla="*/ 1 h 64"/>
                <a:gd name="T10" fmla="*/ 405 w 531"/>
                <a:gd name="T11" fmla="*/ 1 h 64"/>
                <a:gd name="T12" fmla="*/ 384 w 531"/>
                <a:gd name="T13" fmla="*/ 3 h 64"/>
                <a:gd name="T14" fmla="*/ 360 w 531"/>
                <a:gd name="T15" fmla="*/ 2 h 64"/>
                <a:gd name="T16" fmla="*/ 333 w 531"/>
                <a:gd name="T17" fmla="*/ 5 h 64"/>
                <a:gd name="T18" fmla="*/ 302 w 531"/>
                <a:gd name="T19" fmla="*/ 8 h 64"/>
                <a:gd name="T20" fmla="*/ 269 w 531"/>
                <a:gd name="T21" fmla="*/ 12 h 64"/>
                <a:gd name="T22" fmla="*/ 233 w 531"/>
                <a:gd name="T23" fmla="*/ 17 h 64"/>
                <a:gd name="T24" fmla="*/ 193 w 531"/>
                <a:gd name="T25" fmla="*/ 22 h 64"/>
                <a:gd name="T26" fmla="*/ 150 w 531"/>
                <a:gd name="T27" fmla="*/ 30 h 64"/>
                <a:gd name="T28" fmla="*/ 103 w 531"/>
                <a:gd name="T29" fmla="*/ 38 h 64"/>
                <a:gd name="T30" fmla="*/ 53 w 531"/>
                <a:gd name="T31" fmla="*/ 49 h 64"/>
                <a:gd name="T32" fmla="*/ 0 w 531"/>
                <a:gd name="T33" fmla="*/ 62 h 64"/>
                <a:gd name="T34" fmla="*/ 4 w 531"/>
                <a:gd name="T35" fmla="*/ 63 h 64"/>
                <a:gd name="T36" fmla="*/ 10 w 531"/>
                <a:gd name="T37" fmla="*/ 63 h 64"/>
                <a:gd name="T38" fmla="*/ 21 w 531"/>
                <a:gd name="T39" fmla="*/ 62 h 64"/>
                <a:gd name="T40" fmla="*/ 36 w 531"/>
                <a:gd name="T41" fmla="*/ 62 h 64"/>
                <a:gd name="T42" fmla="*/ 55 w 531"/>
                <a:gd name="T43" fmla="*/ 61 h 64"/>
                <a:gd name="T44" fmla="*/ 77 w 531"/>
                <a:gd name="T45" fmla="*/ 61 h 64"/>
                <a:gd name="T46" fmla="*/ 103 w 531"/>
                <a:gd name="T47" fmla="*/ 60 h 64"/>
                <a:gd name="T48" fmla="*/ 131 w 531"/>
                <a:gd name="T49" fmla="*/ 60 h 64"/>
                <a:gd name="T50" fmla="*/ 163 w 531"/>
                <a:gd name="T51" fmla="*/ 60 h 64"/>
                <a:gd name="T52" fmla="*/ 197 w 531"/>
                <a:gd name="T53" fmla="*/ 58 h 64"/>
                <a:gd name="T54" fmla="*/ 235 w 531"/>
                <a:gd name="T55" fmla="*/ 59 h 64"/>
                <a:gd name="T56" fmla="*/ 274 w 531"/>
                <a:gd name="T57" fmla="*/ 58 h 64"/>
                <a:gd name="T58" fmla="*/ 316 w 531"/>
                <a:gd name="T59" fmla="*/ 60 h 64"/>
                <a:gd name="T60" fmla="*/ 358 w 531"/>
                <a:gd name="T61" fmla="*/ 60 h 64"/>
                <a:gd name="T62" fmla="*/ 403 w 531"/>
                <a:gd name="T63" fmla="*/ 62 h 64"/>
                <a:gd name="T64" fmla="*/ 450 w 531"/>
                <a:gd name="T65" fmla="*/ 63 h 64"/>
                <a:gd name="T66" fmla="*/ 471 w 531"/>
                <a:gd name="T67" fmla="*/ 62 h 64"/>
                <a:gd name="T68" fmla="*/ 497 w 531"/>
                <a:gd name="T69" fmla="*/ 58 h 64"/>
                <a:gd name="T70" fmla="*/ 521 w 531"/>
                <a:gd name="T71" fmla="*/ 51 h 64"/>
                <a:gd name="T72" fmla="*/ 528 w 531"/>
                <a:gd name="T73" fmla="*/ 36 h 64"/>
                <a:gd name="T74" fmla="*/ 529 w 531"/>
                <a:gd name="T75" fmla="*/ 29 h 64"/>
                <a:gd name="T76" fmla="*/ 514 w 531"/>
                <a:gd name="T77" fmla="*/ 17 h 64"/>
                <a:gd name="T78" fmla="*/ 488 w 531"/>
                <a:gd name="T79" fmla="*/ 6 h 64"/>
                <a:gd name="T80" fmla="*/ 450 w 531"/>
                <a:gd name="T81" fmla="*/ 1 h 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31"/>
                <a:gd name="T124" fmla="*/ 0 h 64"/>
                <a:gd name="T125" fmla="*/ 531 w 531"/>
                <a:gd name="T126" fmla="*/ 64 h 6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31" h="64">
                  <a:moveTo>
                    <a:pt x="450" y="1"/>
                  </a:moveTo>
                  <a:lnTo>
                    <a:pt x="450" y="1"/>
                  </a:lnTo>
                  <a:lnTo>
                    <a:pt x="449" y="0"/>
                  </a:lnTo>
                  <a:lnTo>
                    <a:pt x="449" y="1"/>
                  </a:lnTo>
                  <a:lnTo>
                    <a:pt x="447" y="1"/>
                  </a:lnTo>
                  <a:lnTo>
                    <a:pt x="443" y="1"/>
                  </a:lnTo>
                  <a:lnTo>
                    <a:pt x="439" y="2"/>
                  </a:lnTo>
                  <a:lnTo>
                    <a:pt x="433" y="0"/>
                  </a:lnTo>
                  <a:lnTo>
                    <a:pt x="428" y="0"/>
                  </a:lnTo>
                  <a:lnTo>
                    <a:pt x="421" y="1"/>
                  </a:lnTo>
                  <a:lnTo>
                    <a:pt x="414" y="2"/>
                  </a:lnTo>
                  <a:lnTo>
                    <a:pt x="405" y="1"/>
                  </a:lnTo>
                  <a:lnTo>
                    <a:pt x="395" y="1"/>
                  </a:lnTo>
                  <a:lnTo>
                    <a:pt x="384" y="3"/>
                  </a:lnTo>
                  <a:lnTo>
                    <a:pt x="373" y="2"/>
                  </a:lnTo>
                  <a:lnTo>
                    <a:pt x="360" y="2"/>
                  </a:lnTo>
                  <a:lnTo>
                    <a:pt x="347" y="5"/>
                  </a:lnTo>
                  <a:lnTo>
                    <a:pt x="333" y="5"/>
                  </a:lnTo>
                  <a:lnTo>
                    <a:pt x="319" y="7"/>
                  </a:lnTo>
                  <a:lnTo>
                    <a:pt x="302" y="8"/>
                  </a:lnTo>
                  <a:lnTo>
                    <a:pt x="287" y="9"/>
                  </a:lnTo>
                  <a:lnTo>
                    <a:pt x="269" y="12"/>
                  </a:lnTo>
                  <a:lnTo>
                    <a:pt x="251" y="13"/>
                  </a:lnTo>
                  <a:lnTo>
                    <a:pt x="233" y="17"/>
                  </a:lnTo>
                  <a:lnTo>
                    <a:pt x="213" y="20"/>
                  </a:lnTo>
                  <a:lnTo>
                    <a:pt x="193" y="22"/>
                  </a:lnTo>
                  <a:lnTo>
                    <a:pt x="171" y="27"/>
                  </a:lnTo>
                  <a:lnTo>
                    <a:pt x="150" y="30"/>
                  </a:lnTo>
                  <a:lnTo>
                    <a:pt x="126" y="34"/>
                  </a:lnTo>
                  <a:lnTo>
                    <a:pt x="103" y="38"/>
                  </a:lnTo>
                  <a:lnTo>
                    <a:pt x="79" y="45"/>
                  </a:lnTo>
                  <a:lnTo>
                    <a:pt x="53" y="49"/>
                  </a:lnTo>
                  <a:lnTo>
                    <a:pt x="27" y="56"/>
                  </a:lnTo>
                  <a:lnTo>
                    <a:pt x="0" y="62"/>
                  </a:lnTo>
                  <a:lnTo>
                    <a:pt x="1" y="63"/>
                  </a:lnTo>
                  <a:lnTo>
                    <a:pt x="4" y="63"/>
                  </a:lnTo>
                  <a:lnTo>
                    <a:pt x="6" y="63"/>
                  </a:lnTo>
                  <a:lnTo>
                    <a:pt x="10" y="63"/>
                  </a:lnTo>
                  <a:lnTo>
                    <a:pt x="14" y="62"/>
                  </a:lnTo>
                  <a:lnTo>
                    <a:pt x="21" y="62"/>
                  </a:lnTo>
                  <a:lnTo>
                    <a:pt x="28" y="62"/>
                  </a:lnTo>
                  <a:lnTo>
                    <a:pt x="36" y="62"/>
                  </a:lnTo>
                  <a:lnTo>
                    <a:pt x="45" y="62"/>
                  </a:lnTo>
                  <a:lnTo>
                    <a:pt x="55" y="61"/>
                  </a:lnTo>
                  <a:lnTo>
                    <a:pt x="66" y="62"/>
                  </a:lnTo>
                  <a:lnTo>
                    <a:pt x="77" y="61"/>
                  </a:lnTo>
                  <a:lnTo>
                    <a:pt x="89" y="61"/>
                  </a:lnTo>
                  <a:lnTo>
                    <a:pt x="103" y="60"/>
                  </a:lnTo>
                  <a:lnTo>
                    <a:pt x="116" y="60"/>
                  </a:lnTo>
                  <a:lnTo>
                    <a:pt x="131" y="60"/>
                  </a:lnTo>
                  <a:lnTo>
                    <a:pt x="147" y="60"/>
                  </a:lnTo>
                  <a:lnTo>
                    <a:pt x="163" y="60"/>
                  </a:lnTo>
                  <a:lnTo>
                    <a:pt x="179" y="59"/>
                  </a:lnTo>
                  <a:lnTo>
                    <a:pt x="197" y="58"/>
                  </a:lnTo>
                  <a:lnTo>
                    <a:pt x="215" y="59"/>
                  </a:lnTo>
                  <a:lnTo>
                    <a:pt x="235" y="59"/>
                  </a:lnTo>
                  <a:lnTo>
                    <a:pt x="254" y="59"/>
                  </a:lnTo>
                  <a:lnTo>
                    <a:pt x="274" y="58"/>
                  </a:lnTo>
                  <a:lnTo>
                    <a:pt x="294" y="60"/>
                  </a:lnTo>
                  <a:lnTo>
                    <a:pt x="316" y="60"/>
                  </a:lnTo>
                  <a:lnTo>
                    <a:pt x="336" y="60"/>
                  </a:lnTo>
                  <a:lnTo>
                    <a:pt x="358" y="60"/>
                  </a:lnTo>
                  <a:lnTo>
                    <a:pt x="382" y="60"/>
                  </a:lnTo>
                  <a:lnTo>
                    <a:pt x="403" y="62"/>
                  </a:lnTo>
                  <a:lnTo>
                    <a:pt x="427" y="61"/>
                  </a:lnTo>
                  <a:lnTo>
                    <a:pt x="450" y="63"/>
                  </a:lnTo>
                  <a:lnTo>
                    <a:pt x="459" y="62"/>
                  </a:lnTo>
                  <a:lnTo>
                    <a:pt x="471" y="62"/>
                  </a:lnTo>
                  <a:lnTo>
                    <a:pt x="484" y="61"/>
                  </a:lnTo>
                  <a:lnTo>
                    <a:pt x="497" y="58"/>
                  </a:lnTo>
                  <a:lnTo>
                    <a:pt x="511" y="55"/>
                  </a:lnTo>
                  <a:lnTo>
                    <a:pt x="521" y="51"/>
                  </a:lnTo>
                  <a:lnTo>
                    <a:pt x="527" y="45"/>
                  </a:lnTo>
                  <a:lnTo>
                    <a:pt x="528" y="36"/>
                  </a:lnTo>
                  <a:lnTo>
                    <a:pt x="530" y="33"/>
                  </a:lnTo>
                  <a:lnTo>
                    <a:pt x="529" y="29"/>
                  </a:lnTo>
                  <a:lnTo>
                    <a:pt x="525" y="24"/>
                  </a:lnTo>
                  <a:lnTo>
                    <a:pt x="514" y="17"/>
                  </a:lnTo>
                  <a:lnTo>
                    <a:pt x="503" y="12"/>
                  </a:lnTo>
                  <a:lnTo>
                    <a:pt x="488" y="6"/>
                  </a:lnTo>
                  <a:lnTo>
                    <a:pt x="470" y="3"/>
                  </a:lnTo>
                  <a:lnTo>
                    <a:pt x="450" y="1"/>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24" name="Freeform 104"/>
            <p:cNvSpPr>
              <a:spLocks/>
            </p:cNvSpPr>
            <p:nvPr/>
          </p:nvSpPr>
          <p:spPr bwMode="auto">
            <a:xfrm>
              <a:off x="1621" y="1980"/>
              <a:ext cx="317" cy="34"/>
            </a:xfrm>
            <a:custGeom>
              <a:avLst/>
              <a:gdLst>
                <a:gd name="T0" fmla="*/ 268 w 317"/>
                <a:gd name="T1" fmla="*/ 4 h 34"/>
                <a:gd name="T2" fmla="*/ 265 w 317"/>
                <a:gd name="T3" fmla="*/ 5 h 34"/>
                <a:gd name="T4" fmla="*/ 262 w 317"/>
                <a:gd name="T5" fmla="*/ 2 h 34"/>
                <a:gd name="T6" fmla="*/ 257 w 317"/>
                <a:gd name="T7" fmla="*/ 0 h 34"/>
                <a:gd name="T8" fmla="*/ 249 w 317"/>
                <a:gd name="T9" fmla="*/ 1 h 34"/>
                <a:gd name="T10" fmla="*/ 240 w 317"/>
                <a:gd name="T11" fmla="*/ 1 h 34"/>
                <a:gd name="T12" fmla="*/ 228 w 317"/>
                <a:gd name="T13" fmla="*/ 1 h 34"/>
                <a:gd name="T14" fmla="*/ 213 w 317"/>
                <a:gd name="T15" fmla="*/ 1 h 34"/>
                <a:gd name="T16" fmla="*/ 197 w 317"/>
                <a:gd name="T17" fmla="*/ 0 h 34"/>
                <a:gd name="T18" fmla="*/ 179 w 317"/>
                <a:gd name="T19" fmla="*/ 2 h 34"/>
                <a:gd name="T20" fmla="*/ 157 w 317"/>
                <a:gd name="T21" fmla="*/ 2 h 34"/>
                <a:gd name="T22" fmla="*/ 136 w 317"/>
                <a:gd name="T23" fmla="*/ 4 h 34"/>
                <a:gd name="T24" fmla="*/ 112 w 317"/>
                <a:gd name="T25" fmla="*/ 6 h 34"/>
                <a:gd name="T26" fmla="*/ 86 w 317"/>
                <a:gd name="T27" fmla="*/ 7 h 34"/>
                <a:gd name="T28" fmla="*/ 59 w 317"/>
                <a:gd name="T29" fmla="*/ 11 h 34"/>
                <a:gd name="T30" fmla="*/ 30 w 317"/>
                <a:gd name="T31" fmla="*/ 16 h 34"/>
                <a:gd name="T32" fmla="*/ 0 w 317"/>
                <a:gd name="T33" fmla="*/ 21 h 34"/>
                <a:gd name="T34" fmla="*/ 1 w 317"/>
                <a:gd name="T35" fmla="*/ 22 h 34"/>
                <a:gd name="T36" fmla="*/ 4 w 317"/>
                <a:gd name="T37" fmla="*/ 22 h 34"/>
                <a:gd name="T38" fmla="*/ 11 w 317"/>
                <a:gd name="T39" fmla="*/ 25 h 34"/>
                <a:gd name="T40" fmla="*/ 20 w 317"/>
                <a:gd name="T41" fmla="*/ 25 h 34"/>
                <a:gd name="T42" fmla="*/ 31 w 317"/>
                <a:gd name="T43" fmla="*/ 25 h 34"/>
                <a:gd name="T44" fmla="*/ 43 w 317"/>
                <a:gd name="T45" fmla="*/ 27 h 34"/>
                <a:gd name="T46" fmla="*/ 59 w 317"/>
                <a:gd name="T47" fmla="*/ 28 h 34"/>
                <a:gd name="T48" fmla="*/ 76 w 317"/>
                <a:gd name="T49" fmla="*/ 29 h 34"/>
                <a:gd name="T50" fmla="*/ 95 w 317"/>
                <a:gd name="T51" fmla="*/ 30 h 34"/>
                <a:gd name="T52" fmla="*/ 116 w 317"/>
                <a:gd name="T53" fmla="*/ 31 h 34"/>
                <a:gd name="T54" fmla="*/ 137 w 317"/>
                <a:gd name="T55" fmla="*/ 32 h 34"/>
                <a:gd name="T56" fmla="*/ 161 w 317"/>
                <a:gd name="T57" fmla="*/ 32 h 34"/>
                <a:gd name="T58" fmla="*/ 185 w 317"/>
                <a:gd name="T59" fmla="*/ 33 h 34"/>
                <a:gd name="T60" fmla="*/ 212 w 317"/>
                <a:gd name="T61" fmla="*/ 33 h 34"/>
                <a:gd name="T62" fmla="*/ 239 w 317"/>
                <a:gd name="T63" fmla="*/ 32 h 34"/>
                <a:gd name="T64" fmla="*/ 268 w 317"/>
                <a:gd name="T65" fmla="*/ 31 h 34"/>
                <a:gd name="T66" fmla="*/ 273 w 317"/>
                <a:gd name="T67" fmla="*/ 31 h 34"/>
                <a:gd name="T68" fmla="*/ 280 w 317"/>
                <a:gd name="T69" fmla="*/ 31 h 34"/>
                <a:gd name="T70" fmla="*/ 287 w 317"/>
                <a:gd name="T71" fmla="*/ 31 h 34"/>
                <a:gd name="T72" fmla="*/ 296 w 317"/>
                <a:gd name="T73" fmla="*/ 29 h 34"/>
                <a:gd name="T74" fmla="*/ 303 w 317"/>
                <a:gd name="T75" fmla="*/ 27 h 34"/>
                <a:gd name="T76" fmla="*/ 310 w 317"/>
                <a:gd name="T77" fmla="*/ 24 h 34"/>
                <a:gd name="T78" fmla="*/ 313 w 317"/>
                <a:gd name="T79" fmla="*/ 22 h 34"/>
                <a:gd name="T80" fmla="*/ 314 w 317"/>
                <a:gd name="T81" fmla="*/ 17 h 34"/>
                <a:gd name="T82" fmla="*/ 316 w 317"/>
                <a:gd name="T83" fmla="*/ 15 h 34"/>
                <a:gd name="T84" fmla="*/ 314 w 317"/>
                <a:gd name="T85" fmla="*/ 12 h 34"/>
                <a:gd name="T86" fmla="*/ 311 w 317"/>
                <a:gd name="T87" fmla="*/ 11 h 34"/>
                <a:gd name="T88" fmla="*/ 306 w 317"/>
                <a:gd name="T89" fmla="*/ 9 h 34"/>
                <a:gd name="T90" fmla="*/ 298 w 317"/>
                <a:gd name="T91" fmla="*/ 7 h 34"/>
                <a:gd name="T92" fmla="*/ 290 w 317"/>
                <a:gd name="T93" fmla="*/ 6 h 34"/>
                <a:gd name="T94" fmla="*/ 279 w 317"/>
                <a:gd name="T95" fmla="*/ 5 h 34"/>
                <a:gd name="T96" fmla="*/ 268 w 317"/>
                <a:gd name="T97" fmla="*/ 4 h 3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17"/>
                <a:gd name="T148" fmla="*/ 0 h 34"/>
                <a:gd name="T149" fmla="*/ 317 w 317"/>
                <a:gd name="T150" fmla="*/ 34 h 3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17" h="34">
                  <a:moveTo>
                    <a:pt x="268" y="4"/>
                  </a:moveTo>
                  <a:lnTo>
                    <a:pt x="265" y="5"/>
                  </a:lnTo>
                  <a:lnTo>
                    <a:pt x="262" y="2"/>
                  </a:lnTo>
                  <a:lnTo>
                    <a:pt x="257" y="0"/>
                  </a:lnTo>
                  <a:lnTo>
                    <a:pt x="249" y="1"/>
                  </a:lnTo>
                  <a:lnTo>
                    <a:pt x="240" y="1"/>
                  </a:lnTo>
                  <a:lnTo>
                    <a:pt x="228" y="1"/>
                  </a:lnTo>
                  <a:lnTo>
                    <a:pt x="213" y="1"/>
                  </a:lnTo>
                  <a:lnTo>
                    <a:pt x="197" y="0"/>
                  </a:lnTo>
                  <a:lnTo>
                    <a:pt x="179" y="2"/>
                  </a:lnTo>
                  <a:lnTo>
                    <a:pt x="157" y="2"/>
                  </a:lnTo>
                  <a:lnTo>
                    <a:pt x="136" y="4"/>
                  </a:lnTo>
                  <a:lnTo>
                    <a:pt x="112" y="6"/>
                  </a:lnTo>
                  <a:lnTo>
                    <a:pt x="86" y="7"/>
                  </a:lnTo>
                  <a:lnTo>
                    <a:pt x="59" y="11"/>
                  </a:lnTo>
                  <a:lnTo>
                    <a:pt x="30" y="16"/>
                  </a:lnTo>
                  <a:lnTo>
                    <a:pt x="0" y="21"/>
                  </a:lnTo>
                  <a:lnTo>
                    <a:pt x="1" y="22"/>
                  </a:lnTo>
                  <a:lnTo>
                    <a:pt x="4" y="22"/>
                  </a:lnTo>
                  <a:lnTo>
                    <a:pt x="11" y="25"/>
                  </a:lnTo>
                  <a:lnTo>
                    <a:pt x="20" y="25"/>
                  </a:lnTo>
                  <a:lnTo>
                    <a:pt x="31" y="25"/>
                  </a:lnTo>
                  <a:lnTo>
                    <a:pt x="43" y="27"/>
                  </a:lnTo>
                  <a:lnTo>
                    <a:pt x="59" y="28"/>
                  </a:lnTo>
                  <a:lnTo>
                    <a:pt x="76" y="29"/>
                  </a:lnTo>
                  <a:lnTo>
                    <a:pt x="95" y="30"/>
                  </a:lnTo>
                  <a:lnTo>
                    <a:pt x="116" y="31"/>
                  </a:lnTo>
                  <a:lnTo>
                    <a:pt x="137" y="32"/>
                  </a:lnTo>
                  <a:lnTo>
                    <a:pt x="161" y="32"/>
                  </a:lnTo>
                  <a:lnTo>
                    <a:pt x="185" y="33"/>
                  </a:lnTo>
                  <a:lnTo>
                    <a:pt x="212" y="33"/>
                  </a:lnTo>
                  <a:lnTo>
                    <a:pt x="239" y="32"/>
                  </a:lnTo>
                  <a:lnTo>
                    <a:pt x="268" y="31"/>
                  </a:lnTo>
                  <a:lnTo>
                    <a:pt x="273" y="31"/>
                  </a:lnTo>
                  <a:lnTo>
                    <a:pt x="280" y="31"/>
                  </a:lnTo>
                  <a:lnTo>
                    <a:pt x="287" y="31"/>
                  </a:lnTo>
                  <a:lnTo>
                    <a:pt x="296" y="29"/>
                  </a:lnTo>
                  <a:lnTo>
                    <a:pt x="303" y="27"/>
                  </a:lnTo>
                  <a:lnTo>
                    <a:pt x="310" y="24"/>
                  </a:lnTo>
                  <a:lnTo>
                    <a:pt x="313" y="22"/>
                  </a:lnTo>
                  <a:lnTo>
                    <a:pt x="314" y="17"/>
                  </a:lnTo>
                  <a:lnTo>
                    <a:pt x="316" y="15"/>
                  </a:lnTo>
                  <a:lnTo>
                    <a:pt x="314" y="12"/>
                  </a:lnTo>
                  <a:lnTo>
                    <a:pt x="311" y="11"/>
                  </a:lnTo>
                  <a:lnTo>
                    <a:pt x="306" y="9"/>
                  </a:lnTo>
                  <a:lnTo>
                    <a:pt x="298" y="7"/>
                  </a:lnTo>
                  <a:lnTo>
                    <a:pt x="290" y="6"/>
                  </a:lnTo>
                  <a:lnTo>
                    <a:pt x="279" y="5"/>
                  </a:lnTo>
                  <a:lnTo>
                    <a:pt x="268" y="4"/>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32825" name="Freeform 105"/>
            <p:cNvSpPr>
              <a:spLocks/>
            </p:cNvSpPr>
            <p:nvPr/>
          </p:nvSpPr>
          <p:spPr bwMode="auto">
            <a:xfrm>
              <a:off x="1618" y="1983"/>
              <a:ext cx="326" cy="35"/>
            </a:xfrm>
            <a:custGeom>
              <a:avLst/>
              <a:gdLst>
                <a:gd name="T0" fmla="*/ 275 w 326"/>
                <a:gd name="T1" fmla="*/ 3 h 35"/>
                <a:gd name="T2" fmla="*/ 275 w 326"/>
                <a:gd name="T3" fmla="*/ 3 h 35"/>
                <a:gd name="T4" fmla="*/ 273 w 326"/>
                <a:gd name="T5" fmla="*/ 3 h 35"/>
                <a:gd name="T6" fmla="*/ 269 w 326"/>
                <a:gd name="T7" fmla="*/ 2 h 35"/>
                <a:gd name="T8" fmla="*/ 264 w 326"/>
                <a:gd name="T9" fmla="*/ 0 h 35"/>
                <a:gd name="T10" fmla="*/ 256 w 326"/>
                <a:gd name="T11" fmla="*/ 1 h 35"/>
                <a:gd name="T12" fmla="*/ 246 w 326"/>
                <a:gd name="T13" fmla="*/ 0 h 35"/>
                <a:gd name="T14" fmla="*/ 233 w 326"/>
                <a:gd name="T15" fmla="*/ 1 h 35"/>
                <a:gd name="T16" fmla="*/ 219 w 326"/>
                <a:gd name="T17" fmla="*/ 0 h 35"/>
                <a:gd name="T18" fmla="*/ 202 w 326"/>
                <a:gd name="T19" fmla="*/ 1 h 35"/>
                <a:gd name="T20" fmla="*/ 184 w 326"/>
                <a:gd name="T21" fmla="*/ 2 h 35"/>
                <a:gd name="T22" fmla="*/ 163 w 326"/>
                <a:gd name="T23" fmla="*/ 2 h 35"/>
                <a:gd name="T24" fmla="*/ 140 w 326"/>
                <a:gd name="T25" fmla="*/ 4 h 35"/>
                <a:gd name="T26" fmla="*/ 116 w 326"/>
                <a:gd name="T27" fmla="*/ 7 h 35"/>
                <a:gd name="T28" fmla="*/ 90 w 326"/>
                <a:gd name="T29" fmla="*/ 9 h 35"/>
                <a:gd name="T30" fmla="*/ 61 w 326"/>
                <a:gd name="T31" fmla="*/ 14 h 35"/>
                <a:gd name="T32" fmla="*/ 32 w 326"/>
                <a:gd name="T33" fmla="*/ 18 h 35"/>
                <a:gd name="T34" fmla="*/ 0 w 326"/>
                <a:gd name="T35" fmla="*/ 24 h 35"/>
                <a:gd name="T36" fmla="*/ 1 w 326"/>
                <a:gd name="T37" fmla="*/ 25 h 35"/>
                <a:gd name="T38" fmla="*/ 4 w 326"/>
                <a:gd name="T39" fmla="*/ 24 h 35"/>
                <a:gd name="T40" fmla="*/ 12 w 326"/>
                <a:gd name="T41" fmla="*/ 27 h 35"/>
                <a:gd name="T42" fmla="*/ 21 w 326"/>
                <a:gd name="T43" fmla="*/ 27 h 35"/>
                <a:gd name="T44" fmla="*/ 33 w 326"/>
                <a:gd name="T45" fmla="*/ 28 h 35"/>
                <a:gd name="T46" fmla="*/ 45 w 326"/>
                <a:gd name="T47" fmla="*/ 29 h 35"/>
                <a:gd name="T48" fmla="*/ 61 w 326"/>
                <a:gd name="T49" fmla="*/ 30 h 35"/>
                <a:gd name="T50" fmla="*/ 79 w 326"/>
                <a:gd name="T51" fmla="*/ 31 h 35"/>
                <a:gd name="T52" fmla="*/ 98 w 326"/>
                <a:gd name="T53" fmla="*/ 33 h 35"/>
                <a:gd name="T54" fmla="*/ 120 w 326"/>
                <a:gd name="T55" fmla="*/ 31 h 35"/>
                <a:gd name="T56" fmla="*/ 141 w 326"/>
                <a:gd name="T57" fmla="*/ 34 h 35"/>
                <a:gd name="T58" fmla="*/ 165 w 326"/>
                <a:gd name="T59" fmla="*/ 33 h 35"/>
                <a:gd name="T60" fmla="*/ 191 w 326"/>
                <a:gd name="T61" fmla="*/ 34 h 35"/>
                <a:gd name="T62" fmla="*/ 218 w 326"/>
                <a:gd name="T63" fmla="*/ 34 h 35"/>
                <a:gd name="T64" fmla="*/ 246 w 326"/>
                <a:gd name="T65" fmla="*/ 32 h 35"/>
                <a:gd name="T66" fmla="*/ 274 w 326"/>
                <a:gd name="T67" fmla="*/ 31 h 35"/>
                <a:gd name="T68" fmla="*/ 279 w 326"/>
                <a:gd name="T69" fmla="*/ 32 h 35"/>
                <a:gd name="T70" fmla="*/ 285 w 326"/>
                <a:gd name="T71" fmla="*/ 31 h 35"/>
                <a:gd name="T72" fmla="*/ 296 w 326"/>
                <a:gd name="T73" fmla="*/ 31 h 35"/>
                <a:gd name="T74" fmla="*/ 304 w 326"/>
                <a:gd name="T75" fmla="*/ 29 h 35"/>
                <a:gd name="T76" fmla="*/ 312 w 326"/>
                <a:gd name="T77" fmla="*/ 27 h 35"/>
                <a:gd name="T78" fmla="*/ 318 w 326"/>
                <a:gd name="T79" fmla="*/ 24 h 35"/>
                <a:gd name="T80" fmla="*/ 322 w 326"/>
                <a:gd name="T81" fmla="*/ 21 h 35"/>
                <a:gd name="T82" fmla="*/ 323 w 326"/>
                <a:gd name="T83" fmla="*/ 16 h 35"/>
                <a:gd name="T84" fmla="*/ 325 w 326"/>
                <a:gd name="T85" fmla="*/ 15 h 35"/>
                <a:gd name="T86" fmla="*/ 323 w 326"/>
                <a:gd name="T87" fmla="*/ 11 h 35"/>
                <a:gd name="T88" fmla="*/ 320 w 326"/>
                <a:gd name="T89" fmla="*/ 10 h 35"/>
                <a:gd name="T90" fmla="*/ 314 w 326"/>
                <a:gd name="T91" fmla="*/ 8 h 35"/>
                <a:gd name="T92" fmla="*/ 307 w 326"/>
                <a:gd name="T93" fmla="*/ 7 h 35"/>
                <a:gd name="T94" fmla="*/ 297 w 326"/>
                <a:gd name="T95" fmla="*/ 5 h 35"/>
                <a:gd name="T96" fmla="*/ 287 w 326"/>
                <a:gd name="T97" fmla="*/ 4 h 35"/>
                <a:gd name="T98" fmla="*/ 275 w 326"/>
                <a:gd name="T99" fmla="*/ 3 h 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26"/>
                <a:gd name="T151" fmla="*/ 0 h 35"/>
                <a:gd name="T152" fmla="*/ 326 w 326"/>
                <a:gd name="T153" fmla="*/ 35 h 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26" h="35">
                  <a:moveTo>
                    <a:pt x="275" y="3"/>
                  </a:moveTo>
                  <a:lnTo>
                    <a:pt x="275" y="3"/>
                  </a:lnTo>
                  <a:lnTo>
                    <a:pt x="273" y="3"/>
                  </a:lnTo>
                  <a:lnTo>
                    <a:pt x="269" y="2"/>
                  </a:lnTo>
                  <a:lnTo>
                    <a:pt x="264" y="0"/>
                  </a:lnTo>
                  <a:lnTo>
                    <a:pt x="256" y="1"/>
                  </a:lnTo>
                  <a:lnTo>
                    <a:pt x="246" y="0"/>
                  </a:lnTo>
                  <a:lnTo>
                    <a:pt x="233" y="1"/>
                  </a:lnTo>
                  <a:lnTo>
                    <a:pt x="219" y="0"/>
                  </a:lnTo>
                  <a:lnTo>
                    <a:pt x="202" y="1"/>
                  </a:lnTo>
                  <a:lnTo>
                    <a:pt x="184" y="2"/>
                  </a:lnTo>
                  <a:lnTo>
                    <a:pt x="163" y="2"/>
                  </a:lnTo>
                  <a:lnTo>
                    <a:pt x="140" y="4"/>
                  </a:lnTo>
                  <a:lnTo>
                    <a:pt x="116" y="7"/>
                  </a:lnTo>
                  <a:lnTo>
                    <a:pt x="90" y="9"/>
                  </a:lnTo>
                  <a:lnTo>
                    <a:pt x="61" y="14"/>
                  </a:lnTo>
                  <a:lnTo>
                    <a:pt x="32" y="18"/>
                  </a:lnTo>
                  <a:lnTo>
                    <a:pt x="0" y="24"/>
                  </a:lnTo>
                  <a:lnTo>
                    <a:pt x="1" y="25"/>
                  </a:lnTo>
                  <a:lnTo>
                    <a:pt x="4" y="24"/>
                  </a:lnTo>
                  <a:lnTo>
                    <a:pt x="12" y="27"/>
                  </a:lnTo>
                  <a:lnTo>
                    <a:pt x="21" y="27"/>
                  </a:lnTo>
                  <a:lnTo>
                    <a:pt x="33" y="28"/>
                  </a:lnTo>
                  <a:lnTo>
                    <a:pt x="45" y="29"/>
                  </a:lnTo>
                  <a:lnTo>
                    <a:pt x="61" y="30"/>
                  </a:lnTo>
                  <a:lnTo>
                    <a:pt x="79" y="31"/>
                  </a:lnTo>
                  <a:lnTo>
                    <a:pt x="98" y="33"/>
                  </a:lnTo>
                  <a:lnTo>
                    <a:pt x="120" y="31"/>
                  </a:lnTo>
                  <a:lnTo>
                    <a:pt x="141" y="34"/>
                  </a:lnTo>
                  <a:lnTo>
                    <a:pt x="165" y="33"/>
                  </a:lnTo>
                  <a:lnTo>
                    <a:pt x="191" y="34"/>
                  </a:lnTo>
                  <a:lnTo>
                    <a:pt x="218" y="34"/>
                  </a:lnTo>
                  <a:lnTo>
                    <a:pt x="246" y="32"/>
                  </a:lnTo>
                  <a:lnTo>
                    <a:pt x="274" y="31"/>
                  </a:lnTo>
                  <a:lnTo>
                    <a:pt x="279" y="32"/>
                  </a:lnTo>
                  <a:lnTo>
                    <a:pt x="285" y="31"/>
                  </a:lnTo>
                  <a:lnTo>
                    <a:pt x="296" y="31"/>
                  </a:lnTo>
                  <a:lnTo>
                    <a:pt x="304" y="29"/>
                  </a:lnTo>
                  <a:lnTo>
                    <a:pt x="312" y="27"/>
                  </a:lnTo>
                  <a:lnTo>
                    <a:pt x="318" y="24"/>
                  </a:lnTo>
                  <a:lnTo>
                    <a:pt x="322" y="21"/>
                  </a:lnTo>
                  <a:lnTo>
                    <a:pt x="323" y="16"/>
                  </a:lnTo>
                  <a:lnTo>
                    <a:pt x="325" y="15"/>
                  </a:lnTo>
                  <a:lnTo>
                    <a:pt x="323" y="11"/>
                  </a:lnTo>
                  <a:lnTo>
                    <a:pt x="320" y="10"/>
                  </a:lnTo>
                  <a:lnTo>
                    <a:pt x="314" y="8"/>
                  </a:lnTo>
                  <a:lnTo>
                    <a:pt x="307" y="7"/>
                  </a:lnTo>
                  <a:lnTo>
                    <a:pt x="297" y="5"/>
                  </a:lnTo>
                  <a:lnTo>
                    <a:pt x="287" y="4"/>
                  </a:lnTo>
                  <a:lnTo>
                    <a:pt x="275" y="3"/>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26" name="Freeform 106"/>
            <p:cNvSpPr>
              <a:spLocks/>
            </p:cNvSpPr>
            <p:nvPr/>
          </p:nvSpPr>
          <p:spPr bwMode="auto">
            <a:xfrm>
              <a:off x="3176" y="1760"/>
              <a:ext cx="93" cy="152"/>
            </a:xfrm>
            <a:custGeom>
              <a:avLst/>
              <a:gdLst>
                <a:gd name="T0" fmla="*/ 92 w 93"/>
                <a:gd name="T1" fmla="*/ 151 h 152"/>
                <a:gd name="T2" fmla="*/ 71 w 93"/>
                <a:gd name="T3" fmla="*/ 148 h 152"/>
                <a:gd name="T4" fmla="*/ 0 w 93"/>
                <a:gd name="T5" fmla="*/ 0 h 152"/>
                <a:gd name="T6" fmla="*/ 22 w 93"/>
                <a:gd name="T7" fmla="*/ 3 h 152"/>
                <a:gd name="T8" fmla="*/ 92 w 93"/>
                <a:gd name="T9" fmla="*/ 151 h 152"/>
                <a:gd name="T10" fmla="*/ 0 60000 65536"/>
                <a:gd name="T11" fmla="*/ 0 60000 65536"/>
                <a:gd name="T12" fmla="*/ 0 60000 65536"/>
                <a:gd name="T13" fmla="*/ 0 60000 65536"/>
                <a:gd name="T14" fmla="*/ 0 60000 65536"/>
                <a:gd name="T15" fmla="*/ 0 w 93"/>
                <a:gd name="T16" fmla="*/ 0 h 152"/>
                <a:gd name="T17" fmla="*/ 93 w 93"/>
                <a:gd name="T18" fmla="*/ 152 h 152"/>
              </a:gdLst>
              <a:ahLst/>
              <a:cxnLst>
                <a:cxn ang="T10">
                  <a:pos x="T0" y="T1"/>
                </a:cxn>
                <a:cxn ang="T11">
                  <a:pos x="T2" y="T3"/>
                </a:cxn>
                <a:cxn ang="T12">
                  <a:pos x="T4" y="T5"/>
                </a:cxn>
                <a:cxn ang="T13">
                  <a:pos x="T6" y="T7"/>
                </a:cxn>
                <a:cxn ang="T14">
                  <a:pos x="T8" y="T9"/>
                </a:cxn>
              </a:cxnLst>
              <a:rect l="T15" t="T16" r="T17" b="T18"/>
              <a:pathLst>
                <a:path w="93" h="152">
                  <a:moveTo>
                    <a:pt x="92" y="151"/>
                  </a:moveTo>
                  <a:lnTo>
                    <a:pt x="71" y="148"/>
                  </a:lnTo>
                  <a:lnTo>
                    <a:pt x="0" y="0"/>
                  </a:lnTo>
                  <a:lnTo>
                    <a:pt x="22" y="3"/>
                  </a:lnTo>
                  <a:lnTo>
                    <a:pt x="92" y="151"/>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2827" name="Freeform 107"/>
            <p:cNvSpPr>
              <a:spLocks/>
            </p:cNvSpPr>
            <p:nvPr/>
          </p:nvSpPr>
          <p:spPr bwMode="auto">
            <a:xfrm>
              <a:off x="3176" y="1760"/>
              <a:ext cx="95" cy="159"/>
            </a:xfrm>
            <a:custGeom>
              <a:avLst/>
              <a:gdLst>
                <a:gd name="T0" fmla="*/ 94 w 95"/>
                <a:gd name="T1" fmla="*/ 158 h 159"/>
                <a:gd name="T2" fmla="*/ 73 w 95"/>
                <a:gd name="T3" fmla="*/ 155 h 159"/>
                <a:gd name="T4" fmla="*/ 0 w 95"/>
                <a:gd name="T5" fmla="*/ 0 h 159"/>
                <a:gd name="T6" fmla="*/ 23 w 95"/>
                <a:gd name="T7" fmla="*/ 3 h 159"/>
                <a:gd name="T8" fmla="*/ 94 w 95"/>
                <a:gd name="T9" fmla="*/ 158 h 159"/>
                <a:gd name="T10" fmla="*/ 0 60000 65536"/>
                <a:gd name="T11" fmla="*/ 0 60000 65536"/>
                <a:gd name="T12" fmla="*/ 0 60000 65536"/>
                <a:gd name="T13" fmla="*/ 0 60000 65536"/>
                <a:gd name="T14" fmla="*/ 0 60000 65536"/>
                <a:gd name="T15" fmla="*/ 0 w 95"/>
                <a:gd name="T16" fmla="*/ 0 h 159"/>
                <a:gd name="T17" fmla="*/ 95 w 95"/>
                <a:gd name="T18" fmla="*/ 159 h 159"/>
              </a:gdLst>
              <a:ahLst/>
              <a:cxnLst>
                <a:cxn ang="T10">
                  <a:pos x="T0" y="T1"/>
                </a:cxn>
                <a:cxn ang="T11">
                  <a:pos x="T2" y="T3"/>
                </a:cxn>
                <a:cxn ang="T12">
                  <a:pos x="T4" y="T5"/>
                </a:cxn>
                <a:cxn ang="T13">
                  <a:pos x="T6" y="T7"/>
                </a:cxn>
                <a:cxn ang="T14">
                  <a:pos x="T8" y="T9"/>
                </a:cxn>
              </a:cxnLst>
              <a:rect l="T15" t="T16" r="T17" b="T18"/>
              <a:pathLst>
                <a:path w="95" h="159">
                  <a:moveTo>
                    <a:pt x="94" y="158"/>
                  </a:moveTo>
                  <a:lnTo>
                    <a:pt x="73" y="155"/>
                  </a:lnTo>
                  <a:lnTo>
                    <a:pt x="0" y="0"/>
                  </a:lnTo>
                  <a:lnTo>
                    <a:pt x="23" y="3"/>
                  </a:lnTo>
                  <a:lnTo>
                    <a:pt x="94" y="158"/>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28" name="Freeform 108"/>
            <p:cNvSpPr>
              <a:spLocks/>
            </p:cNvSpPr>
            <p:nvPr/>
          </p:nvSpPr>
          <p:spPr bwMode="auto">
            <a:xfrm>
              <a:off x="3179" y="1759"/>
              <a:ext cx="86" cy="152"/>
            </a:xfrm>
            <a:custGeom>
              <a:avLst/>
              <a:gdLst>
                <a:gd name="T0" fmla="*/ 85 w 86"/>
                <a:gd name="T1" fmla="*/ 151 h 152"/>
                <a:gd name="T2" fmla="*/ 71 w 86"/>
                <a:gd name="T3" fmla="*/ 149 h 152"/>
                <a:gd name="T4" fmla="*/ 0 w 86"/>
                <a:gd name="T5" fmla="*/ 0 h 152"/>
                <a:gd name="T6" fmla="*/ 15 w 86"/>
                <a:gd name="T7" fmla="*/ 3 h 152"/>
                <a:gd name="T8" fmla="*/ 85 w 86"/>
                <a:gd name="T9" fmla="*/ 151 h 152"/>
                <a:gd name="T10" fmla="*/ 0 60000 65536"/>
                <a:gd name="T11" fmla="*/ 0 60000 65536"/>
                <a:gd name="T12" fmla="*/ 0 60000 65536"/>
                <a:gd name="T13" fmla="*/ 0 60000 65536"/>
                <a:gd name="T14" fmla="*/ 0 60000 65536"/>
                <a:gd name="T15" fmla="*/ 0 w 86"/>
                <a:gd name="T16" fmla="*/ 0 h 152"/>
                <a:gd name="T17" fmla="*/ 86 w 86"/>
                <a:gd name="T18" fmla="*/ 152 h 152"/>
              </a:gdLst>
              <a:ahLst/>
              <a:cxnLst>
                <a:cxn ang="T10">
                  <a:pos x="T0" y="T1"/>
                </a:cxn>
                <a:cxn ang="T11">
                  <a:pos x="T2" y="T3"/>
                </a:cxn>
                <a:cxn ang="T12">
                  <a:pos x="T4" y="T5"/>
                </a:cxn>
                <a:cxn ang="T13">
                  <a:pos x="T6" y="T7"/>
                </a:cxn>
                <a:cxn ang="T14">
                  <a:pos x="T8" y="T9"/>
                </a:cxn>
              </a:cxnLst>
              <a:rect l="T15" t="T16" r="T17" b="T18"/>
              <a:pathLst>
                <a:path w="86" h="152">
                  <a:moveTo>
                    <a:pt x="85" y="151"/>
                  </a:moveTo>
                  <a:lnTo>
                    <a:pt x="71" y="149"/>
                  </a:lnTo>
                  <a:lnTo>
                    <a:pt x="0" y="0"/>
                  </a:lnTo>
                  <a:lnTo>
                    <a:pt x="15" y="3"/>
                  </a:lnTo>
                  <a:lnTo>
                    <a:pt x="85" y="151"/>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2829" name="Freeform 109"/>
            <p:cNvSpPr>
              <a:spLocks/>
            </p:cNvSpPr>
            <p:nvPr/>
          </p:nvSpPr>
          <p:spPr bwMode="auto">
            <a:xfrm>
              <a:off x="3179" y="1759"/>
              <a:ext cx="87" cy="160"/>
            </a:xfrm>
            <a:custGeom>
              <a:avLst/>
              <a:gdLst>
                <a:gd name="T0" fmla="*/ 86 w 87"/>
                <a:gd name="T1" fmla="*/ 159 h 160"/>
                <a:gd name="T2" fmla="*/ 73 w 87"/>
                <a:gd name="T3" fmla="*/ 156 h 160"/>
                <a:gd name="T4" fmla="*/ 0 w 87"/>
                <a:gd name="T5" fmla="*/ 0 h 160"/>
                <a:gd name="T6" fmla="*/ 16 w 87"/>
                <a:gd name="T7" fmla="*/ 3 h 160"/>
                <a:gd name="T8" fmla="*/ 86 w 87"/>
                <a:gd name="T9" fmla="*/ 159 h 160"/>
                <a:gd name="T10" fmla="*/ 0 60000 65536"/>
                <a:gd name="T11" fmla="*/ 0 60000 65536"/>
                <a:gd name="T12" fmla="*/ 0 60000 65536"/>
                <a:gd name="T13" fmla="*/ 0 60000 65536"/>
                <a:gd name="T14" fmla="*/ 0 60000 65536"/>
                <a:gd name="T15" fmla="*/ 0 w 87"/>
                <a:gd name="T16" fmla="*/ 0 h 160"/>
                <a:gd name="T17" fmla="*/ 87 w 87"/>
                <a:gd name="T18" fmla="*/ 160 h 160"/>
              </a:gdLst>
              <a:ahLst/>
              <a:cxnLst>
                <a:cxn ang="T10">
                  <a:pos x="T0" y="T1"/>
                </a:cxn>
                <a:cxn ang="T11">
                  <a:pos x="T2" y="T3"/>
                </a:cxn>
                <a:cxn ang="T12">
                  <a:pos x="T4" y="T5"/>
                </a:cxn>
                <a:cxn ang="T13">
                  <a:pos x="T6" y="T7"/>
                </a:cxn>
                <a:cxn ang="T14">
                  <a:pos x="T8" y="T9"/>
                </a:cxn>
              </a:cxnLst>
              <a:rect l="T15" t="T16" r="T17" b="T18"/>
              <a:pathLst>
                <a:path w="87" h="160">
                  <a:moveTo>
                    <a:pt x="86" y="159"/>
                  </a:moveTo>
                  <a:lnTo>
                    <a:pt x="73" y="156"/>
                  </a:lnTo>
                  <a:lnTo>
                    <a:pt x="0" y="0"/>
                  </a:lnTo>
                  <a:lnTo>
                    <a:pt x="16" y="3"/>
                  </a:lnTo>
                  <a:lnTo>
                    <a:pt x="86" y="159"/>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30" name="Freeform 110"/>
            <p:cNvSpPr>
              <a:spLocks/>
            </p:cNvSpPr>
            <p:nvPr/>
          </p:nvSpPr>
          <p:spPr bwMode="auto">
            <a:xfrm>
              <a:off x="2691" y="2184"/>
              <a:ext cx="850" cy="55"/>
            </a:xfrm>
            <a:custGeom>
              <a:avLst/>
              <a:gdLst>
                <a:gd name="T0" fmla="*/ 849 w 850"/>
                <a:gd name="T1" fmla="*/ 13 h 55"/>
                <a:gd name="T2" fmla="*/ 849 w 850"/>
                <a:gd name="T3" fmla="*/ 13 h 55"/>
                <a:gd name="T4" fmla="*/ 844 w 850"/>
                <a:gd name="T5" fmla="*/ 13 h 55"/>
                <a:gd name="T6" fmla="*/ 836 w 850"/>
                <a:gd name="T7" fmla="*/ 12 h 55"/>
                <a:gd name="T8" fmla="*/ 823 w 850"/>
                <a:gd name="T9" fmla="*/ 11 h 55"/>
                <a:gd name="T10" fmla="*/ 809 w 850"/>
                <a:gd name="T11" fmla="*/ 7 h 55"/>
                <a:gd name="T12" fmla="*/ 795 w 850"/>
                <a:gd name="T13" fmla="*/ 4 h 55"/>
                <a:gd name="T14" fmla="*/ 784 w 850"/>
                <a:gd name="T15" fmla="*/ 1 h 55"/>
                <a:gd name="T16" fmla="*/ 776 w 850"/>
                <a:gd name="T17" fmla="*/ 1 h 55"/>
                <a:gd name="T18" fmla="*/ 773 w 850"/>
                <a:gd name="T19" fmla="*/ 0 h 55"/>
                <a:gd name="T20" fmla="*/ 771 w 850"/>
                <a:gd name="T21" fmla="*/ 0 h 55"/>
                <a:gd name="T22" fmla="*/ 769 w 850"/>
                <a:gd name="T23" fmla="*/ 1 h 55"/>
                <a:gd name="T24" fmla="*/ 761 w 850"/>
                <a:gd name="T25" fmla="*/ 0 h 55"/>
                <a:gd name="T26" fmla="*/ 752 w 850"/>
                <a:gd name="T27" fmla="*/ 1 h 55"/>
                <a:gd name="T28" fmla="*/ 740 w 850"/>
                <a:gd name="T29" fmla="*/ 1 h 55"/>
                <a:gd name="T30" fmla="*/ 726 w 850"/>
                <a:gd name="T31" fmla="*/ 2 h 55"/>
                <a:gd name="T32" fmla="*/ 710 w 850"/>
                <a:gd name="T33" fmla="*/ 3 h 55"/>
                <a:gd name="T34" fmla="*/ 693 w 850"/>
                <a:gd name="T35" fmla="*/ 4 h 55"/>
                <a:gd name="T36" fmla="*/ 673 w 850"/>
                <a:gd name="T37" fmla="*/ 4 h 55"/>
                <a:gd name="T38" fmla="*/ 653 w 850"/>
                <a:gd name="T39" fmla="*/ 5 h 55"/>
                <a:gd name="T40" fmla="*/ 630 w 850"/>
                <a:gd name="T41" fmla="*/ 5 h 55"/>
                <a:gd name="T42" fmla="*/ 608 w 850"/>
                <a:gd name="T43" fmla="*/ 7 h 55"/>
                <a:gd name="T44" fmla="*/ 585 w 850"/>
                <a:gd name="T45" fmla="*/ 7 h 55"/>
                <a:gd name="T46" fmla="*/ 560 w 850"/>
                <a:gd name="T47" fmla="*/ 9 h 55"/>
                <a:gd name="T48" fmla="*/ 536 w 850"/>
                <a:gd name="T49" fmla="*/ 11 h 55"/>
                <a:gd name="T50" fmla="*/ 512 w 850"/>
                <a:gd name="T51" fmla="*/ 11 h 55"/>
                <a:gd name="T52" fmla="*/ 487 w 850"/>
                <a:gd name="T53" fmla="*/ 12 h 55"/>
                <a:gd name="T54" fmla="*/ 463 w 850"/>
                <a:gd name="T55" fmla="*/ 13 h 55"/>
                <a:gd name="T56" fmla="*/ 438 w 850"/>
                <a:gd name="T57" fmla="*/ 15 h 55"/>
                <a:gd name="T58" fmla="*/ 414 w 850"/>
                <a:gd name="T59" fmla="*/ 15 h 55"/>
                <a:gd name="T60" fmla="*/ 390 w 850"/>
                <a:gd name="T61" fmla="*/ 15 h 55"/>
                <a:gd name="T62" fmla="*/ 369 w 850"/>
                <a:gd name="T63" fmla="*/ 19 h 55"/>
                <a:gd name="T64" fmla="*/ 348 w 850"/>
                <a:gd name="T65" fmla="*/ 18 h 55"/>
                <a:gd name="T66" fmla="*/ 329 w 850"/>
                <a:gd name="T67" fmla="*/ 19 h 55"/>
                <a:gd name="T68" fmla="*/ 312 w 850"/>
                <a:gd name="T69" fmla="*/ 21 h 55"/>
                <a:gd name="T70" fmla="*/ 295 w 850"/>
                <a:gd name="T71" fmla="*/ 22 h 55"/>
                <a:gd name="T72" fmla="*/ 280 w 850"/>
                <a:gd name="T73" fmla="*/ 23 h 55"/>
                <a:gd name="T74" fmla="*/ 268 w 850"/>
                <a:gd name="T75" fmla="*/ 23 h 55"/>
                <a:gd name="T76" fmla="*/ 259 w 850"/>
                <a:gd name="T77" fmla="*/ 23 h 55"/>
                <a:gd name="T78" fmla="*/ 252 w 850"/>
                <a:gd name="T79" fmla="*/ 24 h 55"/>
                <a:gd name="T80" fmla="*/ 247 w 850"/>
                <a:gd name="T81" fmla="*/ 24 h 55"/>
                <a:gd name="T82" fmla="*/ 246 w 850"/>
                <a:gd name="T83" fmla="*/ 25 h 55"/>
                <a:gd name="T84" fmla="*/ 243 w 850"/>
                <a:gd name="T85" fmla="*/ 26 h 55"/>
                <a:gd name="T86" fmla="*/ 236 w 850"/>
                <a:gd name="T87" fmla="*/ 27 h 55"/>
                <a:gd name="T88" fmla="*/ 223 w 850"/>
                <a:gd name="T89" fmla="*/ 29 h 55"/>
                <a:gd name="T90" fmla="*/ 207 w 850"/>
                <a:gd name="T91" fmla="*/ 31 h 55"/>
                <a:gd name="T92" fmla="*/ 189 w 850"/>
                <a:gd name="T93" fmla="*/ 33 h 55"/>
                <a:gd name="T94" fmla="*/ 167 w 850"/>
                <a:gd name="T95" fmla="*/ 36 h 55"/>
                <a:gd name="T96" fmla="*/ 146 w 850"/>
                <a:gd name="T97" fmla="*/ 39 h 55"/>
                <a:gd name="T98" fmla="*/ 123 w 850"/>
                <a:gd name="T99" fmla="*/ 41 h 55"/>
                <a:gd name="T100" fmla="*/ 101 w 850"/>
                <a:gd name="T101" fmla="*/ 42 h 55"/>
                <a:gd name="T102" fmla="*/ 78 w 850"/>
                <a:gd name="T103" fmla="*/ 46 h 55"/>
                <a:gd name="T104" fmla="*/ 57 w 850"/>
                <a:gd name="T105" fmla="*/ 48 h 55"/>
                <a:gd name="T106" fmla="*/ 39 w 850"/>
                <a:gd name="T107" fmla="*/ 50 h 55"/>
                <a:gd name="T108" fmla="*/ 23 w 850"/>
                <a:gd name="T109" fmla="*/ 51 h 55"/>
                <a:gd name="T110" fmla="*/ 11 w 850"/>
                <a:gd name="T111" fmla="*/ 53 h 55"/>
                <a:gd name="T112" fmla="*/ 3 w 850"/>
                <a:gd name="T113" fmla="*/ 54 h 55"/>
                <a:gd name="T114" fmla="*/ 0 w 850"/>
                <a:gd name="T115" fmla="*/ 54 h 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50"/>
                <a:gd name="T175" fmla="*/ 0 h 55"/>
                <a:gd name="T176" fmla="*/ 850 w 850"/>
                <a:gd name="T177" fmla="*/ 55 h 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50" h="55">
                  <a:moveTo>
                    <a:pt x="849" y="13"/>
                  </a:moveTo>
                  <a:lnTo>
                    <a:pt x="849" y="13"/>
                  </a:lnTo>
                  <a:lnTo>
                    <a:pt x="844" y="13"/>
                  </a:lnTo>
                  <a:lnTo>
                    <a:pt x="836" y="12"/>
                  </a:lnTo>
                  <a:lnTo>
                    <a:pt x="823" y="11"/>
                  </a:lnTo>
                  <a:lnTo>
                    <a:pt x="809" y="7"/>
                  </a:lnTo>
                  <a:lnTo>
                    <a:pt x="795" y="4"/>
                  </a:lnTo>
                  <a:lnTo>
                    <a:pt x="784" y="1"/>
                  </a:lnTo>
                  <a:lnTo>
                    <a:pt x="776" y="1"/>
                  </a:lnTo>
                  <a:lnTo>
                    <a:pt x="773" y="0"/>
                  </a:lnTo>
                  <a:lnTo>
                    <a:pt x="771" y="0"/>
                  </a:lnTo>
                  <a:lnTo>
                    <a:pt x="769" y="1"/>
                  </a:lnTo>
                  <a:lnTo>
                    <a:pt x="761" y="0"/>
                  </a:lnTo>
                  <a:lnTo>
                    <a:pt x="752" y="1"/>
                  </a:lnTo>
                  <a:lnTo>
                    <a:pt x="740" y="1"/>
                  </a:lnTo>
                  <a:lnTo>
                    <a:pt x="726" y="2"/>
                  </a:lnTo>
                  <a:lnTo>
                    <a:pt x="710" y="3"/>
                  </a:lnTo>
                  <a:lnTo>
                    <a:pt x="693" y="4"/>
                  </a:lnTo>
                  <a:lnTo>
                    <a:pt x="673" y="4"/>
                  </a:lnTo>
                  <a:lnTo>
                    <a:pt x="653" y="5"/>
                  </a:lnTo>
                  <a:lnTo>
                    <a:pt x="630" y="5"/>
                  </a:lnTo>
                  <a:lnTo>
                    <a:pt x="608" y="7"/>
                  </a:lnTo>
                  <a:lnTo>
                    <a:pt x="585" y="7"/>
                  </a:lnTo>
                  <a:lnTo>
                    <a:pt x="560" y="9"/>
                  </a:lnTo>
                  <a:lnTo>
                    <a:pt x="536" y="11"/>
                  </a:lnTo>
                  <a:lnTo>
                    <a:pt x="512" y="11"/>
                  </a:lnTo>
                  <a:lnTo>
                    <a:pt x="487" y="12"/>
                  </a:lnTo>
                  <a:lnTo>
                    <a:pt x="463" y="13"/>
                  </a:lnTo>
                  <a:lnTo>
                    <a:pt x="438" y="15"/>
                  </a:lnTo>
                  <a:lnTo>
                    <a:pt x="414" y="15"/>
                  </a:lnTo>
                  <a:lnTo>
                    <a:pt x="390" y="15"/>
                  </a:lnTo>
                  <a:lnTo>
                    <a:pt x="369" y="19"/>
                  </a:lnTo>
                  <a:lnTo>
                    <a:pt x="348" y="18"/>
                  </a:lnTo>
                  <a:lnTo>
                    <a:pt x="329" y="19"/>
                  </a:lnTo>
                  <a:lnTo>
                    <a:pt x="312" y="21"/>
                  </a:lnTo>
                  <a:lnTo>
                    <a:pt x="295" y="22"/>
                  </a:lnTo>
                  <a:lnTo>
                    <a:pt x="280" y="23"/>
                  </a:lnTo>
                  <a:lnTo>
                    <a:pt x="268" y="23"/>
                  </a:lnTo>
                  <a:lnTo>
                    <a:pt x="259" y="23"/>
                  </a:lnTo>
                  <a:lnTo>
                    <a:pt x="252" y="24"/>
                  </a:lnTo>
                  <a:lnTo>
                    <a:pt x="247" y="24"/>
                  </a:lnTo>
                  <a:lnTo>
                    <a:pt x="246" y="25"/>
                  </a:lnTo>
                  <a:lnTo>
                    <a:pt x="243" y="26"/>
                  </a:lnTo>
                  <a:lnTo>
                    <a:pt x="236" y="27"/>
                  </a:lnTo>
                  <a:lnTo>
                    <a:pt x="223" y="29"/>
                  </a:lnTo>
                  <a:lnTo>
                    <a:pt x="207" y="31"/>
                  </a:lnTo>
                  <a:lnTo>
                    <a:pt x="189" y="33"/>
                  </a:lnTo>
                  <a:lnTo>
                    <a:pt x="167" y="36"/>
                  </a:lnTo>
                  <a:lnTo>
                    <a:pt x="146" y="39"/>
                  </a:lnTo>
                  <a:lnTo>
                    <a:pt x="123" y="41"/>
                  </a:lnTo>
                  <a:lnTo>
                    <a:pt x="101" y="42"/>
                  </a:lnTo>
                  <a:lnTo>
                    <a:pt x="78" y="46"/>
                  </a:lnTo>
                  <a:lnTo>
                    <a:pt x="57" y="48"/>
                  </a:lnTo>
                  <a:lnTo>
                    <a:pt x="39" y="50"/>
                  </a:lnTo>
                  <a:lnTo>
                    <a:pt x="23" y="51"/>
                  </a:lnTo>
                  <a:lnTo>
                    <a:pt x="11" y="53"/>
                  </a:lnTo>
                  <a:lnTo>
                    <a:pt x="3" y="54"/>
                  </a:lnTo>
                  <a:lnTo>
                    <a:pt x="0" y="54"/>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31" name="Line 111"/>
            <p:cNvSpPr>
              <a:spLocks noChangeShapeType="1"/>
            </p:cNvSpPr>
            <p:nvPr/>
          </p:nvSpPr>
          <p:spPr bwMode="auto">
            <a:xfrm>
              <a:off x="2484" y="1887"/>
              <a:ext cx="0" cy="0"/>
            </a:xfrm>
            <a:prstGeom prst="line">
              <a:avLst/>
            </a:prstGeom>
            <a:noFill/>
            <a:ln w="12700">
              <a:solidFill>
                <a:srgbClr val="99FFFF"/>
              </a:solidFill>
              <a:round/>
              <a:headEnd/>
              <a:tailEnd/>
            </a:ln>
          </p:spPr>
          <p:txBody>
            <a:bodyPr wrap="none" anchor="ctr"/>
            <a:lstStyle/>
            <a:p>
              <a:endParaRPr lang="en-GB"/>
            </a:p>
          </p:txBody>
        </p:sp>
        <p:sp>
          <p:nvSpPr>
            <p:cNvPr id="32832" name="Freeform 112"/>
            <p:cNvSpPr>
              <a:spLocks/>
            </p:cNvSpPr>
            <p:nvPr/>
          </p:nvSpPr>
          <p:spPr bwMode="auto">
            <a:xfrm>
              <a:off x="2354" y="1885"/>
              <a:ext cx="131" cy="348"/>
            </a:xfrm>
            <a:custGeom>
              <a:avLst/>
              <a:gdLst>
                <a:gd name="T0" fmla="*/ 126 w 131"/>
                <a:gd name="T1" fmla="*/ 0 h 348"/>
                <a:gd name="T2" fmla="*/ 0 w 131"/>
                <a:gd name="T3" fmla="*/ 33 h 348"/>
                <a:gd name="T4" fmla="*/ 4 w 131"/>
                <a:gd name="T5" fmla="*/ 347 h 348"/>
                <a:gd name="T6" fmla="*/ 130 w 131"/>
                <a:gd name="T7" fmla="*/ 347 h 348"/>
                <a:gd name="T8" fmla="*/ 127 w 131"/>
                <a:gd name="T9" fmla="*/ 1 h 348"/>
                <a:gd name="T10" fmla="*/ 126 w 131"/>
                <a:gd name="T11" fmla="*/ 0 h 348"/>
                <a:gd name="T12" fmla="*/ 0 60000 65536"/>
                <a:gd name="T13" fmla="*/ 0 60000 65536"/>
                <a:gd name="T14" fmla="*/ 0 60000 65536"/>
                <a:gd name="T15" fmla="*/ 0 60000 65536"/>
                <a:gd name="T16" fmla="*/ 0 60000 65536"/>
                <a:gd name="T17" fmla="*/ 0 60000 65536"/>
                <a:gd name="T18" fmla="*/ 0 w 131"/>
                <a:gd name="T19" fmla="*/ 0 h 348"/>
                <a:gd name="T20" fmla="*/ 131 w 131"/>
                <a:gd name="T21" fmla="*/ 348 h 348"/>
              </a:gdLst>
              <a:ahLst/>
              <a:cxnLst>
                <a:cxn ang="T12">
                  <a:pos x="T0" y="T1"/>
                </a:cxn>
                <a:cxn ang="T13">
                  <a:pos x="T2" y="T3"/>
                </a:cxn>
                <a:cxn ang="T14">
                  <a:pos x="T4" y="T5"/>
                </a:cxn>
                <a:cxn ang="T15">
                  <a:pos x="T6" y="T7"/>
                </a:cxn>
                <a:cxn ang="T16">
                  <a:pos x="T8" y="T9"/>
                </a:cxn>
                <a:cxn ang="T17">
                  <a:pos x="T10" y="T11"/>
                </a:cxn>
              </a:cxnLst>
              <a:rect l="T18" t="T19" r="T20" b="T21"/>
              <a:pathLst>
                <a:path w="131" h="348">
                  <a:moveTo>
                    <a:pt x="126" y="0"/>
                  </a:moveTo>
                  <a:lnTo>
                    <a:pt x="0" y="33"/>
                  </a:lnTo>
                  <a:lnTo>
                    <a:pt x="4" y="347"/>
                  </a:lnTo>
                  <a:lnTo>
                    <a:pt x="130" y="347"/>
                  </a:lnTo>
                  <a:lnTo>
                    <a:pt x="127" y="1"/>
                  </a:lnTo>
                  <a:lnTo>
                    <a:pt x="126" y="0"/>
                  </a:lnTo>
                </a:path>
              </a:pathLst>
            </a:custGeom>
            <a:solidFill>
              <a:srgbClr val="6699FF"/>
            </a:solidFill>
            <a:ln w="12700" cap="rnd" cmpd="sng">
              <a:noFill/>
              <a:prstDash val="solid"/>
              <a:round/>
              <a:headEnd type="none" w="med" len="med"/>
              <a:tailEnd type="none" w="med" len="med"/>
            </a:ln>
          </p:spPr>
          <p:txBody>
            <a:bodyPr/>
            <a:lstStyle/>
            <a:p>
              <a:endParaRPr lang="en-GB"/>
            </a:p>
          </p:txBody>
        </p:sp>
        <p:sp>
          <p:nvSpPr>
            <p:cNvPr id="32833" name="Freeform 113"/>
            <p:cNvSpPr>
              <a:spLocks/>
            </p:cNvSpPr>
            <p:nvPr/>
          </p:nvSpPr>
          <p:spPr bwMode="auto">
            <a:xfrm>
              <a:off x="2353" y="1886"/>
              <a:ext cx="135" cy="354"/>
            </a:xfrm>
            <a:custGeom>
              <a:avLst/>
              <a:gdLst>
                <a:gd name="T0" fmla="*/ 130 w 135"/>
                <a:gd name="T1" fmla="*/ 0 h 354"/>
                <a:gd name="T2" fmla="*/ 0 w 135"/>
                <a:gd name="T3" fmla="*/ 33 h 354"/>
                <a:gd name="T4" fmla="*/ 6 w 135"/>
                <a:gd name="T5" fmla="*/ 353 h 354"/>
                <a:gd name="T6" fmla="*/ 134 w 135"/>
                <a:gd name="T7" fmla="*/ 353 h 354"/>
                <a:gd name="T8" fmla="*/ 131 w 135"/>
                <a:gd name="T9" fmla="*/ 1 h 354"/>
                <a:gd name="T10" fmla="*/ 130 w 135"/>
                <a:gd name="T11" fmla="*/ 0 h 354"/>
                <a:gd name="T12" fmla="*/ 0 60000 65536"/>
                <a:gd name="T13" fmla="*/ 0 60000 65536"/>
                <a:gd name="T14" fmla="*/ 0 60000 65536"/>
                <a:gd name="T15" fmla="*/ 0 60000 65536"/>
                <a:gd name="T16" fmla="*/ 0 60000 65536"/>
                <a:gd name="T17" fmla="*/ 0 60000 65536"/>
                <a:gd name="T18" fmla="*/ 0 w 135"/>
                <a:gd name="T19" fmla="*/ 0 h 354"/>
                <a:gd name="T20" fmla="*/ 135 w 135"/>
                <a:gd name="T21" fmla="*/ 354 h 354"/>
              </a:gdLst>
              <a:ahLst/>
              <a:cxnLst>
                <a:cxn ang="T12">
                  <a:pos x="T0" y="T1"/>
                </a:cxn>
                <a:cxn ang="T13">
                  <a:pos x="T2" y="T3"/>
                </a:cxn>
                <a:cxn ang="T14">
                  <a:pos x="T4" y="T5"/>
                </a:cxn>
                <a:cxn ang="T15">
                  <a:pos x="T6" y="T7"/>
                </a:cxn>
                <a:cxn ang="T16">
                  <a:pos x="T8" y="T9"/>
                </a:cxn>
                <a:cxn ang="T17">
                  <a:pos x="T10" y="T11"/>
                </a:cxn>
              </a:cxnLst>
              <a:rect l="T18" t="T19" r="T20" b="T21"/>
              <a:pathLst>
                <a:path w="135" h="354">
                  <a:moveTo>
                    <a:pt x="130" y="0"/>
                  </a:moveTo>
                  <a:lnTo>
                    <a:pt x="0" y="33"/>
                  </a:lnTo>
                  <a:lnTo>
                    <a:pt x="6" y="353"/>
                  </a:lnTo>
                  <a:lnTo>
                    <a:pt x="134" y="353"/>
                  </a:lnTo>
                  <a:lnTo>
                    <a:pt x="131" y="1"/>
                  </a:lnTo>
                  <a:lnTo>
                    <a:pt x="130"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34" name="Freeform 114"/>
            <p:cNvSpPr>
              <a:spLocks/>
            </p:cNvSpPr>
            <p:nvPr/>
          </p:nvSpPr>
          <p:spPr bwMode="auto">
            <a:xfrm>
              <a:off x="2469" y="1887"/>
              <a:ext cx="18" cy="345"/>
            </a:xfrm>
            <a:custGeom>
              <a:avLst/>
              <a:gdLst>
                <a:gd name="T0" fmla="*/ 15 w 18"/>
                <a:gd name="T1" fmla="*/ 0 h 345"/>
                <a:gd name="T2" fmla="*/ 0 w 18"/>
                <a:gd name="T3" fmla="*/ 4 h 345"/>
                <a:gd name="T4" fmla="*/ 3 w 18"/>
                <a:gd name="T5" fmla="*/ 344 h 345"/>
                <a:gd name="T6" fmla="*/ 17 w 18"/>
                <a:gd name="T7" fmla="*/ 343 h 345"/>
                <a:gd name="T8" fmla="*/ 15 w 18"/>
                <a:gd name="T9" fmla="*/ 0 h 345"/>
                <a:gd name="T10" fmla="*/ 15 w 18"/>
                <a:gd name="T11" fmla="*/ 0 h 345"/>
                <a:gd name="T12" fmla="*/ 0 60000 65536"/>
                <a:gd name="T13" fmla="*/ 0 60000 65536"/>
                <a:gd name="T14" fmla="*/ 0 60000 65536"/>
                <a:gd name="T15" fmla="*/ 0 60000 65536"/>
                <a:gd name="T16" fmla="*/ 0 60000 65536"/>
                <a:gd name="T17" fmla="*/ 0 60000 65536"/>
                <a:gd name="T18" fmla="*/ 0 w 18"/>
                <a:gd name="T19" fmla="*/ 0 h 345"/>
                <a:gd name="T20" fmla="*/ 18 w 18"/>
                <a:gd name="T21" fmla="*/ 345 h 345"/>
              </a:gdLst>
              <a:ahLst/>
              <a:cxnLst>
                <a:cxn ang="T12">
                  <a:pos x="T0" y="T1"/>
                </a:cxn>
                <a:cxn ang="T13">
                  <a:pos x="T2" y="T3"/>
                </a:cxn>
                <a:cxn ang="T14">
                  <a:pos x="T4" y="T5"/>
                </a:cxn>
                <a:cxn ang="T15">
                  <a:pos x="T6" y="T7"/>
                </a:cxn>
                <a:cxn ang="T16">
                  <a:pos x="T8" y="T9"/>
                </a:cxn>
                <a:cxn ang="T17">
                  <a:pos x="T10" y="T11"/>
                </a:cxn>
              </a:cxnLst>
              <a:rect l="T18" t="T19" r="T20" b="T21"/>
              <a:pathLst>
                <a:path w="18" h="345">
                  <a:moveTo>
                    <a:pt x="15" y="0"/>
                  </a:moveTo>
                  <a:lnTo>
                    <a:pt x="0" y="4"/>
                  </a:lnTo>
                  <a:lnTo>
                    <a:pt x="3" y="344"/>
                  </a:lnTo>
                  <a:lnTo>
                    <a:pt x="17" y="343"/>
                  </a:lnTo>
                  <a:lnTo>
                    <a:pt x="15" y="0"/>
                  </a:lnTo>
                </a:path>
              </a:pathLst>
            </a:custGeom>
            <a:solidFill>
              <a:srgbClr val="000066"/>
            </a:solidFill>
            <a:ln w="12700" cap="rnd" cmpd="sng">
              <a:noFill/>
              <a:prstDash val="solid"/>
              <a:round/>
              <a:headEnd type="none" w="med" len="med"/>
              <a:tailEnd type="none" w="med" len="med"/>
            </a:ln>
          </p:spPr>
          <p:txBody>
            <a:bodyPr/>
            <a:lstStyle/>
            <a:p>
              <a:endParaRPr lang="en-GB"/>
            </a:p>
          </p:txBody>
        </p:sp>
        <p:sp>
          <p:nvSpPr>
            <p:cNvPr id="32835" name="Freeform 115"/>
            <p:cNvSpPr>
              <a:spLocks/>
            </p:cNvSpPr>
            <p:nvPr/>
          </p:nvSpPr>
          <p:spPr bwMode="auto">
            <a:xfrm>
              <a:off x="2469" y="1887"/>
              <a:ext cx="21" cy="353"/>
            </a:xfrm>
            <a:custGeom>
              <a:avLst/>
              <a:gdLst>
                <a:gd name="T0" fmla="*/ 16 w 21"/>
                <a:gd name="T1" fmla="*/ 0 h 353"/>
                <a:gd name="T2" fmla="*/ 0 w 21"/>
                <a:gd name="T3" fmla="*/ 4 h 353"/>
                <a:gd name="T4" fmla="*/ 4 w 21"/>
                <a:gd name="T5" fmla="*/ 352 h 353"/>
                <a:gd name="T6" fmla="*/ 20 w 21"/>
                <a:gd name="T7" fmla="*/ 352 h 353"/>
                <a:gd name="T8" fmla="*/ 15 w 21"/>
                <a:gd name="T9" fmla="*/ 0 h 353"/>
                <a:gd name="T10" fmla="*/ 16 w 21"/>
                <a:gd name="T11" fmla="*/ 0 h 353"/>
                <a:gd name="T12" fmla="*/ 0 60000 65536"/>
                <a:gd name="T13" fmla="*/ 0 60000 65536"/>
                <a:gd name="T14" fmla="*/ 0 60000 65536"/>
                <a:gd name="T15" fmla="*/ 0 60000 65536"/>
                <a:gd name="T16" fmla="*/ 0 60000 65536"/>
                <a:gd name="T17" fmla="*/ 0 60000 65536"/>
                <a:gd name="T18" fmla="*/ 0 w 21"/>
                <a:gd name="T19" fmla="*/ 0 h 353"/>
                <a:gd name="T20" fmla="*/ 21 w 21"/>
                <a:gd name="T21" fmla="*/ 353 h 353"/>
              </a:gdLst>
              <a:ahLst/>
              <a:cxnLst>
                <a:cxn ang="T12">
                  <a:pos x="T0" y="T1"/>
                </a:cxn>
                <a:cxn ang="T13">
                  <a:pos x="T2" y="T3"/>
                </a:cxn>
                <a:cxn ang="T14">
                  <a:pos x="T4" y="T5"/>
                </a:cxn>
                <a:cxn ang="T15">
                  <a:pos x="T6" y="T7"/>
                </a:cxn>
                <a:cxn ang="T16">
                  <a:pos x="T8" y="T9"/>
                </a:cxn>
                <a:cxn ang="T17">
                  <a:pos x="T10" y="T11"/>
                </a:cxn>
              </a:cxnLst>
              <a:rect l="T18" t="T19" r="T20" b="T21"/>
              <a:pathLst>
                <a:path w="21" h="353">
                  <a:moveTo>
                    <a:pt x="16" y="0"/>
                  </a:moveTo>
                  <a:lnTo>
                    <a:pt x="0" y="4"/>
                  </a:lnTo>
                  <a:lnTo>
                    <a:pt x="4" y="352"/>
                  </a:lnTo>
                  <a:lnTo>
                    <a:pt x="20" y="352"/>
                  </a:lnTo>
                  <a:lnTo>
                    <a:pt x="15" y="0"/>
                  </a:lnTo>
                  <a:lnTo>
                    <a:pt x="16"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36" name="Freeform 116"/>
            <p:cNvSpPr>
              <a:spLocks/>
            </p:cNvSpPr>
            <p:nvPr/>
          </p:nvSpPr>
          <p:spPr bwMode="auto">
            <a:xfrm>
              <a:off x="2354" y="1914"/>
              <a:ext cx="17" cy="320"/>
            </a:xfrm>
            <a:custGeom>
              <a:avLst/>
              <a:gdLst>
                <a:gd name="T0" fmla="*/ 16 w 17"/>
                <a:gd name="T1" fmla="*/ 0 h 320"/>
                <a:gd name="T2" fmla="*/ 0 w 17"/>
                <a:gd name="T3" fmla="*/ 5 h 320"/>
                <a:gd name="T4" fmla="*/ 2 w 17"/>
                <a:gd name="T5" fmla="*/ 319 h 320"/>
                <a:gd name="T6" fmla="*/ 15 w 17"/>
                <a:gd name="T7" fmla="*/ 319 h 320"/>
                <a:gd name="T8" fmla="*/ 16 w 17"/>
                <a:gd name="T9" fmla="*/ 0 h 320"/>
                <a:gd name="T10" fmla="*/ 0 60000 65536"/>
                <a:gd name="T11" fmla="*/ 0 60000 65536"/>
                <a:gd name="T12" fmla="*/ 0 60000 65536"/>
                <a:gd name="T13" fmla="*/ 0 60000 65536"/>
                <a:gd name="T14" fmla="*/ 0 60000 65536"/>
                <a:gd name="T15" fmla="*/ 0 w 17"/>
                <a:gd name="T16" fmla="*/ 0 h 320"/>
                <a:gd name="T17" fmla="*/ 17 w 17"/>
                <a:gd name="T18" fmla="*/ 320 h 320"/>
              </a:gdLst>
              <a:ahLst/>
              <a:cxnLst>
                <a:cxn ang="T10">
                  <a:pos x="T0" y="T1"/>
                </a:cxn>
                <a:cxn ang="T11">
                  <a:pos x="T2" y="T3"/>
                </a:cxn>
                <a:cxn ang="T12">
                  <a:pos x="T4" y="T5"/>
                </a:cxn>
                <a:cxn ang="T13">
                  <a:pos x="T6" y="T7"/>
                </a:cxn>
                <a:cxn ang="T14">
                  <a:pos x="T8" y="T9"/>
                </a:cxn>
              </a:cxnLst>
              <a:rect l="T15" t="T16" r="T17" b="T18"/>
              <a:pathLst>
                <a:path w="17" h="320">
                  <a:moveTo>
                    <a:pt x="16" y="0"/>
                  </a:moveTo>
                  <a:lnTo>
                    <a:pt x="0" y="5"/>
                  </a:lnTo>
                  <a:lnTo>
                    <a:pt x="2" y="319"/>
                  </a:lnTo>
                  <a:lnTo>
                    <a:pt x="15" y="319"/>
                  </a:lnTo>
                  <a:lnTo>
                    <a:pt x="16" y="0"/>
                  </a:lnTo>
                </a:path>
              </a:pathLst>
            </a:custGeom>
            <a:solidFill>
              <a:srgbClr val="000066"/>
            </a:solidFill>
            <a:ln w="12700" cap="rnd" cmpd="sng">
              <a:noFill/>
              <a:prstDash val="solid"/>
              <a:round/>
              <a:headEnd type="none" w="med" len="med"/>
              <a:tailEnd type="none" w="med" len="med"/>
            </a:ln>
          </p:spPr>
          <p:txBody>
            <a:bodyPr/>
            <a:lstStyle/>
            <a:p>
              <a:endParaRPr lang="en-GB"/>
            </a:p>
          </p:txBody>
        </p:sp>
        <p:sp>
          <p:nvSpPr>
            <p:cNvPr id="32837" name="Freeform 117"/>
            <p:cNvSpPr>
              <a:spLocks/>
            </p:cNvSpPr>
            <p:nvPr/>
          </p:nvSpPr>
          <p:spPr bwMode="auto">
            <a:xfrm>
              <a:off x="2354" y="1914"/>
              <a:ext cx="20" cy="327"/>
            </a:xfrm>
            <a:custGeom>
              <a:avLst/>
              <a:gdLst>
                <a:gd name="T0" fmla="*/ 16 w 20"/>
                <a:gd name="T1" fmla="*/ 0 h 327"/>
                <a:gd name="T2" fmla="*/ 0 w 20"/>
                <a:gd name="T3" fmla="*/ 5 h 327"/>
                <a:gd name="T4" fmla="*/ 5 w 20"/>
                <a:gd name="T5" fmla="*/ 326 h 327"/>
                <a:gd name="T6" fmla="*/ 19 w 20"/>
                <a:gd name="T7" fmla="*/ 326 h 327"/>
                <a:gd name="T8" fmla="*/ 16 w 20"/>
                <a:gd name="T9" fmla="*/ 0 h 327"/>
                <a:gd name="T10" fmla="*/ 0 60000 65536"/>
                <a:gd name="T11" fmla="*/ 0 60000 65536"/>
                <a:gd name="T12" fmla="*/ 0 60000 65536"/>
                <a:gd name="T13" fmla="*/ 0 60000 65536"/>
                <a:gd name="T14" fmla="*/ 0 60000 65536"/>
                <a:gd name="T15" fmla="*/ 0 w 20"/>
                <a:gd name="T16" fmla="*/ 0 h 327"/>
                <a:gd name="T17" fmla="*/ 20 w 20"/>
                <a:gd name="T18" fmla="*/ 327 h 327"/>
              </a:gdLst>
              <a:ahLst/>
              <a:cxnLst>
                <a:cxn ang="T10">
                  <a:pos x="T0" y="T1"/>
                </a:cxn>
                <a:cxn ang="T11">
                  <a:pos x="T2" y="T3"/>
                </a:cxn>
                <a:cxn ang="T12">
                  <a:pos x="T4" y="T5"/>
                </a:cxn>
                <a:cxn ang="T13">
                  <a:pos x="T6" y="T7"/>
                </a:cxn>
                <a:cxn ang="T14">
                  <a:pos x="T8" y="T9"/>
                </a:cxn>
              </a:cxnLst>
              <a:rect l="T15" t="T16" r="T17" b="T18"/>
              <a:pathLst>
                <a:path w="20" h="327">
                  <a:moveTo>
                    <a:pt x="16" y="0"/>
                  </a:moveTo>
                  <a:lnTo>
                    <a:pt x="0" y="5"/>
                  </a:lnTo>
                  <a:lnTo>
                    <a:pt x="5" y="326"/>
                  </a:lnTo>
                  <a:lnTo>
                    <a:pt x="19" y="326"/>
                  </a:lnTo>
                  <a:lnTo>
                    <a:pt x="16"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38" name="Freeform 118"/>
            <p:cNvSpPr>
              <a:spLocks/>
            </p:cNvSpPr>
            <p:nvPr/>
          </p:nvSpPr>
          <p:spPr bwMode="auto">
            <a:xfrm>
              <a:off x="2341" y="1986"/>
              <a:ext cx="160" cy="168"/>
            </a:xfrm>
            <a:custGeom>
              <a:avLst/>
              <a:gdLst>
                <a:gd name="T0" fmla="*/ 81 w 160"/>
                <a:gd name="T1" fmla="*/ 166 h 168"/>
                <a:gd name="T2" fmla="*/ 73 w 160"/>
                <a:gd name="T3" fmla="*/ 167 h 168"/>
                <a:gd name="T4" fmla="*/ 64 w 160"/>
                <a:gd name="T5" fmla="*/ 166 h 168"/>
                <a:gd name="T6" fmla="*/ 58 w 160"/>
                <a:gd name="T7" fmla="*/ 165 h 168"/>
                <a:gd name="T8" fmla="*/ 50 w 160"/>
                <a:gd name="T9" fmla="*/ 161 h 168"/>
                <a:gd name="T10" fmla="*/ 43 w 160"/>
                <a:gd name="T11" fmla="*/ 158 h 168"/>
                <a:gd name="T12" fmla="*/ 37 w 160"/>
                <a:gd name="T13" fmla="*/ 154 h 168"/>
                <a:gd name="T14" fmla="*/ 31 w 160"/>
                <a:gd name="T15" fmla="*/ 149 h 168"/>
                <a:gd name="T16" fmla="*/ 24 w 160"/>
                <a:gd name="T17" fmla="*/ 143 h 168"/>
                <a:gd name="T18" fmla="*/ 18 w 160"/>
                <a:gd name="T19" fmla="*/ 137 h 168"/>
                <a:gd name="T20" fmla="*/ 15 w 160"/>
                <a:gd name="T21" fmla="*/ 132 h 168"/>
                <a:gd name="T22" fmla="*/ 11 w 160"/>
                <a:gd name="T23" fmla="*/ 126 h 168"/>
                <a:gd name="T24" fmla="*/ 7 w 160"/>
                <a:gd name="T25" fmla="*/ 117 h 168"/>
                <a:gd name="T26" fmla="*/ 4 w 160"/>
                <a:gd name="T27" fmla="*/ 111 h 168"/>
                <a:gd name="T28" fmla="*/ 0 w 160"/>
                <a:gd name="T29" fmla="*/ 102 h 168"/>
                <a:gd name="T30" fmla="*/ 1 w 160"/>
                <a:gd name="T31" fmla="*/ 94 h 168"/>
                <a:gd name="T32" fmla="*/ 0 w 160"/>
                <a:gd name="T33" fmla="*/ 86 h 168"/>
                <a:gd name="T34" fmla="*/ 2 w 160"/>
                <a:gd name="T35" fmla="*/ 68 h 168"/>
                <a:gd name="T36" fmla="*/ 6 w 160"/>
                <a:gd name="T37" fmla="*/ 53 h 168"/>
                <a:gd name="T38" fmla="*/ 13 w 160"/>
                <a:gd name="T39" fmla="*/ 38 h 168"/>
                <a:gd name="T40" fmla="*/ 23 w 160"/>
                <a:gd name="T41" fmla="*/ 26 h 168"/>
                <a:gd name="T42" fmla="*/ 34 w 160"/>
                <a:gd name="T43" fmla="*/ 16 h 168"/>
                <a:gd name="T44" fmla="*/ 48 w 160"/>
                <a:gd name="T45" fmla="*/ 6 h 168"/>
                <a:gd name="T46" fmla="*/ 63 w 160"/>
                <a:gd name="T47" fmla="*/ 2 h 168"/>
                <a:gd name="T48" fmla="*/ 78 w 160"/>
                <a:gd name="T49" fmla="*/ 0 h 168"/>
                <a:gd name="T50" fmla="*/ 88 w 160"/>
                <a:gd name="T51" fmla="*/ 0 h 168"/>
                <a:gd name="T52" fmla="*/ 95 w 160"/>
                <a:gd name="T53" fmla="*/ 2 h 168"/>
                <a:gd name="T54" fmla="*/ 103 w 160"/>
                <a:gd name="T55" fmla="*/ 3 h 168"/>
                <a:gd name="T56" fmla="*/ 110 w 160"/>
                <a:gd name="T57" fmla="*/ 6 h 168"/>
                <a:gd name="T58" fmla="*/ 117 w 160"/>
                <a:gd name="T59" fmla="*/ 10 h 168"/>
                <a:gd name="T60" fmla="*/ 123 w 160"/>
                <a:gd name="T61" fmla="*/ 15 h 168"/>
                <a:gd name="T62" fmla="*/ 129 w 160"/>
                <a:gd name="T63" fmla="*/ 19 h 168"/>
                <a:gd name="T64" fmla="*/ 135 w 160"/>
                <a:gd name="T65" fmla="*/ 23 h 168"/>
                <a:gd name="T66" fmla="*/ 141 w 160"/>
                <a:gd name="T67" fmla="*/ 30 h 168"/>
                <a:gd name="T68" fmla="*/ 145 w 160"/>
                <a:gd name="T69" fmla="*/ 37 h 168"/>
                <a:gd name="T70" fmla="*/ 150 w 160"/>
                <a:gd name="T71" fmla="*/ 44 h 168"/>
                <a:gd name="T72" fmla="*/ 153 w 160"/>
                <a:gd name="T73" fmla="*/ 50 h 168"/>
                <a:gd name="T74" fmla="*/ 156 w 160"/>
                <a:gd name="T75" fmla="*/ 59 h 168"/>
                <a:gd name="T76" fmla="*/ 158 w 160"/>
                <a:gd name="T77" fmla="*/ 67 h 168"/>
                <a:gd name="T78" fmla="*/ 159 w 160"/>
                <a:gd name="T79" fmla="*/ 74 h 168"/>
                <a:gd name="T80" fmla="*/ 158 w 160"/>
                <a:gd name="T81" fmla="*/ 83 h 168"/>
                <a:gd name="T82" fmla="*/ 159 w 160"/>
                <a:gd name="T83" fmla="*/ 100 h 168"/>
                <a:gd name="T84" fmla="*/ 152 w 160"/>
                <a:gd name="T85" fmla="*/ 116 h 168"/>
                <a:gd name="T86" fmla="*/ 147 w 160"/>
                <a:gd name="T87" fmla="*/ 130 h 168"/>
                <a:gd name="T88" fmla="*/ 137 w 160"/>
                <a:gd name="T89" fmla="*/ 142 h 168"/>
                <a:gd name="T90" fmla="*/ 125 w 160"/>
                <a:gd name="T91" fmla="*/ 152 h 168"/>
                <a:gd name="T92" fmla="*/ 113 w 160"/>
                <a:gd name="T93" fmla="*/ 161 h 168"/>
                <a:gd name="T94" fmla="*/ 97 w 160"/>
                <a:gd name="T95" fmla="*/ 165 h 168"/>
                <a:gd name="T96" fmla="*/ 81 w 160"/>
                <a:gd name="T97" fmla="*/ 166 h 1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0"/>
                <a:gd name="T148" fmla="*/ 0 h 168"/>
                <a:gd name="T149" fmla="*/ 160 w 160"/>
                <a:gd name="T150" fmla="*/ 168 h 1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0" h="168">
                  <a:moveTo>
                    <a:pt x="81" y="166"/>
                  </a:moveTo>
                  <a:lnTo>
                    <a:pt x="73" y="167"/>
                  </a:lnTo>
                  <a:lnTo>
                    <a:pt x="64" y="166"/>
                  </a:lnTo>
                  <a:lnTo>
                    <a:pt x="58" y="165"/>
                  </a:lnTo>
                  <a:lnTo>
                    <a:pt x="50" y="161"/>
                  </a:lnTo>
                  <a:lnTo>
                    <a:pt x="43" y="158"/>
                  </a:lnTo>
                  <a:lnTo>
                    <a:pt x="37" y="154"/>
                  </a:lnTo>
                  <a:lnTo>
                    <a:pt x="31" y="149"/>
                  </a:lnTo>
                  <a:lnTo>
                    <a:pt x="24" y="143"/>
                  </a:lnTo>
                  <a:lnTo>
                    <a:pt x="18" y="137"/>
                  </a:lnTo>
                  <a:lnTo>
                    <a:pt x="15" y="132"/>
                  </a:lnTo>
                  <a:lnTo>
                    <a:pt x="11" y="126"/>
                  </a:lnTo>
                  <a:lnTo>
                    <a:pt x="7" y="117"/>
                  </a:lnTo>
                  <a:lnTo>
                    <a:pt x="4" y="111"/>
                  </a:lnTo>
                  <a:lnTo>
                    <a:pt x="0" y="102"/>
                  </a:lnTo>
                  <a:lnTo>
                    <a:pt x="1" y="94"/>
                  </a:lnTo>
                  <a:lnTo>
                    <a:pt x="0" y="86"/>
                  </a:lnTo>
                  <a:lnTo>
                    <a:pt x="2" y="68"/>
                  </a:lnTo>
                  <a:lnTo>
                    <a:pt x="6" y="53"/>
                  </a:lnTo>
                  <a:lnTo>
                    <a:pt x="13" y="38"/>
                  </a:lnTo>
                  <a:lnTo>
                    <a:pt x="23" y="26"/>
                  </a:lnTo>
                  <a:lnTo>
                    <a:pt x="34" y="16"/>
                  </a:lnTo>
                  <a:lnTo>
                    <a:pt x="48" y="6"/>
                  </a:lnTo>
                  <a:lnTo>
                    <a:pt x="63" y="2"/>
                  </a:lnTo>
                  <a:lnTo>
                    <a:pt x="78" y="0"/>
                  </a:lnTo>
                  <a:lnTo>
                    <a:pt x="88" y="0"/>
                  </a:lnTo>
                  <a:lnTo>
                    <a:pt x="95" y="2"/>
                  </a:lnTo>
                  <a:lnTo>
                    <a:pt x="103" y="3"/>
                  </a:lnTo>
                  <a:lnTo>
                    <a:pt x="110" y="6"/>
                  </a:lnTo>
                  <a:lnTo>
                    <a:pt x="117" y="10"/>
                  </a:lnTo>
                  <a:lnTo>
                    <a:pt x="123" y="15"/>
                  </a:lnTo>
                  <a:lnTo>
                    <a:pt x="129" y="19"/>
                  </a:lnTo>
                  <a:lnTo>
                    <a:pt x="135" y="23"/>
                  </a:lnTo>
                  <a:lnTo>
                    <a:pt x="141" y="30"/>
                  </a:lnTo>
                  <a:lnTo>
                    <a:pt x="145" y="37"/>
                  </a:lnTo>
                  <a:lnTo>
                    <a:pt x="150" y="44"/>
                  </a:lnTo>
                  <a:lnTo>
                    <a:pt x="153" y="50"/>
                  </a:lnTo>
                  <a:lnTo>
                    <a:pt x="156" y="59"/>
                  </a:lnTo>
                  <a:lnTo>
                    <a:pt x="158" y="67"/>
                  </a:lnTo>
                  <a:lnTo>
                    <a:pt x="159" y="74"/>
                  </a:lnTo>
                  <a:lnTo>
                    <a:pt x="158" y="83"/>
                  </a:lnTo>
                  <a:lnTo>
                    <a:pt x="159" y="100"/>
                  </a:lnTo>
                  <a:lnTo>
                    <a:pt x="152" y="116"/>
                  </a:lnTo>
                  <a:lnTo>
                    <a:pt x="147" y="130"/>
                  </a:lnTo>
                  <a:lnTo>
                    <a:pt x="137" y="142"/>
                  </a:lnTo>
                  <a:lnTo>
                    <a:pt x="125" y="152"/>
                  </a:lnTo>
                  <a:lnTo>
                    <a:pt x="113" y="161"/>
                  </a:lnTo>
                  <a:lnTo>
                    <a:pt x="97" y="165"/>
                  </a:lnTo>
                  <a:lnTo>
                    <a:pt x="81" y="166"/>
                  </a:lnTo>
                </a:path>
              </a:pathLst>
            </a:custGeom>
            <a:solidFill>
              <a:srgbClr val="000066"/>
            </a:solidFill>
            <a:ln w="12700" cap="rnd" cmpd="sng">
              <a:noFill/>
              <a:prstDash val="solid"/>
              <a:round/>
              <a:headEnd type="none" w="med" len="med"/>
              <a:tailEnd type="none" w="med" len="med"/>
            </a:ln>
          </p:spPr>
          <p:txBody>
            <a:bodyPr/>
            <a:lstStyle/>
            <a:p>
              <a:endParaRPr lang="en-GB"/>
            </a:p>
          </p:txBody>
        </p:sp>
        <p:sp>
          <p:nvSpPr>
            <p:cNvPr id="32839" name="Freeform 119"/>
            <p:cNvSpPr>
              <a:spLocks/>
            </p:cNvSpPr>
            <p:nvPr/>
          </p:nvSpPr>
          <p:spPr bwMode="auto">
            <a:xfrm>
              <a:off x="2340" y="1987"/>
              <a:ext cx="166" cy="175"/>
            </a:xfrm>
            <a:custGeom>
              <a:avLst/>
              <a:gdLst>
                <a:gd name="T0" fmla="*/ 84 w 166"/>
                <a:gd name="T1" fmla="*/ 174 h 175"/>
                <a:gd name="T2" fmla="*/ 84 w 166"/>
                <a:gd name="T3" fmla="*/ 174 h 175"/>
                <a:gd name="T4" fmla="*/ 76 w 166"/>
                <a:gd name="T5" fmla="*/ 173 h 175"/>
                <a:gd name="T6" fmla="*/ 67 w 166"/>
                <a:gd name="T7" fmla="*/ 172 h 175"/>
                <a:gd name="T8" fmla="*/ 59 w 166"/>
                <a:gd name="T9" fmla="*/ 170 h 175"/>
                <a:gd name="T10" fmla="*/ 52 w 166"/>
                <a:gd name="T11" fmla="*/ 166 h 175"/>
                <a:gd name="T12" fmla="*/ 44 w 166"/>
                <a:gd name="T13" fmla="*/ 163 h 175"/>
                <a:gd name="T14" fmla="*/ 37 w 166"/>
                <a:gd name="T15" fmla="*/ 159 h 175"/>
                <a:gd name="T16" fmla="*/ 31 w 166"/>
                <a:gd name="T17" fmla="*/ 155 h 175"/>
                <a:gd name="T18" fmla="*/ 25 w 166"/>
                <a:gd name="T19" fmla="*/ 149 h 175"/>
                <a:gd name="T20" fmla="*/ 19 w 166"/>
                <a:gd name="T21" fmla="*/ 142 h 175"/>
                <a:gd name="T22" fmla="*/ 15 w 166"/>
                <a:gd name="T23" fmla="*/ 136 h 175"/>
                <a:gd name="T24" fmla="*/ 10 w 166"/>
                <a:gd name="T25" fmla="*/ 130 h 175"/>
                <a:gd name="T26" fmla="*/ 7 w 166"/>
                <a:gd name="T27" fmla="*/ 122 h 175"/>
                <a:gd name="T28" fmla="*/ 4 w 166"/>
                <a:gd name="T29" fmla="*/ 114 h 175"/>
                <a:gd name="T30" fmla="*/ 1 w 166"/>
                <a:gd name="T31" fmla="*/ 106 h 175"/>
                <a:gd name="T32" fmla="*/ 0 w 166"/>
                <a:gd name="T33" fmla="*/ 95 h 175"/>
                <a:gd name="T34" fmla="*/ 0 w 166"/>
                <a:gd name="T35" fmla="*/ 88 h 175"/>
                <a:gd name="T36" fmla="*/ 2 w 166"/>
                <a:gd name="T37" fmla="*/ 71 h 175"/>
                <a:gd name="T38" fmla="*/ 5 w 166"/>
                <a:gd name="T39" fmla="*/ 55 h 175"/>
                <a:gd name="T40" fmla="*/ 13 w 166"/>
                <a:gd name="T41" fmla="*/ 39 h 175"/>
                <a:gd name="T42" fmla="*/ 23 w 166"/>
                <a:gd name="T43" fmla="*/ 27 h 175"/>
                <a:gd name="T44" fmla="*/ 35 w 166"/>
                <a:gd name="T45" fmla="*/ 16 h 175"/>
                <a:gd name="T46" fmla="*/ 50 w 166"/>
                <a:gd name="T47" fmla="*/ 7 h 175"/>
                <a:gd name="T48" fmla="*/ 65 w 166"/>
                <a:gd name="T49" fmla="*/ 2 h 175"/>
                <a:gd name="T50" fmla="*/ 81 w 166"/>
                <a:gd name="T51" fmla="*/ 0 h 175"/>
                <a:gd name="T52" fmla="*/ 91 w 166"/>
                <a:gd name="T53" fmla="*/ 1 h 175"/>
                <a:gd name="T54" fmla="*/ 98 w 166"/>
                <a:gd name="T55" fmla="*/ 1 h 175"/>
                <a:gd name="T56" fmla="*/ 107 w 166"/>
                <a:gd name="T57" fmla="*/ 3 h 175"/>
                <a:gd name="T58" fmla="*/ 114 w 166"/>
                <a:gd name="T59" fmla="*/ 6 h 175"/>
                <a:gd name="T60" fmla="*/ 121 w 166"/>
                <a:gd name="T61" fmla="*/ 11 h 175"/>
                <a:gd name="T62" fmla="*/ 128 w 166"/>
                <a:gd name="T63" fmla="*/ 15 h 175"/>
                <a:gd name="T64" fmla="*/ 134 w 166"/>
                <a:gd name="T65" fmla="*/ 19 h 175"/>
                <a:gd name="T66" fmla="*/ 140 w 166"/>
                <a:gd name="T67" fmla="*/ 24 h 175"/>
                <a:gd name="T68" fmla="*/ 146 w 166"/>
                <a:gd name="T69" fmla="*/ 31 h 175"/>
                <a:gd name="T70" fmla="*/ 150 w 166"/>
                <a:gd name="T71" fmla="*/ 39 h 175"/>
                <a:gd name="T72" fmla="*/ 155 w 166"/>
                <a:gd name="T73" fmla="*/ 46 h 175"/>
                <a:gd name="T74" fmla="*/ 159 w 166"/>
                <a:gd name="T75" fmla="*/ 52 h 175"/>
                <a:gd name="T76" fmla="*/ 160 w 166"/>
                <a:gd name="T77" fmla="*/ 61 h 175"/>
                <a:gd name="T78" fmla="*/ 163 w 166"/>
                <a:gd name="T79" fmla="*/ 68 h 175"/>
                <a:gd name="T80" fmla="*/ 164 w 166"/>
                <a:gd name="T81" fmla="*/ 77 h 175"/>
                <a:gd name="T82" fmla="*/ 165 w 166"/>
                <a:gd name="T83" fmla="*/ 86 h 175"/>
                <a:gd name="T84" fmla="*/ 164 w 166"/>
                <a:gd name="T85" fmla="*/ 104 h 175"/>
                <a:gd name="T86" fmla="*/ 158 w 166"/>
                <a:gd name="T87" fmla="*/ 120 h 175"/>
                <a:gd name="T88" fmla="*/ 151 w 166"/>
                <a:gd name="T89" fmla="*/ 135 h 175"/>
                <a:gd name="T90" fmla="*/ 142 w 166"/>
                <a:gd name="T91" fmla="*/ 148 h 175"/>
                <a:gd name="T92" fmla="*/ 130 w 166"/>
                <a:gd name="T93" fmla="*/ 158 h 175"/>
                <a:gd name="T94" fmla="*/ 115 w 166"/>
                <a:gd name="T95" fmla="*/ 167 h 175"/>
                <a:gd name="T96" fmla="*/ 101 w 166"/>
                <a:gd name="T97" fmla="*/ 171 h 175"/>
                <a:gd name="T98" fmla="*/ 84 w 166"/>
                <a:gd name="T99" fmla="*/ 174 h 17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66"/>
                <a:gd name="T151" fmla="*/ 0 h 175"/>
                <a:gd name="T152" fmla="*/ 166 w 166"/>
                <a:gd name="T153" fmla="*/ 175 h 17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66" h="175">
                  <a:moveTo>
                    <a:pt x="84" y="174"/>
                  </a:moveTo>
                  <a:lnTo>
                    <a:pt x="84" y="174"/>
                  </a:lnTo>
                  <a:lnTo>
                    <a:pt x="76" y="173"/>
                  </a:lnTo>
                  <a:lnTo>
                    <a:pt x="67" y="172"/>
                  </a:lnTo>
                  <a:lnTo>
                    <a:pt x="59" y="170"/>
                  </a:lnTo>
                  <a:lnTo>
                    <a:pt x="52" y="166"/>
                  </a:lnTo>
                  <a:lnTo>
                    <a:pt x="44" y="163"/>
                  </a:lnTo>
                  <a:lnTo>
                    <a:pt x="37" y="159"/>
                  </a:lnTo>
                  <a:lnTo>
                    <a:pt x="31" y="155"/>
                  </a:lnTo>
                  <a:lnTo>
                    <a:pt x="25" y="149"/>
                  </a:lnTo>
                  <a:lnTo>
                    <a:pt x="19" y="142"/>
                  </a:lnTo>
                  <a:lnTo>
                    <a:pt x="15" y="136"/>
                  </a:lnTo>
                  <a:lnTo>
                    <a:pt x="10" y="130"/>
                  </a:lnTo>
                  <a:lnTo>
                    <a:pt x="7" y="122"/>
                  </a:lnTo>
                  <a:lnTo>
                    <a:pt x="4" y="114"/>
                  </a:lnTo>
                  <a:lnTo>
                    <a:pt x="1" y="106"/>
                  </a:lnTo>
                  <a:lnTo>
                    <a:pt x="0" y="95"/>
                  </a:lnTo>
                  <a:lnTo>
                    <a:pt x="0" y="88"/>
                  </a:lnTo>
                  <a:lnTo>
                    <a:pt x="2" y="71"/>
                  </a:lnTo>
                  <a:lnTo>
                    <a:pt x="5" y="55"/>
                  </a:lnTo>
                  <a:lnTo>
                    <a:pt x="13" y="39"/>
                  </a:lnTo>
                  <a:lnTo>
                    <a:pt x="23" y="27"/>
                  </a:lnTo>
                  <a:lnTo>
                    <a:pt x="35" y="16"/>
                  </a:lnTo>
                  <a:lnTo>
                    <a:pt x="50" y="7"/>
                  </a:lnTo>
                  <a:lnTo>
                    <a:pt x="65" y="2"/>
                  </a:lnTo>
                  <a:lnTo>
                    <a:pt x="81" y="0"/>
                  </a:lnTo>
                  <a:lnTo>
                    <a:pt x="91" y="1"/>
                  </a:lnTo>
                  <a:lnTo>
                    <a:pt x="98" y="1"/>
                  </a:lnTo>
                  <a:lnTo>
                    <a:pt x="107" y="3"/>
                  </a:lnTo>
                  <a:lnTo>
                    <a:pt x="114" y="6"/>
                  </a:lnTo>
                  <a:lnTo>
                    <a:pt x="121" y="11"/>
                  </a:lnTo>
                  <a:lnTo>
                    <a:pt x="128" y="15"/>
                  </a:lnTo>
                  <a:lnTo>
                    <a:pt x="134" y="19"/>
                  </a:lnTo>
                  <a:lnTo>
                    <a:pt x="140" y="24"/>
                  </a:lnTo>
                  <a:lnTo>
                    <a:pt x="146" y="31"/>
                  </a:lnTo>
                  <a:lnTo>
                    <a:pt x="150" y="39"/>
                  </a:lnTo>
                  <a:lnTo>
                    <a:pt x="155" y="46"/>
                  </a:lnTo>
                  <a:lnTo>
                    <a:pt x="159" y="52"/>
                  </a:lnTo>
                  <a:lnTo>
                    <a:pt x="160" y="61"/>
                  </a:lnTo>
                  <a:lnTo>
                    <a:pt x="163" y="68"/>
                  </a:lnTo>
                  <a:lnTo>
                    <a:pt x="164" y="77"/>
                  </a:lnTo>
                  <a:lnTo>
                    <a:pt x="165" y="86"/>
                  </a:lnTo>
                  <a:lnTo>
                    <a:pt x="164" y="104"/>
                  </a:lnTo>
                  <a:lnTo>
                    <a:pt x="158" y="120"/>
                  </a:lnTo>
                  <a:lnTo>
                    <a:pt x="151" y="135"/>
                  </a:lnTo>
                  <a:lnTo>
                    <a:pt x="142" y="148"/>
                  </a:lnTo>
                  <a:lnTo>
                    <a:pt x="130" y="158"/>
                  </a:lnTo>
                  <a:lnTo>
                    <a:pt x="115" y="167"/>
                  </a:lnTo>
                  <a:lnTo>
                    <a:pt x="101" y="171"/>
                  </a:lnTo>
                  <a:lnTo>
                    <a:pt x="84" y="174"/>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32840" name="Freeform 120"/>
            <p:cNvSpPr>
              <a:spLocks/>
            </p:cNvSpPr>
            <p:nvPr/>
          </p:nvSpPr>
          <p:spPr bwMode="auto">
            <a:xfrm>
              <a:off x="2371" y="2022"/>
              <a:ext cx="100" cy="98"/>
            </a:xfrm>
            <a:custGeom>
              <a:avLst/>
              <a:gdLst>
                <a:gd name="T0" fmla="*/ 50 w 100"/>
                <a:gd name="T1" fmla="*/ 97 h 98"/>
                <a:gd name="T2" fmla="*/ 40 w 100"/>
                <a:gd name="T3" fmla="*/ 97 h 98"/>
                <a:gd name="T4" fmla="*/ 32 w 100"/>
                <a:gd name="T5" fmla="*/ 94 h 98"/>
                <a:gd name="T6" fmla="*/ 24 w 100"/>
                <a:gd name="T7" fmla="*/ 89 h 98"/>
                <a:gd name="T8" fmla="*/ 15 w 100"/>
                <a:gd name="T9" fmla="*/ 83 h 98"/>
                <a:gd name="T10" fmla="*/ 10 w 100"/>
                <a:gd name="T11" fmla="*/ 76 h 98"/>
                <a:gd name="T12" fmla="*/ 4 w 100"/>
                <a:gd name="T13" fmla="*/ 67 h 98"/>
                <a:gd name="T14" fmla="*/ 2 w 100"/>
                <a:gd name="T15" fmla="*/ 58 h 98"/>
                <a:gd name="T16" fmla="*/ 0 w 100"/>
                <a:gd name="T17" fmla="*/ 50 h 98"/>
                <a:gd name="T18" fmla="*/ 1 w 100"/>
                <a:gd name="T19" fmla="*/ 38 h 98"/>
                <a:gd name="T20" fmla="*/ 4 w 100"/>
                <a:gd name="T21" fmla="*/ 29 h 98"/>
                <a:gd name="T22" fmla="*/ 8 w 100"/>
                <a:gd name="T23" fmla="*/ 22 h 98"/>
                <a:gd name="T24" fmla="*/ 14 w 100"/>
                <a:gd name="T25" fmla="*/ 14 h 98"/>
                <a:gd name="T26" fmla="*/ 22 w 100"/>
                <a:gd name="T27" fmla="*/ 8 h 98"/>
                <a:gd name="T28" fmla="*/ 30 w 100"/>
                <a:gd name="T29" fmla="*/ 3 h 98"/>
                <a:gd name="T30" fmla="*/ 40 w 100"/>
                <a:gd name="T31" fmla="*/ 0 h 98"/>
                <a:gd name="T32" fmla="*/ 48 w 100"/>
                <a:gd name="T33" fmla="*/ 0 h 98"/>
                <a:gd name="T34" fmla="*/ 59 w 100"/>
                <a:gd name="T35" fmla="*/ 1 h 98"/>
                <a:gd name="T36" fmla="*/ 69 w 100"/>
                <a:gd name="T37" fmla="*/ 2 h 98"/>
                <a:gd name="T38" fmla="*/ 76 w 100"/>
                <a:gd name="T39" fmla="*/ 7 h 98"/>
                <a:gd name="T40" fmla="*/ 83 w 100"/>
                <a:gd name="T41" fmla="*/ 14 h 98"/>
                <a:gd name="T42" fmla="*/ 90 w 100"/>
                <a:gd name="T43" fmla="*/ 19 h 98"/>
                <a:gd name="T44" fmla="*/ 95 w 100"/>
                <a:gd name="T45" fmla="*/ 29 h 98"/>
                <a:gd name="T46" fmla="*/ 98 w 100"/>
                <a:gd name="T47" fmla="*/ 37 h 98"/>
                <a:gd name="T48" fmla="*/ 99 w 100"/>
                <a:gd name="T49" fmla="*/ 46 h 98"/>
                <a:gd name="T50" fmla="*/ 98 w 100"/>
                <a:gd name="T51" fmla="*/ 58 h 98"/>
                <a:gd name="T52" fmla="*/ 96 w 100"/>
                <a:gd name="T53" fmla="*/ 66 h 98"/>
                <a:gd name="T54" fmla="*/ 91 w 100"/>
                <a:gd name="T55" fmla="*/ 74 h 98"/>
                <a:gd name="T56" fmla="*/ 85 w 100"/>
                <a:gd name="T57" fmla="*/ 83 h 98"/>
                <a:gd name="T58" fmla="*/ 79 w 100"/>
                <a:gd name="T59" fmla="*/ 87 h 98"/>
                <a:gd name="T60" fmla="*/ 70 w 100"/>
                <a:gd name="T61" fmla="*/ 93 h 98"/>
                <a:gd name="T62" fmla="*/ 60 w 100"/>
                <a:gd name="T63" fmla="*/ 97 h 98"/>
                <a:gd name="T64" fmla="*/ 50 w 100"/>
                <a:gd name="T65" fmla="*/ 97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0"/>
                <a:gd name="T100" fmla="*/ 0 h 98"/>
                <a:gd name="T101" fmla="*/ 100 w 100"/>
                <a:gd name="T102" fmla="*/ 98 h 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0" h="98">
                  <a:moveTo>
                    <a:pt x="50" y="97"/>
                  </a:moveTo>
                  <a:lnTo>
                    <a:pt x="40" y="97"/>
                  </a:lnTo>
                  <a:lnTo>
                    <a:pt x="32" y="94"/>
                  </a:lnTo>
                  <a:lnTo>
                    <a:pt x="24" y="89"/>
                  </a:lnTo>
                  <a:lnTo>
                    <a:pt x="15" y="83"/>
                  </a:lnTo>
                  <a:lnTo>
                    <a:pt x="10" y="76"/>
                  </a:lnTo>
                  <a:lnTo>
                    <a:pt x="4" y="67"/>
                  </a:lnTo>
                  <a:lnTo>
                    <a:pt x="2" y="58"/>
                  </a:lnTo>
                  <a:lnTo>
                    <a:pt x="0" y="50"/>
                  </a:lnTo>
                  <a:lnTo>
                    <a:pt x="1" y="38"/>
                  </a:lnTo>
                  <a:lnTo>
                    <a:pt x="4" y="29"/>
                  </a:lnTo>
                  <a:lnTo>
                    <a:pt x="8" y="22"/>
                  </a:lnTo>
                  <a:lnTo>
                    <a:pt x="14" y="14"/>
                  </a:lnTo>
                  <a:lnTo>
                    <a:pt x="22" y="8"/>
                  </a:lnTo>
                  <a:lnTo>
                    <a:pt x="30" y="3"/>
                  </a:lnTo>
                  <a:lnTo>
                    <a:pt x="40" y="0"/>
                  </a:lnTo>
                  <a:lnTo>
                    <a:pt x="48" y="0"/>
                  </a:lnTo>
                  <a:lnTo>
                    <a:pt x="59" y="1"/>
                  </a:lnTo>
                  <a:lnTo>
                    <a:pt x="69" y="2"/>
                  </a:lnTo>
                  <a:lnTo>
                    <a:pt x="76" y="7"/>
                  </a:lnTo>
                  <a:lnTo>
                    <a:pt x="83" y="14"/>
                  </a:lnTo>
                  <a:lnTo>
                    <a:pt x="90" y="19"/>
                  </a:lnTo>
                  <a:lnTo>
                    <a:pt x="95" y="29"/>
                  </a:lnTo>
                  <a:lnTo>
                    <a:pt x="98" y="37"/>
                  </a:lnTo>
                  <a:lnTo>
                    <a:pt x="99" y="46"/>
                  </a:lnTo>
                  <a:lnTo>
                    <a:pt x="98" y="58"/>
                  </a:lnTo>
                  <a:lnTo>
                    <a:pt x="96" y="66"/>
                  </a:lnTo>
                  <a:lnTo>
                    <a:pt x="91" y="74"/>
                  </a:lnTo>
                  <a:lnTo>
                    <a:pt x="85" y="83"/>
                  </a:lnTo>
                  <a:lnTo>
                    <a:pt x="79" y="87"/>
                  </a:lnTo>
                  <a:lnTo>
                    <a:pt x="70" y="93"/>
                  </a:lnTo>
                  <a:lnTo>
                    <a:pt x="60" y="97"/>
                  </a:lnTo>
                  <a:lnTo>
                    <a:pt x="50" y="97"/>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2841" name="Freeform 121"/>
            <p:cNvSpPr>
              <a:spLocks/>
            </p:cNvSpPr>
            <p:nvPr/>
          </p:nvSpPr>
          <p:spPr bwMode="auto">
            <a:xfrm>
              <a:off x="2402" y="2051"/>
              <a:ext cx="42" cy="42"/>
            </a:xfrm>
            <a:custGeom>
              <a:avLst/>
              <a:gdLst>
                <a:gd name="T0" fmla="*/ 21 w 42"/>
                <a:gd name="T1" fmla="*/ 0 h 42"/>
                <a:gd name="T2" fmla="*/ 17 w 42"/>
                <a:gd name="T3" fmla="*/ 1 h 42"/>
                <a:gd name="T4" fmla="*/ 12 w 42"/>
                <a:gd name="T5" fmla="*/ 3 h 42"/>
                <a:gd name="T6" fmla="*/ 8 w 42"/>
                <a:gd name="T7" fmla="*/ 4 h 42"/>
                <a:gd name="T8" fmla="*/ 6 w 42"/>
                <a:gd name="T9" fmla="*/ 7 h 42"/>
                <a:gd name="T10" fmla="*/ 3 w 42"/>
                <a:gd name="T11" fmla="*/ 10 h 42"/>
                <a:gd name="T12" fmla="*/ 0 w 42"/>
                <a:gd name="T13" fmla="*/ 14 h 42"/>
                <a:gd name="T14" fmla="*/ 0 w 42"/>
                <a:gd name="T15" fmla="*/ 17 h 42"/>
                <a:gd name="T16" fmla="*/ 0 w 42"/>
                <a:gd name="T17" fmla="*/ 22 h 42"/>
                <a:gd name="T18" fmla="*/ 0 w 42"/>
                <a:gd name="T19" fmla="*/ 25 h 42"/>
                <a:gd name="T20" fmla="*/ 2 w 42"/>
                <a:gd name="T21" fmla="*/ 29 h 42"/>
                <a:gd name="T22" fmla="*/ 5 w 42"/>
                <a:gd name="T23" fmla="*/ 33 h 42"/>
                <a:gd name="T24" fmla="*/ 7 w 42"/>
                <a:gd name="T25" fmla="*/ 35 h 42"/>
                <a:gd name="T26" fmla="*/ 9 w 42"/>
                <a:gd name="T27" fmla="*/ 38 h 42"/>
                <a:gd name="T28" fmla="*/ 14 w 42"/>
                <a:gd name="T29" fmla="*/ 40 h 42"/>
                <a:gd name="T30" fmla="*/ 17 w 42"/>
                <a:gd name="T31" fmla="*/ 40 h 42"/>
                <a:gd name="T32" fmla="*/ 22 w 42"/>
                <a:gd name="T33" fmla="*/ 41 h 42"/>
                <a:gd name="T34" fmla="*/ 29 w 42"/>
                <a:gd name="T35" fmla="*/ 40 h 42"/>
                <a:gd name="T36" fmla="*/ 36 w 42"/>
                <a:gd name="T37" fmla="*/ 35 h 42"/>
                <a:gd name="T38" fmla="*/ 39 w 42"/>
                <a:gd name="T39" fmla="*/ 29 h 42"/>
                <a:gd name="T40" fmla="*/ 41 w 42"/>
                <a:gd name="T41" fmla="*/ 21 h 42"/>
                <a:gd name="T42" fmla="*/ 40 w 42"/>
                <a:gd name="T43" fmla="*/ 17 h 42"/>
                <a:gd name="T44" fmla="*/ 39 w 42"/>
                <a:gd name="T45" fmla="*/ 13 h 42"/>
                <a:gd name="T46" fmla="*/ 37 w 42"/>
                <a:gd name="T47" fmla="*/ 10 h 42"/>
                <a:gd name="T48" fmla="*/ 36 w 42"/>
                <a:gd name="T49" fmla="*/ 7 h 42"/>
                <a:gd name="T50" fmla="*/ 31 w 42"/>
                <a:gd name="T51" fmla="*/ 4 h 42"/>
                <a:gd name="T52" fmla="*/ 28 w 42"/>
                <a:gd name="T53" fmla="*/ 3 h 42"/>
                <a:gd name="T54" fmla="*/ 24 w 42"/>
                <a:gd name="T55" fmla="*/ 1 h 42"/>
                <a:gd name="T56" fmla="*/ 21 w 42"/>
                <a:gd name="T57" fmla="*/ 0 h 4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2"/>
                <a:gd name="T88" fmla="*/ 0 h 42"/>
                <a:gd name="T89" fmla="*/ 42 w 42"/>
                <a:gd name="T90" fmla="*/ 42 h 4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2" h="42">
                  <a:moveTo>
                    <a:pt x="21" y="0"/>
                  </a:moveTo>
                  <a:lnTo>
                    <a:pt x="17" y="1"/>
                  </a:lnTo>
                  <a:lnTo>
                    <a:pt x="12" y="3"/>
                  </a:lnTo>
                  <a:lnTo>
                    <a:pt x="8" y="4"/>
                  </a:lnTo>
                  <a:lnTo>
                    <a:pt x="6" y="7"/>
                  </a:lnTo>
                  <a:lnTo>
                    <a:pt x="3" y="10"/>
                  </a:lnTo>
                  <a:lnTo>
                    <a:pt x="0" y="14"/>
                  </a:lnTo>
                  <a:lnTo>
                    <a:pt x="0" y="17"/>
                  </a:lnTo>
                  <a:lnTo>
                    <a:pt x="0" y="22"/>
                  </a:lnTo>
                  <a:lnTo>
                    <a:pt x="0" y="25"/>
                  </a:lnTo>
                  <a:lnTo>
                    <a:pt x="2" y="29"/>
                  </a:lnTo>
                  <a:lnTo>
                    <a:pt x="5" y="33"/>
                  </a:lnTo>
                  <a:lnTo>
                    <a:pt x="7" y="35"/>
                  </a:lnTo>
                  <a:lnTo>
                    <a:pt x="9" y="38"/>
                  </a:lnTo>
                  <a:lnTo>
                    <a:pt x="14" y="40"/>
                  </a:lnTo>
                  <a:lnTo>
                    <a:pt x="17" y="40"/>
                  </a:lnTo>
                  <a:lnTo>
                    <a:pt x="22" y="41"/>
                  </a:lnTo>
                  <a:lnTo>
                    <a:pt x="29" y="40"/>
                  </a:lnTo>
                  <a:lnTo>
                    <a:pt x="36" y="35"/>
                  </a:lnTo>
                  <a:lnTo>
                    <a:pt x="39" y="29"/>
                  </a:lnTo>
                  <a:lnTo>
                    <a:pt x="41" y="21"/>
                  </a:lnTo>
                  <a:lnTo>
                    <a:pt x="40" y="17"/>
                  </a:lnTo>
                  <a:lnTo>
                    <a:pt x="39" y="13"/>
                  </a:lnTo>
                  <a:lnTo>
                    <a:pt x="37" y="10"/>
                  </a:lnTo>
                  <a:lnTo>
                    <a:pt x="36" y="7"/>
                  </a:lnTo>
                  <a:lnTo>
                    <a:pt x="31" y="4"/>
                  </a:lnTo>
                  <a:lnTo>
                    <a:pt x="28" y="3"/>
                  </a:lnTo>
                  <a:lnTo>
                    <a:pt x="24" y="1"/>
                  </a:lnTo>
                  <a:lnTo>
                    <a:pt x="21" y="0"/>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32842" name="Freeform 122"/>
            <p:cNvSpPr>
              <a:spLocks/>
            </p:cNvSpPr>
            <p:nvPr/>
          </p:nvSpPr>
          <p:spPr bwMode="auto">
            <a:xfrm>
              <a:off x="1728" y="1808"/>
              <a:ext cx="43" cy="155"/>
            </a:xfrm>
            <a:custGeom>
              <a:avLst/>
              <a:gdLst>
                <a:gd name="T0" fmla="*/ 41 w 43"/>
                <a:gd name="T1" fmla="*/ 0 h 155"/>
                <a:gd name="T2" fmla="*/ 0 w 43"/>
                <a:gd name="T3" fmla="*/ 0 h 155"/>
                <a:gd name="T4" fmla="*/ 0 w 43"/>
                <a:gd name="T5" fmla="*/ 154 h 155"/>
                <a:gd name="T6" fmla="*/ 42 w 43"/>
                <a:gd name="T7" fmla="*/ 154 h 155"/>
                <a:gd name="T8" fmla="*/ 41 w 43"/>
                <a:gd name="T9" fmla="*/ 0 h 155"/>
                <a:gd name="T10" fmla="*/ 0 60000 65536"/>
                <a:gd name="T11" fmla="*/ 0 60000 65536"/>
                <a:gd name="T12" fmla="*/ 0 60000 65536"/>
                <a:gd name="T13" fmla="*/ 0 60000 65536"/>
                <a:gd name="T14" fmla="*/ 0 60000 65536"/>
                <a:gd name="T15" fmla="*/ 0 w 43"/>
                <a:gd name="T16" fmla="*/ 0 h 155"/>
                <a:gd name="T17" fmla="*/ 43 w 43"/>
                <a:gd name="T18" fmla="*/ 155 h 155"/>
              </a:gdLst>
              <a:ahLst/>
              <a:cxnLst>
                <a:cxn ang="T10">
                  <a:pos x="T0" y="T1"/>
                </a:cxn>
                <a:cxn ang="T11">
                  <a:pos x="T2" y="T3"/>
                </a:cxn>
                <a:cxn ang="T12">
                  <a:pos x="T4" y="T5"/>
                </a:cxn>
                <a:cxn ang="T13">
                  <a:pos x="T6" y="T7"/>
                </a:cxn>
                <a:cxn ang="T14">
                  <a:pos x="T8" y="T9"/>
                </a:cxn>
              </a:cxnLst>
              <a:rect l="T15" t="T16" r="T17" b="T18"/>
              <a:pathLst>
                <a:path w="43" h="155">
                  <a:moveTo>
                    <a:pt x="41" y="0"/>
                  </a:moveTo>
                  <a:lnTo>
                    <a:pt x="0" y="0"/>
                  </a:lnTo>
                  <a:lnTo>
                    <a:pt x="0" y="154"/>
                  </a:lnTo>
                  <a:lnTo>
                    <a:pt x="42" y="154"/>
                  </a:lnTo>
                  <a:lnTo>
                    <a:pt x="41" y="0"/>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32843" name="Freeform 123"/>
            <p:cNvSpPr>
              <a:spLocks/>
            </p:cNvSpPr>
            <p:nvPr/>
          </p:nvSpPr>
          <p:spPr bwMode="auto">
            <a:xfrm>
              <a:off x="1683" y="1809"/>
              <a:ext cx="43" cy="154"/>
            </a:xfrm>
            <a:custGeom>
              <a:avLst/>
              <a:gdLst>
                <a:gd name="T0" fmla="*/ 41 w 43"/>
                <a:gd name="T1" fmla="*/ 0 h 154"/>
                <a:gd name="T2" fmla="*/ 0 w 43"/>
                <a:gd name="T3" fmla="*/ 0 h 154"/>
                <a:gd name="T4" fmla="*/ 1 w 43"/>
                <a:gd name="T5" fmla="*/ 152 h 154"/>
                <a:gd name="T6" fmla="*/ 42 w 43"/>
                <a:gd name="T7" fmla="*/ 153 h 154"/>
                <a:gd name="T8" fmla="*/ 41 w 43"/>
                <a:gd name="T9" fmla="*/ 0 h 154"/>
                <a:gd name="T10" fmla="*/ 0 60000 65536"/>
                <a:gd name="T11" fmla="*/ 0 60000 65536"/>
                <a:gd name="T12" fmla="*/ 0 60000 65536"/>
                <a:gd name="T13" fmla="*/ 0 60000 65536"/>
                <a:gd name="T14" fmla="*/ 0 60000 65536"/>
                <a:gd name="T15" fmla="*/ 0 w 43"/>
                <a:gd name="T16" fmla="*/ 0 h 154"/>
                <a:gd name="T17" fmla="*/ 43 w 43"/>
                <a:gd name="T18" fmla="*/ 154 h 154"/>
              </a:gdLst>
              <a:ahLst/>
              <a:cxnLst>
                <a:cxn ang="T10">
                  <a:pos x="T0" y="T1"/>
                </a:cxn>
                <a:cxn ang="T11">
                  <a:pos x="T2" y="T3"/>
                </a:cxn>
                <a:cxn ang="T12">
                  <a:pos x="T4" y="T5"/>
                </a:cxn>
                <a:cxn ang="T13">
                  <a:pos x="T6" y="T7"/>
                </a:cxn>
                <a:cxn ang="T14">
                  <a:pos x="T8" y="T9"/>
                </a:cxn>
              </a:cxnLst>
              <a:rect l="T15" t="T16" r="T17" b="T18"/>
              <a:pathLst>
                <a:path w="43" h="154">
                  <a:moveTo>
                    <a:pt x="41" y="0"/>
                  </a:moveTo>
                  <a:lnTo>
                    <a:pt x="0" y="0"/>
                  </a:lnTo>
                  <a:lnTo>
                    <a:pt x="1" y="152"/>
                  </a:lnTo>
                  <a:lnTo>
                    <a:pt x="42" y="153"/>
                  </a:lnTo>
                  <a:lnTo>
                    <a:pt x="41"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32844" name="Freeform 124"/>
            <p:cNvSpPr>
              <a:spLocks/>
            </p:cNvSpPr>
            <p:nvPr/>
          </p:nvSpPr>
          <p:spPr bwMode="auto">
            <a:xfrm>
              <a:off x="1644" y="1805"/>
              <a:ext cx="42" cy="156"/>
            </a:xfrm>
            <a:custGeom>
              <a:avLst/>
              <a:gdLst>
                <a:gd name="T0" fmla="*/ 41 w 42"/>
                <a:gd name="T1" fmla="*/ 0 h 156"/>
                <a:gd name="T2" fmla="*/ 1 w 42"/>
                <a:gd name="T3" fmla="*/ 1 h 156"/>
                <a:gd name="T4" fmla="*/ 0 w 42"/>
                <a:gd name="T5" fmla="*/ 155 h 156"/>
                <a:gd name="T6" fmla="*/ 41 w 42"/>
                <a:gd name="T7" fmla="*/ 154 h 156"/>
                <a:gd name="T8" fmla="*/ 41 w 42"/>
                <a:gd name="T9" fmla="*/ 0 h 156"/>
                <a:gd name="T10" fmla="*/ 0 60000 65536"/>
                <a:gd name="T11" fmla="*/ 0 60000 65536"/>
                <a:gd name="T12" fmla="*/ 0 60000 65536"/>
                <a:gd name="T13" fmla="*/ 0 60000 65536"/>
                <a:gd name="T14" fmla="*/ 0 60000 65536"/>
                <a:gd name="T15" fmla="*/ 0 w 42"/>
                <a:gd name="T16" fmla="*/ 0 h 156"/>
                <a:gd name="T17" fmla="*/ 42 w 42"/>
                <a:gd name="T18" fmla="*/ 156 h 156"/>
              </a:gdLst>
              <a:ahLst/>
              <a:cxnLst>
                <a:cxn ang="T10">
                  <a:pos x="T0" y="T1"/>
                </a:cxn>
                <a:cxn ang="T11">
                  <a:pos x="T2" y="T3"/>
                </a:cxn>
                <a:cxn ang="T12">
                  <a:pos x="T4" y="T5"/>
                </a:cxn>
                <a:cxn ang="T13">
                  <a:pos x="T6" y="T7"/>
                </a:cxn>
                <a:cxn ang="T14">
                  <a:pos x="T8" y="T9"/>
                </a:cxn>
              </a:cxnLst>
              <a:rect l="T15" t="T16" r="T17" b="T18"/>
              <a:pathLst>
                <a:path w="42" h="156">
                  <a:moveTo>
                    <a:pt x="41" y="0"/>
                  </a:moveTo>
                  <a:lnTo>
                    <a:pt x="1" y="1"/>
                  </a:lnTo>
                  <a:lnTo>
                    <a:pt x="0" y="155"/>
                  </a:lnTo>
                  <a:lnTo>
                    <a:pt x="41" y="154"/>
                  </a:lnTo>
                  <a:lnTo>
                    <a:pt x="41" y="0"/>
                  </a:lnTo>
                </a:path>
              </a:pathLst>
            </a:custGeom>
            <a:solidFill>
              <a:srgbClr val="000066"/>
            </a:solidFill>
            <a:ln w="12700" cap="rnd" cmpd="sng">
              <a:noFill/>
              <a:prstDash val="solid"/>
              <a:round/>
              <a:headEnd type="none" w="med" len="med"/>
              <a:tailEnd type="none" w="med" len="med"/>
            </a:ln>
          </p:spPr>
          <p:txBody>
            <a:bodyPr/>
            <a:lstStyle/>
            <a:p>
              <a:endParaRPr lang="en-GB"/>
            </a:p>
          </p:txBody>
        </p:sp>
      </p:grpSp>
      <p:sp>
        <p:nvSpPr>
          <p:cNvPr id="62589" name="Text Box 125"/>
          <p:cNvSpPr txBox="1">
            <a:spLocks noChangeArrowheads="1"/>
          </p:cNvSpPr>
          <p:nvPr/>
        </p:nvSpPr>
        <p:spPr bwMode="auto">
          <a:xfrm>
            <a:off x="611560" y="1196752"/>
            <a:ext cx="7848600" cy="523220"/>
          </a:xfrm>
          <a:prstGeom prst="rect">
            <a:avLst/>
          </a:prstGeom>
          <a:noFill/>
          <a:ln w="9525">
            <a:noFill/>
            <a:miter lim="800000"/>
            <a:headEnd/>
            <a:tailEnd/>
          </a:ln>
        </p:spPr>
        <p:txBody>
          <a:bodyPr>
            <a:spAutoFit/>
          </a:bodyPr>
          <a:lstStyle/>
          <a:p>
            <a:pPr algn="ctr">
              <a:spcBef>
                <a:spcPct val="50000"/>
              </a:spcBef>
            </a:pPr>
            <a:r>
              <a:rPr lang="en-GB" sz="2800" b="1" dirty="0">
                <a:solidFill>
                  <a:srgbClr val="FFFF00"/>
                </a:solidFill>
              </a:rPr>
              <a:t>What </a:t>
            </a:r>
            <a:r>
              <a:rPr lang="en-GB" sz="2800" b="1" dirty="0" smtClean="0">
                <a:solidFill>
                  <a:srgbClr val="FFFF00"/>
                </a:solidFill>
              </a:rPr>
              <a:t>forces </a:t>
            </a:r>
            <a:r>
              <a:rPr lang="en-GB" sz="2800" b="1" dirty="0">
                <a:solidFill>
                  <a:srgbClr val="FFFF00"/>
                </a:solidFill>
              </a:rPr>
              <a:t>are affecting the </a:t>
            </a:r>
            <a:r>
              <a:rPr lang="en-GB" sz="2800" b="1" dirty="0" smtClean="0">
                <a:solidFill>
                  <a:srgbClr val="FFFF00"/>
                </a:solidFill>
              </a:rPr>
              <a:t>aircraft</a:t>
            </a:r>
            <a:r>
              <a:rPr lang="en-GB" sz="2800" b="1" dirty="0">
                <a:solidFill>
                  <a:srgbClr val="FFFF00"/>
                </a:solidFill>
              </a:rPr>
              <a:t>?</a:t>
            </a:r>
          </a:p>
        </p:txBody>
      </p:sp>
      <p:sp>
        <p:nvSpPr>
          <p:cNvPr id="62590" name="AutoShape 126"/>
          <p:cNvSpPr>
            <a:spLocks noChangeArrowheads="1"/>
          </p:cNvSpPr>
          <p:nvPr/>
        </p:nvSpPr>
        <p:spPr bwMode="auto">
          <a:xfrm>
            <a:off x="4932363" y="4365625"/>
            <a:ext cx="215900" cy="1150938"/>
          </a:xfrm>
          <a:prstGeom prst="downArrow">
            <a:avLst>
              <a:gd name="adj1" fmla="val 50000"/>
              <a:gd name="adj2" fmla="val 133272"/>
            </a:avLst>
          </a:prstGeom>
          <a:solidFill>
            <a:schemeClr val="accent1"/>
          </a:solidFill>
          <a:ln w="9525">
            <a:solidFill>
              <a:schemeClr val="tx1"/>
            </a:solidFill>
            <a:miter lim="800000"/>
            <a:headEnd/>
            <a:tailEnd/>
          </a:ln>
        </p:spPr>
        <p:txBody>
          <a:bodyPr vert="eaVert" wrap="none" anchor="ctr"/>
          <a:lstStyle/>
          <a:p>
            <a:endParaRPr lang="en-GB"/>
          </a:p>
        </p:txBody>
      </p:sp>
      <p:sp>
        <p:nvSpPr>
          <p:cNvPr id="62594" name="AutoShape 130"/>
          <p:cNvSpPr>
            <a:spLocks noChangeArrowheads="1"/>
          </p:cNvSpPr>
          <p:nvPr/>
        </p:nvSpPr>
        <p:spPr bwMode="auto">
          <a:xfrm rot="-5400000">
            <a:off x="7271767" y="3465537"/>
            <a:ext cx="215900" cy="1150938"/>
          </a:xfrm>
          <a:prstGeom prst="downArrow">
            <a:avLst>
              <a:gd name="adj1" fmla="val 50000"/>
              <a:gd name="adj2" fmla="val 133272"/>
            </a:avLst>
          </a:prstGeom>
          <a:solidFill>
            <a:srgbClr val="FFFF00"/>
          </a:solidFill>
          <a:ln w="9525">
            <a:solidFill>
              <a:schemeClr val="tx1"/>
            </a:solidFill>
            <a:miter lim="800000"/>
            <a:headEnd/>
            <a:tailEnd/>
          </a:ln>
        </p:spPr>
        <p:txBody>
          <a:bodyPr vert="eaVert" wrap="none" anchor="ctr"/>
          <a:lstStyle/>
          <a:p>
            <a:endParaRPr lang="en-GB"/>
          </a:p>
        </p:txBody>
      </p:sp>
      <p:sp>
        <p:nvSpPr>
          <p:cNvPr id="62595" name="AutoShape 131"/>
          <p:cNvSpPr>
            <a:spLocks noChangeArrowheads="1"/>
          </p:cNvSpPr>
          <p:nvPr/>
        </p:nvSpPr>
        <p:spPr bwMode="auto">
          <a:xfrm rot="5400000">
            <a:off x="1510507" y="3537744"/>
            <a:ext cx="215900" cy="1150937"/>
          </a:xfrm>
          <a:prstGeom prst="downArrow">
            <a:avLst>
              <a:gd name="adj1" fmla="val 50000"/>
              <a:gd name="adj2" fmla="val 133272"/>
            </a:avLst>
          </a:prstGeom>
          <a:solidFill>
            <a:schemeClr val="accent1">
              <a:lumMod val="90000"/>
              <a:lumOff val="10000"/>
            </a:schemeClr>
          </a:solidFill>
          <a:ln w="9525">
            <a:solidFill>
              <a:schemeClr val="tx1"/>
            </a:solidFill>
            <a:miter lim="800000"/>
            <a:headEnd/>
            <a:tailEnd/>
          </a:ln>
        </p:spPr>
        <p:txBody>
          <a:bodyPr vert="eaVert" wrap="none" anchor="ctr"/>
          <a:lstStyle/>
          <a:p>
            <a:endParaRPr lang="en-GB"/>
          </a:p>
        </p:txBody>
      </p:sp>
      <p:sp>
        <p:nvSpPr>
          <p:cNvPr id="62596" name="AutoShape 132"/>
          <p:cNvSpPr>
            <a:spLocks noChangeArrowheads="1"/>
          </p:cNvSpPr>
          <p:nvPr/>
        </p:nvSpPr>
        <p:spPr bwMode="auto">
          <a:xfrm flipV="1">
            <a:off x="4932363" y="2349500"/>
            <a:ext cx="215900" cy="1150938"/>
          </a:xfrm>
          <a:prstGeom prst="downArrow">
            <a:avLst>
              <a:gd name="adj1" fmla="val 50000"/>
              <a:gd name="adj2" fmla="val 133272"/>
            </a:avLst>
          </a:prstGeom>
          <a:solidFill>
            <a:srgbClr val="C00000"/>
          </a:solidFill>
          <a:ln w="9525">
            <a:solidFill>
              <a:srgbClr val="C00000"/>
            </a:solidFill>
            <a:miter lim="800000"/>
            <a:headEnd/>
            <a:tailEnd/>
          </a:ln>
        </p:spPr>
        <p:txBody>
          <a:bodyPr vert="eaVert" wrap="none" anchor="ctr"/>
          <a:lstStyle/>
          <a:p>
            <a:endParaRPr lang="en-GB"/>
          </a:p>
        </p:txBody>
      </p:sp>
      <p:sp>
        <p:nvSpPr>
          <p:cNvPr id="62597" name="Text Box 133"/>
          <p:cNvSpPr txBox="1">
            <a:spLocks noChangeArrowheads="1"/>
          </p:cNvSpPr>
          <p:nvPr/>
        </p:nvSpPr>
        <p:spPr bwMode="auto">
          <a:xfrm>
            <a:off x="7812360" y="3789040"/>
            <a:ext cx="1439415" cy="523220"/>
          </a:xfrm>
          <a:prstGeom prst="rect">
            <a:avLst/>
          </a:prstGeom>
          <a:noFill/>
          <a:ln w="9525">
            <a:noFill/>
            <a:miter lim="800000"/>
            <a:headEnd/>
            <a:tailEnd/>
          </a:ln>
        </p:spPr>
        <p:txBody>
          <a:bodyPr wrap="square">
            <a:spAutoFit/>
          </a:bodyPr>
          <a:lstStyle/>
          <a:p>
            <a:pPr>
              <a:spcBef>
                <a:spcPct val="50000"/>
              </a:spcBef>
            </a:pPr>
            <a:r>
              <a:rPr lang="en-GB" sz="2800" b="1" dirty="0">
                <a:solidFill>
                  <a:srgbClr val="FFFF00"/>
                </a:solidFill>
              </a:rPr>
              <a:t>Thrust</a:t>
            </a:r>
          </a:p>
        </p:txBody>
      </p:sp>
      <p:sp>
        <p:nvSpPr>
          <p:cNvPr id="62598" name="Text Box 134"/>
          <p:cNvSpPr txBox="1">
            <a:spLocks noChangeArrowheads="1"/>
          </p:cNvSpPr>
          <p:nvPr/>
        </p:nvSpPr>
        <p:spPr bwMode="auto">
          <a:xfrm>
            <a:off x="4499993" y="5517232"/>
            <a:ext cx="1584176" cy="523220"/>
          </a:xfrm>
          <a:prstGeom prst="rect">
            <a:avLst/>
          </a:prstGeom>
          <a:noFill/>
          <a:ln w="9525">
            <a:noFill/>
            <a:miter lim="800000"/>
            <a:headEnd/>
            <a:tailEnd/>
          </a:ln>
        </p:spPr>
        <p:txBody>
          <a:bodyPr wrap="square">
            <a:spAutoFit/>
          </a:bodyPr>
          <a:lstStyle/>
          <a:p>
            <a:pPr>
              <a:spcBef>
                <a:spcPct val="50000"/>
              </a:spcBef>
            </a:pPr>
            <a:r>
              <a:rPr lang="en-GB" sz="2800" b="1" dirty="0">
                <a:solidFill>
                  <a:schemeClr val="accent1"/>
                </a:solidFill>
                <a:latin typeface="Arial" pitchFamily="34" charset="0"/>
                <a:cs typeface="Arial" pitchFamily="34" charset="0"/>
              </a:rPr>
              <a:t>Weight</a:t>
            </a:r>
          </a:p>
        </p:txBody>
      </p:sp>
      <p:sp>
        <p:nvSpPr>
          <p:cNvPr id="62599" name="Text Box 135"/>
          <p:cNvSpPr txBox="1">
            <a:spLocks noChangeArrowheads="1"/>
          </p:cNvSpPr>
          <p:nvPr/>
        </p:nvSpPr>
        <p:spPr bwMode="auto">
          <a:xfrm>
            <a:off x="4644008" y="1844824"/>
            <a:ext cx="1080120" cy="523220"/>
          </a:xfrm>
          <a:prstGeom prst="rect">
            <a:avLst/>
          </a:prstGeom>
          <a:noFill/>
          <a:ln w="9525">
            <a:noFill/>
            <a:miter lim="800000"/>
            <a:headEnd/>
            <a:tailEnd/>
          </a:ln>
        </p:spPr>
        <p:txBody>
          <a:bodyPr wrap="square">
            <a:spAutoFit/>
          </a:bodyPr>
          <a:lstStyle/>
          <a:p>
            <a:pPr>
              <a:spcBef>
                <a:spcPct val="50000"/>
              </a:spcBef>
            </a:pPr>
            <a:r>
              <a:rPr lang="en-GB" sz="2800" b="1" dirty="0">
                <a:solidFill>
                  <a:srgbClr val="C00000"/>
                </a:solidFill>
                <a:latin typeface="Arial" pitchFamily="34" charset="0"/>
                <a:cs typeface="Arial" pitchFamily="34" charset="0"/>
              </a:rPr>
              <a:t>Lift</a:t>
            </a:r>
          </a:p>
        </p:txBody>
      </p:sp>
      <p:sp>
        <p:nvSpPr>
          <p:cNvPr id="62600" name="Text Box 136"/>
          <p:cNvSpPr txBox="1">
            <a:spLocks noChangeArrowheads="1"/>
          </p:cNvSpPr>
          <p:nvPr/>
        </p:nvSpPr>
        <p:spPr bwMode="auto">
          <a:xfrm>
            <a:off x="0" y="3860800"/>
            <a:ext cx="2195513" cy="523220"/>
          </a:xfrm>
          <a:prstGeom prst="rect">
            <a:avLst/>
          </a:prstGeom>
          <a:noFill/>
          <a:ln w="9525">
            <a:noFill/>
            <a:miter lim="800000"/>
            <a:headEnd/>
            <a:tailEnd/>
          </a:ln>
        </p:spPr>
        <p:txBody>
          <a:bodyPr wrap="square">
            <a:spAutoFit/>
          </a:bodyPr>
          <a:lstStyle/>
          <a:p>
            <a:pPr>
              <a:spcBef>
                <a:spcPct val="50000"/>
              </a:spcBef>
            </a:pPr>
            <a:r>
              <a:rPr lang="en-GB" sz="2800" b="1" dirty="0">
                <a:solidFill>
                  <a:schemeClr val="accent1">
                    <a:lumMod val="90000"/>
                    <a:lumOff val="10000"/>
                  </a:schemeClr>
                </a:solidFill>
              </a:rPr>
              <a:t>Drag</a:t>
            </a:r>
          </a:p>
        </p:txBody>
      </p:sp>
      <p:sp>
        <p:nvSpPr>
          <p:cNvPr id="62601" name="Text Box 137"/>
          <p:cNvSpPr txBox="1">
            <a:spLocks noChangeArrowheads="1"/>
          </p:cNvSpPr>
          <p:nvPr/>
        </p:nvSpPr>
        <p:spPr bwMode="auto">
          <a:xfrm>
            <a:off x="251520" y="6165304"/>
            <a:ext cx="8892480" cy="477054"/>
          </a:xfrm>
          <a:prstGeom prst="rect">
            <a:avLst/>
          </a:prstGeom>
          <a:noFill/>
          <a:ln w="9525">
            <a:noFill/>
            <a:miter lim="800000"/>
            <a:headEnd/>
            <a:tailEnd/>
          </a:ln>
        </p:spPr>
        <p:txBody>
          <a:bodyPr wrap="square">
            <a:spAutoFit/>
          </a:bodyPr>
          <a:lstStyle/>
          <a:p>
            <a:pPr>
              <a:spcBef>
                <a:spcPct val="50000"/>
              </a:spcBef>
            </a:pPr>
            <a:r>
              <a:rPr lang="en-GB" sz="2500" b="1" dirty="0">
                <a:solidFill>
                  <a:srgbClr val="FFFF00"/>
                </a:solidFill>
              </a:rPr>
              <a:t>Are these forces in </a:t>
            </a:r>
            <a:r>
              <a:rPr lang="en-GB" sz="2500" b="1" dirty="0" smtClean="0">
                <a:solidFill>
                  <a:srgbClr val="FFFF00"/>
                </a:solidFill>
              </a:rPr>
              <a:t>balance </a:t>
            </a:r>
            <a:r>
              <a:rPr lang="en-GB" sz="2500" b="1" dirty="0">
                <a:solidFill>
                  <a:srgbClr val="FFFF00"/>
                </a:solidFill>
              </a:rPr>
              <a:t>for </a:t>
            </a:r>
            <a:r>
              <a:rPr lang="en-GB" sz="2500" b="1" dirty="0" smtClean="0">
                <a:solidFill>
                  <a:srgbClr val="FFFF00"/>
                </a:solidFill>
              </a:rPr>
              <a:t>straight and </a:t>
            </a:r>
            <a:r>
              <a:rPr lang="en-GB" sz="2500" b="1" dirty="0">
                <a:solidFill>
                  <a:srgbClr val="FFFF00"/>
                </a:solidFill>
              </a:rPr>
              <a:t>l</a:t>
            </a:r>
            <a:r>
              <a:rPr lang="en-GB" sz="2500" b="1" dirty="0" smtClean="0">
                <a:solidFill>
                  <a:srgbClr val="FFFF00"/>
                </a:solidFill>
              </a:rPr>
              <a:t>evel </a:t>
            </a:r>
            <a:r>
              <a:rPr lang="en-GB" sz="2500" b="1" dirty="0">
                <a:solidFill>
                  <a:srgbClr val="FFFF00"/>
                </a:solidFill>
              </a:rPr>
              <a:t>f</a:t>
            </a:r>
            <a:r>
              <a:rPr lang="en-GB" sz="2500" b="1" dirty="0" smtClean="0">
                <a:solidFill>
                  <a:srgbClr val="FFFF00"/>
                </a:solidFill>
              </a:rPr>
              <a:t>light</a:t>
            </a:r>
            <a:r>
              <a:rPr lang="en-GB" sz="2500" b="1" dirty="0">
                <a:solidFill>
                  <a:srgbClr val="FFFF00"/>
                </a:solidFill>
              </a:rPr>
              <a:t>?</a:t>
            </a:r>
          </a:p>
        </p:txBody>
      </p:sp>
      <p:sp>
        <p:nvSpPr>
          <p:cNvPr id="62602" name="Text Box 138"/>
          <p:cNvSpPr txBox="1">
            <a:spLocks noChangeArrowheads="1"/>
          </p:cNvSpPr>
          <p:nvPr/>
        </p:nvSpPr>
        <p:spPr bwMode="auto">
          <a:xfrm>
            <a:off x="539552" y="4724400"/>
            <a:ext cx="2594173" cy="954107"/>
          </a:xfrm>
          <a:prstGeom prst="rect">
            <a:avLst/>
          </a:prstGeom>
          <a:noFill/>
          <a:ln w="9525">
            <a:noFill/>
            <a:miter lim="800000"/>
            <a:headEnd/>
            <a:tailEnd/>
          </a:ln>
        </p:spPr>
        <p:txBody>
          <a:bodyPr wrap="square">
            <a:spAutoFit/>
          </a:bodyPr>
          <a:lstStyle/>
          <a:p>
            <a:pPr>
              <a:spcBef>
                <a:spcPct val="50000"/>
              </a:spcBef>
            </a:pPr>
            <a:r>
              <a:rPr lang="en-GB" sz="2800" b="1" dirty="0">
                <a:solidFill>
                  <a:srgbClr val="FFFF00"/>
                </a:solidFill>
              </a:rPr>
              <a:t>Centre of </a:t>
            </a:r>
            <a:r>
              <a:rPr lang="en-GB" sz="2800" b="1" dirty="0" smtClean="0">
                <a:solidFill>
                  <a:srgbClr val="FFFF00"/>
                </a:solidFill>
              </a:rPr>
              <a:t>gravity </a:t>
            </a:r>
            <a:r>
              <a:rPr lang="en-GB" sz="2800" b="1" dirty="0">
                <a:solidFill>
                  <a:srgbClr val="FFFF00"/>
                </a:solidFill>
              </a:rPr>
              <a:t>(CG)</a:t>
            </a:r>
          </a:p>
        </p:txBody>
      </p:sp>
      <p:sp>
        <p:nvSpPr>
          <p:cNvPr id="62603" name="Oval 139"/>
          <p:cNvSpPr>
            <a:spLocks noChangeArrowheads="1"/>
          </p:cNvSpPr>
          <p:nvPr/>
        </p:nvSpPr>
        <p:spPr bwMode="auto">
          <a:xfrm>
            <a:off x="4932363" y="3933825"/>
            <a:ext cx="215900" cy="215900"/>
          </a:xfrm>
          <a:prstGeom prst="ellipse">
            <a:avLst/>
          </a:prstGeom>
          <a:solidFill>
            <a:schemeClr val="bg2"/>
          </a:solidFill>
          <a:ln w="9525">
            <a:solidFill>
              <a:schemeClr val="tx1"/>
            </a:solidFill>
            <a:round/>
            <a:headEnd/>
            <a:tailEnd/>
          </a:ln>
        </p:spPr>
        <p:txBody>
          <a:bodyPr wrap="none" anchor="ctr"/>
          <a:lstStyle/>
          <a:p>
            <a:endParaRPr lang="en-GB" dirty="0">
              <a:solidFill>
                <a:schemeClr val="bg2"/>
              </a:solidFill>
            </a:endParaRPr>
          </a:p>
        </p:txBody>
      </p:sp>
      <p:sp>
        <p:nvSpPr>
          <p:cNvPr id="62604" name="Line 140"/>
          <p:cNvSpPr>
            <a:spLocks noChangeShapeType="1"/>
          </p:cNvSpPr>
          <p:nvPr/>
        </p:nvSpPr>
        <p:spPr bwMode="auto">
          <a:xfrm flipV="1">
            <a:off x="2555875" y="4077071"/>
            <a:ext cx="2520181" cy="936253"/>
          </a:xfrm>
          <a:prstGeom prst="line">
            <a:avLst/>
          </a:prstGeom>
          <a:noFill/>
          <a:ln w="25400">
            <a:solidFill>
              <a:srgbClr val="FFFF00"/>
            </a:solidFill>
            <a:round/>
            <a:headEnd/>
            <a:tailEnd type="triangle" w="med" len="med"/>
          </a:ln>
        </p:spPr>
        <p:txBody>
          <a:bodyPr/>
          <a:lstStyle/>
          <a:p>
            <a:endParaRPr lang="en-GB"/>
          </a:p>
        </p:txBody>
      </p:sp>
      <p:sp>
        <p:nvSpPr>
          <p:cNvPr id="32785" name="Text Box 141"/>
          <p:cNvSpPr txBox="1">
            <a:spLocks noChangeArrowheads="1"/>
          </p:cNvSpPr>
          <p:nvPr/>
        </p:nvSpPr>
        <p:spPr bwMode="auto">
          <a:xfrm>
            <a:off x="611188" y="6524625"/>
            <a:ext cx="7993062" cy="457200"/>
          </a:xfrm>
          <a:prstGeom prst="rect">
            <a:avLst/>
          </a:prstGeom>
          <a:noFill/>
          <a:ln w="9525">
            <a:noFill/>
            <a:miter lim="800000"/>
            <a:headEnd/>
            <a:tailEnd/>
          </a:ln>
        </p:spPr>
        <p:txBody>
          <a:bodyPr>
            <a:spAutoFit/>
          </a:bodyPr>
          <a:lstStyle/>
          <a:p>
            <a:pPr>
              <a:spcBef>
                <a:spcPct val="50000"/>
              </a:spcBef>
            </a:pPr>
            <a:endParaRPr lang="en-GB" sz="2400">
              <a:solidFill>
                <a:srgbClr val="FF0000"/>
              </a:solidFill>
              <a:latin typeface="Comic Sans MS" pitchFamily="66" charset="0"/>
            </a:endParaRPr>
          </a:p>
        </p:txBody>
      </p:sp>
      <p:sp>
        <p:nvSpPr>
          <p:cNvPr id="62606" name="Text Box 142"/>
          <p:cNvSpPr txBox="1">
            <a:spLocks noChangeArrowheads="1"/>
          </p:cNvSpPr>
          <p:nvPr/>
        </p:nvSpPr>
        <p:spPr bwMode="auto">
          <a:xfrm>
            <a:off x="251520" y="6165304"/>
            <a:ext cx="8280400" cy="492443"/>
          </a:xfrm>
          <a:prstGeom prst="rect">
            <a:avLst/>
          </a:prstGeom>
          <a:noFill/>
          <a:ln w="9525">
            <a:noFill/>
            <a:miter lim="800000"/>
            <a:headEnd/>
            <a:tailEnd/>
          </a:ln>
        </p:spPr>
        <p:txBody>
          <a:bodyPr>
            <a:spAutoFit/>
          </a:bodyPr>
          <a:lstStyle/>
          <a:p>
            <a:pPr>
              <a:spcBef>
                <a:spcPct val="50000"/>
              </a:spcBef>
            </a:pPr>
            <a:r>
              <a:rPr lang="en-GB" sz="2500" b="1" dirty="0">
                <a:solidFill>
                  <a:srgbClr val="FFFF00"/>
                </a:solidFill>
              </a:rPr>
              <a:t>Which </a:t>
            </a:r>
            <a:r>
              <a:rPr lang="en-GB" sz="2500" b="1" dirty="0" smtClean="0">
                <a:solidFill>
                  <a:srgbClr val="FFFF00"/>
                </a:solidFill>
              </a:rPr>
              <a:t>point </a:t>
            </a:r>
            <a:r>
              <a:rPr lang="en-GB" sz="2500" b="1" dirty="0">
                <a:solidFill>
                  <a:srgbClr val="FFFF00"/>
                </a:solidFill>
              </a:rPr>
              <a:t>do these </a:t>
            </a:r>
            <a:r>
              <a:rPr lang="en-GB" sz="2500" b="1" dirty="0" smtClean="0">
                <a:solidFill>
                  <a:srgbClr val="FFFF00"/>
                </a:solidFill>
              </a:rPr>
              <a:t>forces </a:t>
            </a:r>
            <a:r>
              <a:rPr lang="en-GB" sz="2500" b="1" dirty="0">
                <a:solidFill>
                  <a:srgbClr val="FFFF00"/>
                </a:solidFill>
              </a:rPr>
              <a:t>a</a:t>
            </a:r>
            <a:r>
              <a:rPr lang="en-GB" sz="2500" b="1" dirty="0" smtClean="0">
                <a:solidFill>
                  <a:srgbClr val="FFFF00"/>
                </a:solidFill>
              </a:rPr>
              <a:t>ct </a:t>
            </a:r>
            <a:r>
              <a:rPr lang="en-GB" sz="2500" b="1" dirty="0">
                <a:solidFill>
                  <a:srgbClr val="FFFF00"/>
                </a:solidFill>
              </a:rPr>
              <a:t>t</a:t>
            </a:r>
            <a:r>
              <a:rPr lang="en-GB" sz="2500" b="1" dirty="0" smtClean="0">
                <a:solidFill>
                  <a:srgbClr val="FFFF00"/>
                </a:solidFill>
              </a:rPr>
              <a:t>hrough</a:t>
            </a:r>
            <a:r>
              <a:rPr lang="en-GB" sz="2500" b="1" dirty="0">
                <a:solidFill>
                  <a:srgbClr val="FFFF00"/>
                </a:solidFill>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par>
                                <p:cTn id="9" presetID="22" presetClass="entr" presetSubtype="8" fill="hold" nodeType="withEffect">
                                  <p:stCondLst>
                                    <p:cond delay="0"/>
                                  </p:stCondLst>
                                  <p:childTnLst>
                                    <p:set>
                                      <p:cBhvr>
                                        <p:cTn id="10" dur="1" fill="hold">
                                          <p:stCondLst>
                                            <p:cond delay="0"/>
                                          </p:stCondLst>
                                        </p:cTn>
                                        <p:tgtEl>
                                          <p:spTgt spid="62589">
                                            <p:txEl>
                                              <p:pRg st="0" end="0"/>
                                            </p:txEl>
                                          </p:spTgt>
                                        </p:tgtEl>
                                        <p:attrNameLst>
                                          <p:attrName>style.visibility</p:attrName>
                                        </p:attrNameLst>
                                      </p:cBhvr>
                                      <p:to>
                                        <p:strVal val="visible"/>
                                      </p:to>
                                    </p:set>
                                    <p:animEffect transition="in" filter="wipe(left)">
                                      <p:cBhvr>
                                        <p:cTn id="11" dur="1000"/>
                                        <p:tgtEl>
                                          <p:spTgt spid="6258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62590"/>
                                        </p:tgtEl>
                                        <p:attrNameLst>
                                          <p:attrName>style.visibility</p:attrName>
                                        </p:attrNameLst>
                                      </p:cBhvr>
                                      <p:to>
                                        <p:strVal val="visible"/>
                                      </p:to>
                                    </p:set>
                                    <p:animEffect transition="in" filter="wipe(up)">
                                      <p:cBhvr>
                                        <p:cTn id="16" dur="1000"/>
                                        <p:tgtEl>
                                          <p:spTgt spid="62590"/>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62598"/>
                                        </p:tgtEl>
                                        <p:attrNameLst>
                                          <p:attrName>style.visibility</p:attrName>
                                        </p:attrNameLst>
                                      </p:cBhvr>
                                      <p:to>
                                        <p:strVal val="visible"/>
                                      </p:to>
                                    </p:set>
                                    <p:animEffect transition="in" filter="wipe(up)">
                                      <p:cBhvr>
                                        <p:cTn id="19" dur="1000"/>
                                        <p:tgtEl>
                                          <p:spTgt spid="6259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62596"/>
                                        </p:tgtEl>
                                        <p:attrNameLst>
                                          <p:attrName>style.visibility</p:attrName>
                                        </p:attrNameLst>
                                      </p:cBhvr>
                                      <p:to>
                                        <p:strVal val="visible"/>
                                      </p:to>
                                    </p:set>
                                    <p:animEffect transition="in" filter="wipe(down)">
                                      <p:cBhvr>
                                        <p:cTn id="24" dur="1000"/>
                                        <p:tgtEl>
                                          <p:spTgt spid="62596"/>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62599"/>
                                        </p:tgtEl>
                                        <p:attrNameLst>
                                          <p:attrName>style.visibility</p:attrName>
                                        </p:attrNameLst>
                                      </p:cBhvr>
                                      <p:to>
                                        <p:strVal val="visible"/>
                                      </p:to>
                                    </p:set>
                                    <p:animEffect transition="in" filter="wipe(left)">
                                      <p:cBhvr>
                                        <p:cTn id="27" dur="1000"/>
                                        <p:tgtEl>
                                          <p:spTgt spid="6259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2594"/>
                                        </p:tgtEl>
                                        <p:attrNameLst>
                                          <p:attrName>style.visibility</p:attrName>
                                        </p:attrNameLst>
                                      </p:cBhvr>
                                      <p:to>
                                        <p:strVal val="visible"/>
                                      </p:to>
                                    </p:set>
                                    <p:animEffect transition="in" filter="wipe(left)">
                                      <p:cBhvr>
                                        <p:cTn id="32" dur="1000"/>
                                        <p:tgtEl>
                                          <p:spTgt spid="62594"/>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62597"/>
                                        </p:tgtEl>
                                        <p:attrNameLst>
                                          <p:attrName>style.visibility</p:attrName>
                                        </p:attrNameLst>
                                      </p:cBhvr>
                                      <p:to>
                                        <p:strVal val="visible"/>
                                      </p:to>
                                    </p:set>
                                    <p:animEffect transition="in" filter="wipe(left)">
                                      <p:cBhvr>
                                        <p:cTn id="35" dur="1000"/>
                                        <p:tgtEl>
                                          <p:spTgt spid="62597"/>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62595"/>
                                        </p:tgtEl>
                                        <p:attrNameLst>
                                          <p:attrName>style.visibility</p:attrName>
                                        </p:attrNameLst>
                                      </p:cBhvr>
                                      <p:to>
                                        <p:strVal val="visible"/>
                                      </p:to>
                                    </p:set>
                                    <p:animEffect transition="in" filter="wipe(right)">
                                      <p:cBhvr>
                                        <p:cTn id="40" dur="1000"/>
                                        <p:tgtEl>
                                          <p:spTgt spid="62595"/>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62600"/>
                                        </p:tgtEl>
                                        <p:attrNameLst>
                                          <p:attrName>style.visibility</p:attrName>
                                        </p:attrNameLst>
                                      </p:cBhvr>
                                      <p:to>
                                        <p:strVal val="visible"/>
                                      </p:to>
                                    </p:set>
                                    <p:animEffect transition="in" filter="wipe(left)">
                                      <p:cBhvr>
                                        <p:cTn id="43" dur="1000"/>
                                        <p:tgtEl>
                                          <p:spTgt spid="62600"/>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62601">
                                            <p:txEl>
                                              <p:pRg st="0" end="0"/>
                                            </p:txEl>
                                          </p:spTgt>
                                        </p:tgtEl>
                                        <p:attrNameLst>
                                          <p:attrName>style.visibility</p:attrName>
                                        </p:attrNameLst>
                                      </p:cBhvr>
                                      <p:to>
                                        <p:strVal val="visible"/>
                                      </p:to>
                                    </p:set>
                                    <p:animEffect transition="in" filter="wipe(left)">
                                      <p:cBhvr>
                                        <p:cTn id="48" dur="1000"/>
                                        <p:tgtEl>
                                          <p:spTgt spid="62601">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xit" presetSubtype="0" fill="hold" grpId="0" nodeType="clickEffect">
                                  <p:stCondLst>
                                    <p:cond delay="0"/>
                                  </p:stCondLst>
                                  <p:childTnLst>
                                    <p:animEffect transition="out" filter="fade">
                                      <p:cBhvr>
                                        <p:cTn id="52" dur="1000"/>
                                        <p:tgtEl>
                                          <p:spTgt spid="62601">
                                            <p:txEl>
                                              <p:pRg st="0" end="0"/>
                                            </p:txEl>
                                          </p:spTgt>
                                        </p:tgtEl>
                                      </p:cBhvr>
                                    </p:animEffect>
                                    <p:set>
                                      <p:cBhvr>
                                        <p:cTn id="53" dur="1" fill="hold">
                                          <p:stCondLst>
                                            <p:cond delay="999"/>
                                          </p:stCondLst>
                                        </p:cTn>
                                        <p:tgtEl>
                                          <p:spTgt spid="62601">
                                            <p:txEl>
                                              <p:pRg st="0" end="0"/>
                                            </p:txEl>
                                          </p:spTgt>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62606"/>
                                        </p:tgtEl>
                                        <p:attrNameLst>
                                          <p:attrName>style.visibility</p:attrName>
                                        </p:attrNameLst>
                                      </p:cBhvr>
                                      <p:to>
                                        <p:strVal val="visible"/>
                                      </p:to>
                                    </p:set>
                                    <p:animEffect transition="in" filter="wipe(left)">
                                      <p:cBhvr>
                                        <p:cTn id="58" dur="1000"/>
                                        <p:tgtEl>
                                          <p:spTgt spid="62606"/>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62602"/>
                                        </p:tgtEl>
                                        <p:attrNameLst>
                                          <p:attrName>style.visibility</p:attrName>
                                        </p:attrNameLst>
                                      </p:cBhvr>
                                      <p:to>
                                        <p:strVal val="visible"/>
                                      </p:to>
                                    </p:set>
                                    <p:animEffect transition="in" filter="dissolve">
                                      <p:cBhvr>
                                        <p:cTn id="63" dur="1000"/>
                                        <p:tgtEl>
                                          <p:spTgt spid="62602"/>
                                        </p:tgtEl>
                                      </p:cBhvr>
                                    </p:animEffect>
                                  </p:childTnLst>
                                </p:cTn>
                              </p:par>
                            </p:childTnLst>
                          </p:cTn>
                        </p:par>
                        <p:par>
                          <p:cTn id="64" fill="hold">
                            <p:stCondLst>
                              <p:cond delay="1000"/>
                            </p:stCondLst>
                            <p:childTnLst>
                              <p:par>
                                <p:cTn id="65" presetID="22" presetClass="entr" presetSubtype="8" fill="hold" grpId="0" nodeType="afterEffect">
                                  <p:stCondLst>
                                    <p:cond delay="0"/>
                                  </p:stCondLst>
                                  <p:childTnLst>
                                    <p:set>
                                      <p:cBhvr>
                                        <p:cTn id="66" dur="1" fill="hold">
                                          <p:stCondLst>
                                            <p:cond delay="0"/>
                                          </p:stCondLst>
                                        </p:cTn>
                                        <p:tgtEl>
                                          <p:spTgt spid="62604"/>
                                        </p:tgtEl>
                                        <p:attrNameLst>
                                          <p:attrName>style.visibility</p:attrName>
                                        </p:attrNameLst>
                                      </p:cBhvr>
                                      <p:to>
                                        <p:strVal val="visible"/>
                                      </p:to>
                                    </p:set>
                                    <p:animEffect transition="in" filter="wipe(left)">
                                      <p:cBhvr>
                                        <p:cTn id="67" dur="1000"/>
                                        <p:tgtEl>
                                          <p:spTgt spid="62604"/>
                                        </p:tgtEl>
                                      </p:cBhvr>
                                    </p:animEffect>
                                  </p:childTnLst>
                                </p:cTn>
                              </p:par>
                            </p:childTnLst>
                          </p:cTn>
                        </p:par>
                        <p:par>
                          <p:cTn id="68" fill="hold">
                            <p:stCondLst>
                              <p:cond delay="2000"/>
                            </p:stCondLst>
                            <p:childTnLst>
                              <p:par>
                                <p:cTn id="69" presetID="1" presetClass="entr" presetSubtype="0" fill="hold" grpId="0" nodeType="afterEffect">
                                  <p:stCondLst>
                                    <p:cond delay="0"/>
                                  </p:stCondLst>
                                  <p:childTnLst>
                                    <p:set>
                                      <p:cBhvr>
                                        <p:cTn id="70" dur="1" fill="hold">
                                          <p:stCondLst>
                                            <p:cond delay="0"/>
                                          </p:stCondLst>
                                        </p:cTn>
                                        <p:tgtEl>
                                          <p:spTgt spid="626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590" grpId="0" animBg="1"/>
      <p:bldP spid="62594" grpId="0" animBg="1"/>
      <p:bldP spid="62595" grpId="0" animBg="1"/>
      <p:bldP spid="62596" grpId="0" animBg="1"/>
      <p:bldP spid="62597" grpId="0"/>
      <p:bldP spid="62598" grpId="0"/>
      <p:bldP spid="62599" grpId="0"/>
      <p:bldP spid="62600" grpId="0"/>
      <p:bldP spid="62601" grpId="0" build="allAtOnce"/>
      <p:bldP spid="62602" grpId="0"/>
      <p:bldP spid="62603" grpId="0" animBg="1"/>
      <p:bldP spid="62604" grpId="0" animBg="1"/>
      <p:bldP spid="6260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title"/>
          </p:nvPr>
        </p:nvSpPr>
        <p:spPr>
          <a:xfrm>
            <a:off x="2300383" y="404664"/>
            <a:ext cx="4543231" cy="701731"/>
          </a:xfrm>
        </p:spPr>
        <p:txBody>
          <a:bodyPr/>
          <a:lstStyle/>
          <a:p>
            <a:pPr algn="ctr" eaLnBrk="1" hangingPunct="1"/>
            <a:r>
              <a:rPr lang="en-GB" dirty="0" smtClean="0">
                <a:solidFill>
                  <a:srgbClr val="FFFF00"/>
                </a:solidFill>
                <a:latin typeface="Arial" charset="0"/>
              </a:rPr>
              <a:t>More definitions</a:t>
            </a:r>
          </a:p>
        </p:txBody>
      </p:sp>
      <p:sp>
        <p:nvSpPr>
          <p:cNvPr id="68613" name="Freeform 5"/>
          <p:cNvSpPr>
            <a:spLocks/>
          </p:cNvSpPr>
          <p:nvPr/>
        </p:nvSpPr>
        <p:spPr bwMode="auto">
          <a:xfrm>
            <a:off x="2267744" y="1556792"/>
            <a:ext cx="4751387" cy="1157287"/>
          </a:xfrm>
          <a:custGeom>
            <a:avLst/>
            <a:gdLst>
              <a:gd name="T0" fmla="*/ 2147483647 w 2285"/>
              <a:gd name="T1" fmla="*/ 2147483647 h 641"/>
              <a:gd name="T2" fmla="*/ 2147483647 w 2285"/>
              <a:gd name="T3" fmla="*/ 2147483647 h 641"/>
              <a:gd name="T4" fmla="*/ 2147483647 w 2285"/>
              <a:gd name="T5" fmla="*/ 2147483647 h 641"/>
              <a:gd name="T6" fmla="*/ 2147483647 w 2285"/>
              <a:gd name="T7" fmla="*/ 2147483647 h 641"/>
              <a:gd name="T8" fmla="*/ 2147483647 w 2285"/>
              <a:gd name="T9" fmla="*/ 2147483647 h 641"/>
              <a:gd name="T10" fmla="*/ 2147483647 w 2285"/>
              <a:gd name="T11" fmla="*/ 2147483647 h 641"/>
              <a:gd name="T12" fmla="*/ 2147483647 w 2285"/>
              <a:gd name="T13" fmla="*/ 2147483647 h 641"/>
              <a:gd name="T14" fmla="*/ 2147483647 w 2285"/>
              <a:gd name="T15" fmla="*/ 2147483647 h 641"/>
              <a:gd name="T16" fmla="*/ 2147483647 w 2285"/>
              <a:gd name="T17" fmla="*/ 2147483647 h 641"/>
              <a:gd name="T18" fmla="*/ 2147483647 w 2285"/>
              <a:gd name="T19" fmla="*/ 2147483647 h 641"/>
              <a:gd name="T20" fmla="*/ 2147483647 w 2285"/>
              <a:gd name="T21" fmla="*/ 2147483647 h 641"/>
              <a:gd name="T22" fmla="*/ 2147483647 w 2285"/>
              <a:gd name="T23" fmla="*/ 2147483647 h 641"/>
              <a:gd name="T24" fmla="*/ 2147483647 w 2285"/>
              <a:gd name="T25" fmla="*/ 2147483647 h 641"/>
              <a:gd name="T26" fmla="*/ 2147483647 w 2285"/>
              <a:gd name="T27" fmla="*/ 2147483647 h 641"/>
              <a:gd name="T28" fmla="*/ 2147483647 w 2285"/>
              <a:gd name="T29" fmla="*/ 2147483647 h 641"/>
              <a:gd name="T30" fmla="*/ 2147483647 w 2285"/>
              <a:gd name="T31" fmla="*/ 2147483647 h 641"/>
              <a:gd name="T32" fmla="*/ 2147483647 w 2285"/>
              <a:gd name="T33" fmla="*/ 2147483647 h 641"/>
              <a:gd name="T34" fmla="*/ 2147483647 w 2285"/>
              <a:gd name="T35" fmla="*/ 2147483647 h 641"/>
              <a:gd name="T36" fmla="*/ 2147483647 w 2285"/>
              <a:gd name="T37" fmla="*/ 2147483647 h 641"/>
              <a:gd name="T38" fmla="*/ 2147483647 w 2285"/>
              <a:gd name="T39" fmla="*/ 2147483647 h 641"/>
              <a:gd name="T40" fmla="*/ 2147483647 w 2285"/>
              <a:gd name="T41" fmla="*/ 2147483647 h 641"/>
              <a:gd name="T42" fmla="*/ 2147483647 w 2285"/>
              <a:gd name="T43" fmla="*/ 2147483647 h 641"/>
              <a:gd name="T44" fmla="*/ 2147483647 w 2285"/>
              <a:gd name="T45" fmla="*/ 2147483647 h 641"/>
              <a:gd name="T46" fmla="*/ 2147483647 w 2285"/>
              <a:gd name="T47" fmla="*/ 2147483647 h 641"/>
              <a:gd name="T48" fmla="*/ 2147483647 w 2285"/>
              <a:gd name="T49" fmla="*/ 2147483647 h 641"/>
              <a:gd name="T50" fmla="*/ 2147483647 w 2285"/>
              <a:gd name="T51" fmla="*/ 2147483647 h 641"/>
              <a:gd name="T52" fmla="*/ 2147483647 w 2285"/>
              <a:gd name="T53" fmla="*/ 2147483647 h 641"/>
              <a:gd name="T54" fmla="*/ 2147483647 w 2285"/>
              <a:gd name="T55" fmla="*/ 2147483647 h 641"/>
              <a:gd name="T56" fmla="*/ 2147483647 w 2285"/>
              <a:gd name="T57" fmla="*/ 2147483647 h 641"/>
              <a:gd name="T58" fmla="*/ 2147483647 w 2285"/>
              <a:gd name="T59" fmla="*/ 2147483647 h 641"/>
              <a:gd name="T60" fmla="*/ 2147483647 w 2285"/>
              <a:gd name="T61" fmla="*/ 2147483647 h 641"/>
              <a:gd name="T62" fmla="*/ 0 w 2285"/>
              <a:gd name="T63" fmla="*/ 2147483647 h 6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85"/>
              <a:gd name="T97" fmla="*/ 0 h 641"/>
              <a:gd name="T98" fmla="*/ 2285 w 2285"/>
              <a:gd name="T99" fmla="*/ 641 h 6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85" h="641">
                <a:moveTo>
                  <a:pt x="12" y="136"/>
                </a:moveTo>
                <a:lnTo>
                  <a:pt x="76" y="94"/>
                </a:lnTo>
                <a:lnTo>
                  <a:pt x="144" y="60"/>
                </a:lnTo>
                <a:lnTo>
                  <a:pt x="217" y="35"/>
                </a:lnTo>
                <a:lnTo>
                  <a:pt x="295" y="17"/>
                </a:lnTo>
                <a:lnTo>
                  <a:pt x="377" y="5"/>
                </a:lnTo>
                <a:lnTo>
                  <a:pt x="463" y="0"/>
                </a:lnTo>
                <a:lnTo>
                  <a:pt x="551" y="1"/>
                </a:lnTo>
                <a:lnTo>
                  <a:pt x="641" y="8"/>
                </a:lnTo>
                <a:lnTo>
                  <a:pt x="733" y="20"/>
                </a:lnTo>
                <a:lnTo>
                  <a:pt x="827" y="37"/>
                </a:lnTo>
                <a:lnTo>
                  <a:pt x="922" y="56"/>
                </a:lnTo>
                <a:lnTo>
                  <a:pt x="1017" y="81"/>
                </a:lnTo>
                <a:lnTo>
                  <a:pt x="1113" y="108"/>
                </a:lnTo>
                <a:lnTo>
                  <a:pt x="1208" y="139"/>
                </a:lnTo>
                <a:lnTo>
                  <a:pt x="1302" y="171"/>
                </a:lnTo>
                <a:lnTo>
                  <a:pt x="1393" y="205"/>
                </a:lnTo>
                <a:lnTo>
                  <a:pt x="1484" y="242"/>
                </a:lnTo>
                <a:lnTo>
                  <a:pt x="1572" y="278"/>
                </a:lnTo>
                <a:lnTo>
                  <a:pt x="1658" y="315"/>
                </a:lnTo>
                <a:lnTo>
                  <a:pt x="1739" y="353"/>
                </a:lnTo>
                <a:lnTo>
                  <a:pt x="1817" y="390"/>
                </a:lnTo>
                <a:lnTo>
                  <a:pt x="1891" y="426"/>
                </a:lnTo>
                <a:lnTo>
                  <a:pt x="1960" y="461"/>
                </a:lnTo>
                <a:lnTo>
                  <a:pt x="2024" y="493"/>
                </a:lnTo>
                <a:lnTo>
                  <a:pt x="2082" y="525"/>
                </a:lnTo>
                <a:lnTo>
                  <a:pt x="2132" y="553"/>
                </a:lnTo>
                <a:lnTo>
                  <a:pt x="2177" y="578"/>
                </a:lnTo>
                <a:lnTo>
                  <a:pt x="2215" y="599"/>
                </a:lnTo>
                <a:lnTo>
                  <a:pt x="2245" y="616"/>
                </a:lnTo>
                <a:lnTo>
                  <a:pt x="2267" y="630"/>
                </a:lnTo>
                <a:lnTo>
                  <a:pt x="2280" y="638"/>
                </a:lnTo>
                <a:lnTo>
                  <a:pt x="2284" y="640"/>
                </a:lnTo>
                <a:lnTo>
                  <a:pt x="2276" y="639"/>
                </a:lnTo>
                <a:lnTo>
                  <a:pt x="2254" y="636"/>
                </a:lnTo>
                <a:lnTo>
                  <a:pt x="2220" y="632"/>
                </a:lnTo>
                <a:lnTo>
                  <a:pt x="2174" y="627"/>
                </a:lnTo>
                <a:lnTo>
                  <a:pt x="2118" y="620"/>
                </a:lnTo>
                <a:lnTo>
                  <a:pt x="2052" y="612"/>
                </a:lnTo>
                <a:lnTo>
                  <a:pt x="1977" y="603"/>
                </a:lnTo>
                <a:lnTo>
                  <a:pt x="1894" y="593"/>
                </a:lnTo>
                <a:lnTo>
                  <a:pt x="1804" y="582"/>
                </a:lnTo>
                <a:lnTo>
                  <a:pt x="1709" y="570"/>
                </a:lnTo>
                <a:lnTo>
                  <a:pt x="1608" y="556"/>
                </a:lnTo>
                <a:lnTo>
                  <a:pt x="1503" y="542"/>
                </a:lnTo>
                <a:lnTo>
                  <a:pt x="1395" y="526"/>
                </a:lnTo>
                <a:lnTo>
                  <a:pt x="1286" y="510"/>
                </a:lnTo>
                <a:lnTo>
                  <a:pt x="1174" y="493"/>
                </a:lnTo>
                <a:lnTo>
                  <a:pt x="1063" y="476"/>
                </a:lnTo>
                <a:lnTo>
                  <a:pt x="952" y="458"/>
                </a:lnTo>
                <a:lnTo>
                  <a:pt x="843" y="438"/>
                </a:lnTo>
                <a:lnTo>
                  <a:pt x="736" y="419"/>
                </a:lnTo>
                <a:lnTo>
                  <a:pt x="633" y="399"/>
                </a:lnTo>
                <a:lnTo>
                  <a:pt x="535" y="378"/>
                </a:lnTo>
                <a:lnTo>
                  <a:pt x="441" y="358"/>
                </a:lnTo>
                <a:lnTo>
                  <a:pt x="354" y="336"/>
                </a:lnTo>
                <a:lnTo>
                  <a:pt x="274" y="315"/>
                </a:lnTo>
                <a:lnTo>
                  <a:pt x="202" y="292"/>
                </a:lnTo>
                <a:lnTo>
                  <a:pt x="140" y="270"/>
                </a:lnTo>
                <a:lnTo>
                  <a:pt x="88" y="248"/>
                </a:lnTo>
                <a:lnTo>
                  <a:pt x="47" y="226"/>
                </a:lnTo>
                <a:lnTo>
                  <a:pt x="18" y="203"/>
                </a:lnTo>
                <a:lnTo>
                  <a:pt x="2" y="180"/>
                </a:lnTo>
                <a:lnTo>
                  <a:pt x="0" y="159"/>
                </a:lnTo>
                <a:lnTo>
                  <a:pt x="12" y="136"/>
                </a:lnTo>
              </a:path>
            </a:pathLst>
          </a:custGeom>
          <a:solidFill>
            <a:srgbClr val="00FFFF"/>
          </a:solidFill>
          <a:ln w="12700" cap="rnd">
            <a:noFill/>
            <a:round/>
            <a:headEnd/>
            <a:tailEnd/>
          </a:ln>
        </p:spPr>
        <p:txBody>
          <a:bodyPr/>
          <a:lstStyle/>
          <a:p>
            <a:endParaRPr lang="en-GB"/>
          </a:p>
        </p:txBody>
      </p:sp>
      <p:sp>
        <p:nvSpPr>
          <p:cNvPr id="68614" name="Text Box 6"/>
          <p:cNvSpPr txBox="1">
            <a:spLocks noChangeArrowheads="1"/>
          </p:cNvSpPr>
          <p:nvPr/>
        </p:nvSpPr>
        <p:spPr bwMode="auto">
          <a:xfrm>
            <a:off x="251520" y="2132856"/>
            <a:ext cx="2592388" cy="523220"/>
          </a:xfrm>
          <a:prstGeom prst="rect">
            <a:avLst/>
          </a:prstGeom>
          <a:noFill/>
          <a:ln w="9525">
            <a:noFill/>
            <a:miter lim="800000"/>
            <a:headEnd/>
            <a:tailEnd/>
          </a:ln>
        </p:spPr>
        <p:txBody>
          <a:bodyPr>
            <a:spAutoFit/>
          </a:bodyPr>
          <a:lstStyle/>
          <a:p>
            <a:pPr>
              <a:spcBef>
                <a:spcPct val="50000"/>
              </a:spcBef>
            </a:pPr>
            <a:r>
              <a:rPr lang="en-GB" sz="2800" b="1" dirty="0">
                <a:solidFill>
                  <a:srgbClr val="FFFF00"/>
                </a:solidFill>
              </a:rPr>
              <a:t>Leading </a:t>
            </a:r>
            <a:r>
              <a:rPr lang="en-GB" sz="2800" b="1" dirty="0" smtClean="0">
                <a:solidFill>
                  <a:srgbClr val="FFFF00"/>
                </a:solidFill>
              </a:rPr>
              <a:t>edge</a:t>
            </a:r>
            <a:endParaRPr lang="en-GB" sz="2800" b="1" dirty="0">
              <a:solidFill>
                <a:srgbClr val="FFFF00"/>
              </a:solidFill>
            </a:endParaRPr>
          </a:p>
        </p:txBody>
      </p:sp>
      <p:sp>
        <p:nvSpPr>
          <p:cNvPr id="68616" name="Text Box 8"/>
          <p:cNvSpPr txBox="1">
            <a:spLocks noChangeArrowheads="1"/>
          </p:cNvSpPr>
          <p:nvPr/>
        </p:nvSpPr>
        <p:spPr bwMode="auto">
          <a:xfrm>
            <a:off x="5940152" y="2780928"/>
            <a:ext cx="2592387" cy="523220"/>
          </a:xfrm>
          <a:prstGeom prst="rect">
            <a:avLst/>
          </a:prstGeom>
          <a:noFill/>
          <a:ln w="9525">
            <a:noFill/>
            <a:miter lim="800000"/>
            <a:headEnd/>
            <a:tailEnd/>
          </a:ln>
        </p:spPr>
        <p:txBody>
          <a:bodyPr>
            <a:spAutoFit/>
          </a:bodyPr>
          <a:lstStyle/>
          <a:p>
            <a:pPr>
              <a:spcBef>
                <a:spcPct val="50000"/>
              </a:spcBef>
            </a:pPr>
            <a:r>
              <a:rPr lang="en-GB" sz="2800" b="1" dirty="0">
                <a:solidFill>
                  <a:srgbClr val="FFFF00"/>
                </a:solidFill>
              </a:rPr>
              <a:t>Trailing </a:t>
            </a:r>
            <a:r>
              <a:rPr lang="en-GB" sz="2800" b="1" dirty="0" smtClean="0">
                <a:solidFill>
                  <a:srgbClr val="FFFF00"/>
                </a:solidFill>
              </a:rPr>
              <a:t>edge</a:t>
            </a:r>
            <a:endParaRPr lang="en-GB" sz="2800" b="1" dirty="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8613"/>
                                        </p:tgtEl>
                                        <p:attrNameLst>
                                          <p:attrName>style.visibility</p:attrName>
                                        </p:attrNameLst>
                                      </p:cBhvr>
                                      <p:to>
                                        <p:strVal val="visible"/>
                                      </p:to>
                                    </p:set>
                                    <p:animEffect transition="in" filter="fade">
                                      <p:cBhvr>
                                        <p:cTn id="7" dur="1000"/>
                                        <p:tgtEl>
                                          <p:spTgt spid="686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8614"/>
                                        </p:tgtEl>
                                        <p:attrNameLst>
                                          <p:attrName>style.visibility</p:attrName>
                                        </p:attrNameLst>
                                      </p:cBhvr>
                                      <p:to>
                                        <p:strVal val="visible"/>
                                      </p:to>
                                    </p:set>
                                    <p:animEffect transition="in" filter="fade">
                                      <p:cBhvr>
                                        <p:cTn id="12" dur="1000"/>
                                        <p:tgtEl>
                                          <p:spTgt spid="686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8616"/>
                                        </p:tgtEl>
                                        <p:attrNameLst>
                                          <p:attrName>style.visibility</p:attrName>
                                        </p:attrNameLst>
                                      </p:cBhvr>
                                      <p:to>
                                        <p:strVal val="visible"/>
                                      </p:to>
                                    </p:set>
                                    <p:animEffect transition="in" filter="fade">
                                      <p:cBhvr>
                                        <p:cTn id="17" dur="1000"/>
                                        <p:tgtEl>
                                          <p:spTgt spid="686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3" grpId="0" animBg="1"/>
      <p:bldP spid="68614" grpId="0"/>
      <p:bldP spid="6861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Freeform 3"/>
          <p:cNvSpPr>
            <a:spLocks/>
          </p:cNvSpPr>
          <p:nvPr/>
        </p:nvSpPr>
        <p:spPr bwMode="auto">
          <a:xfrm>
            <a:off x="2411413" y="1989138"/>
            <a:ext cx="4751387" cy="1157287"/>
          </a:xfrm>
          <a:custGeom>
            <a:avLst/>
            <a:gdLst>
              <a:gd name="T0" fmla="*/ 2147483647 w 2285"/>
              <a:gd name="T1" fmla="*/ 2147483647 h 641"/>
              <a:gd name="T2" fmla="*/ 2147483647 w 2285"/>
              <a:gd name="T3" fmla="*/ 2147483647 h 641"/>
              <a:gd name="T4" fmla="*/ 2147483647 w 2285"/>
              <a:gd name="T5" fmla="*/ 2147483647 h 641"/>
              <a:gd name="T6" fmla="*/ 2147483647 w 2285"/>
              <a:gd name="T7" fmla="*/ 2147483647 h 641"/>
              <a:gd name="T8" fmla="*/ 2147483647 w 2285"/>
              <a:gd name="T9" fmla="*/ 2147483647 h 641"/>
              <a:gd name="T10" fmla="*/ 2147483647 w 2285"/>
              <a:gd name="T11" fmla="*/ 2147483647 h 641"/>
              <a:gd name="T12" fmla="*/ 2147483647 w 2285"/>
              <a:gd name="T13" fmla="*/ 2147483647 h 641"/>
              <a:gd name="T14" fmla="*/ 2147483647 w 2285"/>
              <a:gd name="T15" fmla="*/ 2147483647 h 641"/>
              <a:gd name="T16" fmla="*/ 2147483647 w 2285"/>
              <a:gd name="T17" fmla="*/ 2147483647 h 641"/>
              <a:gd name="T18" fmla="*/ 2147483647 w 2285"/>
              <a:gd name="T19" fmla="*/ 2147483647 h 641"/>
              <a:gd name="T20" fmla="*/ 2147483647 w 2285"/>
              <a:gd name="T21" fmla="*/ 2147483647 h 641"/>
              <a:gd name="T22" fmla="*/ 2147483647 w 2285"/>
              <a:gd name="T23" fmla="*/ 2147483647 h 641"/>
              <a:gd name="T24" fmla="*/ 2147483647 w 2285"/>
              <a:gd name="T25" fmla="*/ 2147483647 h 641"/>
              <a:gd name="T26" fmla="*/ 2147483647 w 2285"/>
              <a:gd name="T27" fmla="*/ 2147483647 h 641"/>
              <a:gd name="T28" fmla="*/ 2147483647 w 2285"/>
              <a:gd name="T29" fmla="*/ 2147483647 h 641"/>
              <a:gd name="T30" fmla="*/ 2147483647 w 2285"/>
              <a:gd name="T31" fmla="*/ 2147483647 h 641"/>
              <a:gd name="T32" fmla="*/ 2147483647 w 2285"/>
              <a:gd name="T33" fmla="*/ 2147483647 h 641"/>
              <a:gd name="T34" fmla="*/ 2147483647 w 2285"/>
              <a:gd name="T35" fmla="*/ 2147483647 h 641"/>
              <a:gd name="T36" fmla="*/ 2147483647 w 2285"/>
              <a:gd name="T37" fmla="*/ 2147483647 h 641"/>
              <a:gd name="T38" fmla="*/ 2147483647 w 2285"/>
              <a:gd name="T39" fmla="*/ 2147483647 h 641"/>
              <a:gd name="T40" fmla="*/ 2147483647 w 2285"/>
              <a:gd name="T41" fmla="*/ 2147483647 h 641"/>
              <a:gd name="T42" fmla="*/ 2147483647 w 2285"/>
              <a:gd name="T43" fmla="*/ 2147483647 h 641"/>
              <a:gd name="T44" fmla="*/ 2147483647 w 2285"/>
              <a:gd name="T45" fmla="*/ 2147483647 h 641"/>
              <a:gd name="T46" fmla="*/ 2147483647 w 2285"/>
              <a:gd name="T47" fmla="*/ 2147483647 h 641"/>
              <a:gd name="T48" fmla="*/ 2147483647 w 2285"/>
              <a:gd name="T49" fmla="*/ 2147483647 h 641"/>
              <a:gd name="T50" fmla="*/ 2147483647 w 2285"/>
              <a:gd name="T51" fmla="*/ 2147483647 h 641"/>
              <a:gd name="T52" fmla="*/ 2147483647 w 2285"/>
              <a:gd name="T53" fmla="*/ 2147483647 h 641"/>
              <a:gd name="T54" fmla="*/ 2147483647 w 2285"/>
              <a:gd name="T55" fmla="*/ 2147483647 h 641"/>
              <a:gd name="T56" fmla="*/ 2147483647 w 2285"/>
              <a:gd name="T57" fmla="*/ 2147483647 h 641"/>
              <a:gd name="T58" fmla="*/ 2147483647 w 2285"/>
              <a:gd name="T59" fmla="*/ 2147483647 h 641"/>
              <a:gd name="T60" fmla="*/ 2147483647 w 2285"/>
              <a:gd name="T61" fmla="*/ 2147483647 h 641"/>
              <a:gd name="T62" fmla="*/ 0 w 2285"/>
              <a:gd name="T63" fmla="*/ 2147483647 h 6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85"/>
              <a:gd name="T97" fmla="*/ 0 h 641"/>
              <a:gd name="T98" fmla="*/ 2285 w 2285"/>
              <a:gd name="T99" fmla="*/ 641 h 6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85" h="641">
                <a:moveTo>
                  <a:pt x="12" y="136"/>
                </a:moveTo>
                <a:lnTo>
                  <a:pt x="76" y="94"/>
                </a:lnTo>
                <a:lnTo>
                  <a:pt x="144" y="60"/>
                </a:lnTo>
                <a:lnTo>
                  <a:pt x="217" y="35"/>
                </a:lnTo>
                <a:lnTo>
                  <a:pt x="295" y="17"/>
                </a:lnTo>
                <a:lnTo>
                  <a:pt x="377" y="5"/>
                </a:lnTo>
                <a:lnTo>
                  <a:pt x="463" y="0"/>
                </a:lnTo>
                <a:lnTo>
                  <a:pt x="551" y="1"/>
                </a:lnTo>
                <a:lnTo>
                  <a:pt x="641" y="8"/>
                </a:lnTo>
                <a:lnTo>
                  <a:pt x="733" y="20"/>
                </a:lnTo>
                <a:lnTo>
                  <a:pt x="827" y="37"/>
                </a:lnTo>
                <a:lnTo>
                  <a:pt x="922" y="56"/>
                </a:lnTo>
                <a:lnTo>
                  <a:pt x="1017" y="81"/>
                </a:lnTo>
                <a:lnTo>
                  <a:pt x="1113" y="108"/>
                </a:lnTo>
                <a:lnTo>
                  <a:pt x="1208" y="139"/>
                </a:lnTo>
                <a:lnTo>
                  <a:pt x="1302" y="171"/>
                </a:lnTo>
                <a:lnTo>
                  <a:pt x="1393" y="205"/>
                </a:lnTo>
                <a:lnTo>
                  <a:pt x="1484" y="242"/>
                </a:lnTo>
                <a:lnTo>
                  <a:pt x="1572" y="278"/>
                </a:lnTo>
                <a:lnTo>
                  <a:pt x="1658" y="315"/>
                </a:lnTo>
                <a:lnTo>
                  <a:pt x="1739" y="353"/>
                </a:lnTo>
                <a:lnTo>
                  <a:pt x="1817" y="390"/>
                </a:lnTo>
                <a:lnTo>
                  <a:pt x="1891" y="426"/>
                </a:lnTo>
                <a:lnTo>
                  <a:pt x="1960" y="461"/>
                </a:lnTo>
                <a:lnTo>
                  <a:pt x="2024" y="493"/>
                </a:lnTo>
                <a:lnTo>
                  <a:pt x="2082" y="525"/>
                </a:lnTo>
                <a:lnTo>
                  <a:pt x="2132" y="553"/>
                </a:lnTo>
                <a:lnTo>
                  <a:pt x="2177" y="578"/>
                </a:lnTo>
                <a:lnTo>
                  <a:pt x="2215" y="599"/>
                </a:lnTo>
                <a:lnTo>
                  <a:pt x="2245" y="616"/>
                </a:lnTo>
                <a:lnTo>
                  <a:pt x="2267" y="630"/>
                </a:lnTo>
                <a:lnTo>
                  <a:pt x="2280" y="638"/>
                </a:lnTo>
                <a:lnTo>
                  <a:pt x="2284" y="640"/>
                </a:lnTo>
                <a:lnTo>
                  <a:pt x="2276" y="639"/>
                </a:lnTo>
                <a:lnTo>
                  <a:pt x="2254" y="636"/>
                </a:lnTo>
                <a:lnTo>
                  <a:pt x="2220" y="632"/>
                </a:lnTo>
                <a:lnTo>
                  <a:pt x="2174" y="627"/>
                </a:lnTo>
                <a:lnTo>
                  <a:pt x="2118" y="620"/>
                </a:lnTo>
                <a:lnTo>
                  <a:pt x="2052" y="612"/>
                </a:lnTo>
                <a:lnTo>
                  <a:pt x="1977" y="603"/>
                </a:lnTo>
                <a:lnTo>
                  <a:pt x="1894" y="593"/>
                </a:lnTo>
                <a:lnTo>
                  <a:pt x="1804" y="582"/>
                </a:lnTo>
                <a:lnTo>
                  <a:pt x="1709" y="570"/>
                </a:lnTo>
                <a:lnTo>
                  <a:pt x="1608" y="556"/>
                </a:lnTo>
                <a:lnTo>
                  <a:pt x="1503" y="542"/>
                </a:lnTo>
                <a:lnTo>
                  <a:pt x="1395" y="526"/>
                </a:lnTo>
                <a:lnTo>
                  <a:pt x="1286" y="510"/>
                </a:lnTo>
                <a:lnTo>
                  <a:pt x="1174" y="493"/>
                </a:lnTo>
                <a:lnTo>
                  <a:pt x="1063" y="476"/>
                </a:lnTo>
                <a:lnTo>
                  <a:pt x="952" y="458"/>
                </a:lnTo>
                <a:lnTo>
                  <a:pt x="843" y="438"/>
                </a:lnTo>
                <a:lnTo>
                  <a:pt x="736" y="419"/>
                </a:lnTo>
                <a:lnTo>
                  <a:pt x="633" y="399"/>
                </a:lnTo>
                <a:lnTo>
                  <a:pt x="535" y="378"/>
                </a:lnTo>
                <a:lnTo>
                  <a:pt x="441" y="358"/>
                </a:lnTo>
                <a:lnTo>
                  <a:pt x="354" y="336"/>
                </a:lnTo>
                <a:lnTo>
                  <a:pt x="274" y="315"/>
                </a:lnTo>
                <a:lnTo>
                  <a:pt x="202" y="292"/>
                </a:lnTo>
                <a:lnTo>
                  <a:pt x="140" y="270"/>
                </a:lnTo>
                <a:lnTo>
                  <a:pt x="88" y="248"/>
                </a:lnTo>
                <a:lnTo>
                  <a:pt x="47" y="226"/>
                </a:lnTo>
                <a:lnTo>
                  <a:pt x="18" y="203"/>
                </a:lnTo>
                <a:lnTo>
                  <a:pt x="2" y="180"/>
                </a:lnTo>
                <a:lnTo>
                  <a:pt x="0" y="159"/>
                </a:lnTo>
                <a:lnTo>
                  <a:pt x="12" y="136"/>
                </a:lnTo>
              </a:path>
            </a:pathLst>
          </a:custGeom>
          <a:solidFill>
            <a:srgbClr val="00FFFF"/>
          </a:solidFill>
          <a:ln w="12700" cap="rnd">
            <a:noFill/>
            <a:round/>
            <a:headEnd/>
            <a:tailEnd/>
          </a:ln>
        </p:spPr>
        <p:txBody>
          <a:bodyPr/>
          <a:lstStyle/>
          <a:p>
            <a:endParaRPr lang="en-GB"/>
          </a:p>
        </p:txBody>
      </p:sp>
      <p:sp>
        <p:nvSpPr>
          <p:cNvPr id="70660" name="Text Box 4"/>
          <p:cNvSpPr txBox="1">
            <a:spLocks noChangeArrowheads="1"/>
          </p:cNvSpPr>
          <p:nvPr/>
        </p:nvSpPr>
        <p:spPr bwMode="auto">
          <a:xfrm>
            <a:off x="395536" y="2348880"/>
            <a:ext cx="2592388" cy="457200"/>
          </a:xfrm>
          <a:prstGeom prst="rect">
            <a:avLst/>
          </a:prstGeom>
          <a:noFill/>
          <a:ln w="9525">
            <a:noFill/>
            <a:miter lim="800000"/>
            <a:headEnd/>
            <a:tailEnd/>
          </a:ln>
        </p:spPr>
        <p:txBody>
          <a:bodyPr>
            <a:spAutoFit/>
          </a:bodyPr>
          <a:lstStyle/>
          <a:p>
            <a:pPr>
              <a:spcBef>
                <a:spcPct val="50000"/>
              </a:spcBef>
            </a:pPr>
            <a:r>
              <a:rPr lang="en-GB" sz="2400" dirty="0">
                <a:solidFill>
                  <a:srgbClr val="FFFF00"/>
                </a:solidFill>
              </a:rPr>
              <a:t>Leading </a:t>
            </a:r>
            <a:r>
              <a:rPr lang="en-GB" sz="2400" dirty="0" smtClean="0">
                <a:solidFill>
                  <a:srgbClr val="FFFF00"/>
                </a:solidFill>
              </a:rPr>
              <a:t>edge</a:t>
            </a:r>
            <a:endParaRPr lang="en-GB" sz="2400" dirty="0">
              <a:solidFill>
                <a:srgbClr val="FFFF00"/>
              </a:solidFill>
            </a:endParaRPr>
          </a:p>
        </p:txBody>
      </p:sp>
      <p:sp>
        <p:nvSpPr>
          <p:cNvPr id="70662" name="Text Box 6"/>
          <p:cNvSpPr txBox="1">
            <a:spLocks noChangeArrowheads="1"/>
          </p:cNvSpPr>
          <p:nvPr/>
        </p:nvSpPr>
        <p:spPr bwMode="auto">
          <a:xfrm>
            <a:off x="6372200" y="3284984"/>
            <a:ext cx="2592387" cy="457200"/>
          </a:xfrm>
          <a:prstGeom prst="rect">
            <a:avLst/>
          </a:prstGeom>
          <a:noFill/>
          <a:ln w="9525">
            <a:noFill/>
            <a:miter lim="800000"/>
            <a:headEnd/>
            <a:tailEnd/>
          </a:ln>
        </p:spPr>
        <p:txBody>
          <a:bodyPr>
            <a:spAutoFit/>
          </a:bodyPr>
          <a:lstStyle/>
          <a:p>
            <a:pPr>
              <a:spcBef>
                <a:spcPct val="50000"/>
              </a:spcBef>
            </a:pPr>
            <a:r>
              <a:rPr lang="en-GB" sz="2400" dirty="0">
                <a:solidFill>
                  <a:srgbClr val="FFFF00"/>
                </a:solidFill>
              </a:rPr>
              <a:t>Trailing </a:t>
            </a:r>
            <a:r>
              <a:rPr lang="en-GB" sz="2400" dirty="0" smtClean="0">
                <a:solidFill>
                  <a:srgbClr val="FFFF00"/>
                </a:solidFill>
              </a:rPr>
              <a:t>edge</a:t>
            </a:r>
            <a:endParaRPr lang="en-GB" sz="2400" dirty="0">
              <a:solidFill>
                <a:srgbClr val="FFFF00"/>
              </a:solidFill>
            </a:endParaRPr>
          </a:p>
        </p:txBody>
      </p:sp>
      <p:sp>
        <p:nvSpPr>
          <p:cNvPr id="70664" name="Line 8"/>
          <p:cNvSpPr>
            <a:spLocks noChangeShapeType="1"/>
          </p:cNvSpPr>
          <p:nvPr/>
        </p:nvSpPr>
        <p:spPr bwMode="auto">
          <a:xfrm>
            <a:off x="2411413" y="2276475"/>
            <a:ext cx="4681537" cy="865188"/>
          </a:xfrm>
          <a:prstGeom prst="line">
            <a:avLst/>
          </a:prstGeom>
          <a:noFill/>
          <a:ln w="25400">
            <a:solidFill>
              <a:srgbClr val="C00000"/>
            </a:solidFill>
            <a:round/>
            <a:headEnd type="triangle" w="med" len="med"/>
            <a:tailEnd type="triangle" w="med" len="med"/>
          </a:ln>
        </p:spPr>
        <p:txBody>
          <a:bodyPr/>
          <a:lstStyle/>
          <a:p>
            <a:endParaRPr lang="en-GB"/>
          </a:p>
        </p:txBody>
      </p:sp>
      <p:sp>
        <p:nvSpPr>
          <p:cNvPr id="70665" name="Line 9"/>
          <p:cNvSpPr>
            <a:spLocks noChangeShapeType="1"/>
          </p:cNvSpPr>
          <p:nvPr/>
        </p:nvSpPr>
        <p:spPr bwMode="auto">
          <a:xfrm flipV="1">
            <a:off x="3924300" y="2636838"/>
            <a:ext cx="576263" cy="1368425"/>
          </a:xfrm>
          <a:prstGeom prst="line">
            <a:avLst/>
          </a:prstGeom>
          <a:noFill/>
          <a:ln w="25400">
            <a:solidFill>
              <a:srgbClr val="FFFF00"/>
            </a:solidFill>
            <a:round/>
            <a:headEnd/>
            <a:tailEnd type="triangle" w="med" len="med"/>
          </a:ln>
        </p:spPr>
        <p:txBody>
          <a:bodyPr/>
          <a:lstStyle/>
          <a:p>
            <a:endParaRPr lang="en-GB"/>
          </a:p>
        </p:txBody>
      </p:sp>
      <p:sp>
        <p:nvSpPr>
          <p:cNvPr id="70666" name="Text Box 10"/>
          <p:cNvSpPr txBox="1">
            <a:spLocks noChangeArrowheads="1"/>
          </p:cNvSpPr>
          <p:nvPr/>
        </p:nvSpPr>
        <p:spPr bwMode="auto">
          <a:xfrm>
            <a:off x="2627784" y="4005064"/>
            <a:ext cx="2592387" cy="523220"/>
          </a:xfrm>
          <a:prstGeom prst="rect">
            <a:avLst/>
          </a:prstGeom>
          <a:noFill/>
          <a:ln w="9525">
            <a:noFill/>
            <a:miter lim="800000"/>
            <a:headEnd/>
            <a:tailEnd/>
          </a:ln>
        </p:spPr>
        <p:txBody>
          <a:bodyPr>
            <a:spAutoFit/>
          </a:bodyPr>
          <a:lstStyle/>
          <a:p>
            <a:pPr>
              <a:spcBef>
                <a:spcPct val="50000"/>
              </a:spcBef>
            </a:pPr>
            <a:r>
              <a:rPr lang="en-GB" sz="2800" b="1" dirty="0">
                <a:solidFill>
                  <a:srgbClr val="FFFF00"/>
                </a:solidFill>
              </a:rPr>
              <a:t>Chord </a:t>
            </a:r>
            <a:r>
              <a:rPr lang="en-GB" sz="2800" b="1" dirty="0" smtClean="0">
                <a:solidFill>
                  <a:srgbClr val="FFFF00"/>
                </a:solidFill>
              </a:rPr>
              <a:t>line</a:t>
            </a:r>
            <a:endParaRPr lang="en-GB" sz="2800" b="1" dirty="0">
              <a:solidFill>
                <a:srgbClr val="FFFF00"/>
              </a:solidFill>
            </a:endParaRPr>
          </a:p>
        </p:txBody>
      </p:sp>
      <p:sp>
        <p:nvSpPr>
          <p:cNvPr id="70668" name="Rectangle 12"/>
          <p:cNvSpPr>
            <a:spLocks noChangeArrowheads="1"/>
          </p:cNvSpPr>
          <p:nvPr/>
        </p:nvSpPr>
        <p:spPr bwMode="auto">
          <a:xfrm>
            <a:off x="827088" y="5013325"/>
            <a:ext cx="7489825" cy="1187450"/>
          </a:xfrm>
          <a:prstGeom prst="rect">
            <a:avLst/>
          </a:prstGeom>
          <a:noFill/>
          <a:ln w="9525">
            <a:noFill/>
            <a:miter lim="800000"/>
            <a:headEnd/>
            <a:tailEnd/>
          </a:ln>
        </p:spPr>
        <p:txBody>
          <a:bodyPr>
            <a:spAutoFit/>
          </a:bodyPr>
          <a:lstStyle/>
          <a:p>
            <a:pPr algn="ctr">
              <a:spcBef>
                <a:spcPct val="20000"/>
              </a:spcBef>
            </a:pPr>
            <a:r>
              <a:rPr lang="en-GB" sz="2400">
                <a:solidFill>
                  <a:schemeClr val="bg1"/>
                </a:solidFill>
              </a:rPr>
              <a:t>The straight line passing through the Centres of Curvature of the Leading and Trailing Edges of an Aerofoil.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000"/>
                                        <p:tgtEl>
                                          <p:spTgt spid="70660"/>
                                        </p:tgtEl>
                                      </p:cBhvr>
                                    </p:animEffect>
                                    <p:set>
                                      <p:cBhvr>
                                        <p:cTn id="7" dur="1" fill="hold">
                                          <p:stCondLst>
                                            <p:cond delay="999"/>
                                          </p:stCondLst>
                                        </p:cTn>
                                        <p:tgtEl>
                                          <p:spTgt spid="7066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1000"/>
                                        <p:tgtEl>
                                          <p:spTgt spid="70662"/>
                                        </p:tgtEl>
                                      </p:cBhvr>
                                    </p:animEffect>
                                    <p:set>
                                      <p:cBhvr>
                                        <p:cTn id="12" dur="1" fill="hold">
                                          <p:stCondLst>
                                            <p:cond delay="999"/>
                                          </p:stCondLst>
                                        </p:cTn>
                                        <p:tgtEl>
                                          <p:spTgt spid="7066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0664"/>
                                        </p:tgtEl>
                                        <p:attrNameLst>
                                          <p:attrName>style.visibility</p:attrName>
                                        </p:attrNameLst>
                                      </p:cBhvr>
                                      <p:to>
                                        <p:strVal val="visible"/>
                                      </p:to>
                                    </p:set>
                                    <p:animEffect transition="in" filter="wipe(left)">
                                      <p:cBhvr>
                                        <p:cTn id="17" dur="1000"/>
                                        <p:tgtEl>
                                          <p:spTgt spid="7066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0665"/>
                                        </p:tgtEl>
                                        <p:attrNameLst>
                                          <p:attrName>style.visibility</p:attrName>
                                        </p:attrNameLst>
                                      </p:cBhvr>
                                      <p:to>
                                        <p:strVal val="visible"/>
                                      </p:to>
                                    </p:set>
                                    <p:animEffect transition="in" filter="wipe(down)">
                                      <p:cBhvr>
                                        <p:cTn id="22" dur="1000"/>
                                        <p:tgtEl>
                                          <p:spTgt spid="7066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0666"/>
                                        </p:tgtEl>
                                        <p:attrNameLst>
                                          <p:attrName>style.visibility</p:attrName>
                                        </p:attrNameLst>
                                      </p:cBhvr>
                                      <p:to>
                                        <p:strVal val="visible"/>
                                      </p:to>
                                    </p:set>
                                    <p:animEffect transition="in" filter="fade">
                                      <p:cBhvr>
                                        <p:cTn id="27" dur="1000"/>
                                        <p:tgtEl>
                                          <p:spTgt spid="7066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70668">
                                            <p:txEl>
                                              <p:pRg st="0" end="0"/>
                                            </p:txEl>
                                          </p:spTgt>
                                        </p:tgtEl>
                                        <p:attrNameLst>
                                          <p:attrName>style.visibility</p:attrName>
                                        </p:attrNameLst>
                                      </p:cBhvr>
                                      <p:to>
                                        <p:strVal val="visible"/>
                                      </p:to>
                                    </p:set>
                                    <p:animEffect transition="in" filter="dissolve">
                                      <p:cBhvr>
                                        <p:cTn id="32" dur="1000"/>
                                        <p:tgtEl>
                                          <p:spTgt spid="7066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0" grpId="0"/>
      <p:bldP spid="70662" grpId="0"/>
      <p:bldP spid="70664" grpId="0" animBg="1"/>
      <p:bldP spid="70665" grpId="0" animBg="1"/>
      <p:bldP spid="70666"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Freeform 2"/>
          <p:cNvSpPr>
            <a:spLocks/>
          </p:cNvSpPr>
          <p:nvPr/>
        </p:nvSpPr>
        <p:spPr bwMode="auto">
          <a:xfrm>
            <a:off x="1832769" y="908720"/>
            <a:ext cx="5478462" cy="1706563"/>
          </a:xfrm>
          <a:custGeom>
            <a:avLst/>
            <a:gdLst>
              <a:gd name="T0" fmla="*/ 2147483647 w 3451"/>
              <a:gd name="T1" fmla="*/ 2147483647 h 1075"/>
              <a:gd name="T2" fmla="*/ 2147483647 w 3451"/>
              <a:gd name="T3" fmla="*/ 2147483647 h 1075"/>
              <a:gd name="T4" fmla="*/ 2147483647 w 3451"/>
              <a:gd name="T5" fmla="*/ 2147483647 h 1075"/>
              <a:gd name="T6" fmla="*/ 2147483647 w 3451"/>
              <a:gd name="T7" fmla="*/ 2147483647 h 1075"/>
              <a:gd name="T8" fmla="*/ 2147483647 w 3451"/>
              <a:gd name="T9" fmla="*/ 2147483647 h 1075"/>
              <a:gd name="T10" fmla="*/ 2147483647 w 3451"/>
              <a:gd name="T11" fmla="*/ 2147483647 h 1075"/>
              <a:gd name="T12" fmla="*/ 2147483647 w 3451"/>
              <a:gd name="T13" fmla="*/ 2147483647 h 1075"/>
              <a:gd name="T14" fmla="*/ 2147483647 w 3451"/>
              <a:gd name="T15" fmla="*/ 2147483647 h 1075"/>
              <a:gd name="T16" fmla="*/ 2147483647 w 3451"/>
              <a:gd name="T17" fmla="*/ 2147483647 h 1075"/>
              <a:gd name="T18" fmla="*/ 2147483647 w 3451"/>
              <a:gd name="T19" fmla="*/ 2147483647 h 1075"/>
              <a:gd name="T20" fmla="*/ 2147483647 w 3451"/>
              <a:gd name="T21" fmla="*/ 2147483647 h 1075"/>
              <a:gd name="T22" fmla="*/ 0 w 3451"/>
              <a:gd name="T23" fmla="*/ 2147483647 h 1075"/>
              <a:gd name="T24" fmla="*/ 0 w 3451"/>
              <a:gd name="T25" fmla="*/ 2147483647 h 1075"/>
              <a:gd name="T26" fmla="*/ 2147483647 w 3451"/>
              <a:gd name="T27" fmla="*/ 2147483647 h 1075"/>
              <a:gd name="T28" fmla="*/ 2147483647 w 3451"/>
              <a:gd name="T29" fmla="*/ 2147483647 h 1075"/>
              <a:gd name="T30" fmla="*/ 2147483647 w 3451"/>
              <a:gd name="T31" fmla="*/ 0 h 1075"/>
              <a:gd name="T32" fmla="*/ 2147483647 w 3451"/>
              <a:gd name="T33" fmla="*/ 0 h 1075"/>
              <a:gd name="T34" fmla="*/ 2147483647 w 3451"/>
              <a:gd name="T35" fmla="*/ 0 h 1075"/>
              <a:gd name="T36" fmla="*/ 2147483647 w 3451"/>
              <a:gd name="T37" fmla="*/ 2147483647 h 1075"/>
              <a:gd name="T38" fmla="*/ 2147483647 w 3451"/>
              <a:gd name="T39" fmla="*/ 2147483647 h 1075"/>
              <a:gd name="T40" fmla="*/ 2147483647 w 3451"/>
              <a:gd name="T41" fmla="*/ 2147483647 h 1075"/>
              <a:gd name="T42" fmla="*/ 2147483647 w 3451"/>
              <a:gd name="T43" fmla="*/ 2147483647 h 1075"/>
              <a:gd name="T44" fmla="*/ 2147483647 w 3451"/>
              <a:gd name="T45" fmla="*/ 2147483647 h 1075"/>
              <a:gd name="T46" fmla="*/ 2147483647 w 3451"/>
              <a:gd name="T47" fmla="*/ 2147483647 h 1075"/>
              <a:gd name="T48" fmla="*/ 2147483647 w 3451"/>
              <a:gd name="T49" fmla="*/ 2147483647 h 1075"/>
              <a:gd name="T50" fmla="*/ 2147483647 w 3451"/>
              <a:gd name="T51" fmla="*/ 2147483647 h 1075"/>
              <a:gd name="T52" fmla="*/ 2147483647 w 3451"/>
              <a:gd name="T53" fmla="*/ 2147483647 h 107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451"/>
              <a:gd name="T82" fmla="*/ 0 h 1075"/>
              <a:gd name="T83" fmla="*/ 3451 w 3451"/>
              <a:gd name="T84" fmla="*/ 1075 h 107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451" h="1075">
                <a:moveTo>
                  <a:pt x="3450" y="1074"/>
                </a:moveTo>
                <a:lnTo>
                  <a:pt x="2340" y="882"/>
                </a:lnTo>
                <a:lnTo>
                  <a:pt x="1995" y="822"/>
                </a:lnTo>
                <a:lnTo>
                  <a:pt x="1620" y="741"/>
                </a:lnTo>
                <a:lnTo>
                  <a:pt x="1260" y="648"/>
                </a:lnTo>
                <a:lnTo>
                  <a:pt x="945" y="567"/>
                </a:lnTo>
                <a:lnTo>
                  <a:pt x="675" y="486"/>
                </a:lnTo>
                <a:lnTo>
                  <a:pt x="456" y="405"/>
                </a:lnTo>
                <a:lnTo>
                  <a:pt x="252" y="324"/>
                </a:lnTo>
                <a:lnTo>
                  <a:pt x="117" y="252"/>
                </a:lnTo>
                <a:lnTo>
                  <a:pt x="18" y="180"/>
                </a:lnTo>
                <a:lnTo>
                  <a:pt x="0" y="153"/>
                </a:lnTo>
                <a:lnTo>
                  <a:pt x="0" y="117"/>
                </a:lnTo>
                <a:lnTo>
                  <a:pt x="54" y="72"/>
                </a:lnTo>
                <a:lnTo>
                  <a:pt x="165" y="30"/>
                </a:lnTo>
                <a:lnTo>
                  <a:pt x="342" y="0"/>
                </a:lnTo>
                <a:lnTo>
                  <a:pt x="486" y="0"/>
                </a:lnTo>
                <a:lnTo>
                  <a:pt x="639" y="0"/>
                </a:lnTo>
                <a:lnTo>
                  <a:pt x="846" y="36"/>
                </a:lnTo>
                <a:lnTo>
                  <a:pt x="1161" y="108"/>
                </a:lnTo>
                <a:lnTo>
                  <a:pt x="1485" y="207"/>
                </a:lnTo>
                <a:lnTo>
                  <a:pt x="1782" y="315"/>
                </a:lnTo>
                <a:lnTo>
                  <a:pt x="2106" y="450"/>
                </a:lnTo>
                <a:lnTo>
                  <a:pt x="2466" y="603"/>
                </a:lnTo>
                <a:lnTo>
                  <a:pt x="2754" y="738"/>
                </a:lnTo>
                <a:lnTo>
                  <a:pt x="3069" y="882"/>
                </a:lnTo>
                <a:lnTo>
                  <a:pt x="3435" y="1068"/>
                </a:lnTo>
              </a:path>
            </a:pathLst>
          </a:custGeom>
          <a:solidFill>
            <a:schemeClr val="accent1"/>
          </a:solidFill>
          <a:ln w="12700" cap="rnd" cmpd="sng">
            <a:solidFill>
              <a:schemeClr val="tx1"/>
            </a:solidFill>
            <a:prstDash val="solid"/>
            <a:round/>
            <a:headEnd type="none" w="med" len="med"/>
            <a:tailEnd type="none" w="med" len="med"/>
          </a:ln>
        </p:spPr>
        <p:txBody>
          <a:bodyPr/>
          <a:lstStyle/>
          <a:p>
            <a:endParaRPr lang="en-GB"/>
          </a:p>
        </p:txBody>
      </p:sp>
      <p:sp>
        <p:nvSpPr>
          <p:cNvPr id="120836" name="Rectangle 4"/>
          <p:cNvSpPr>
            <a:spLocks noGrp="1" noChangeArrowheads="1"/>
          </p:cNvSpPr>
          <p:nvPr>
            <p:ph type="body" idx="1"/>
          </p:nvPr>
        </p:nvSpPr>
        <p:spPr>
          <a:xfrm>
            <a:off x="683568" y="3212976"/>
            <a:ext cx="7543800" cy="2071849"/>
          </a:xfrm>
          <a:noFill/>
        </p:spPr>
        <p:txBody>
          <a:bodyPr lIns="90488" tIns="44450" rIns="90488" bIns="44450"/>
          <a:lstStyle/>
          <a:p>
            <a:pPr marL="0" indent="0" eaLnBrk="1" hangingPunct="1">
              <a:buFontTx/>
              <a:buNone/>
            </a:pPr>
            <a:r>
              <a:rPr lang="en-GB" sz="2800" b="1" u="sng" dirty="0" smtClean="0">
                <a:solidFill>
                  <a:srgbClr val="FFFF00"/>
                </a:solidFill>
                <a:latin typeface="Arial" charset="0"/>
              </a:rPr>
              <a:t>Free stream flow</a:t>
            </a:r>
            <a:endParaRPr lang="en-GB" sz="2800" b="1" dirty="0" smtClean="0">
              <a:solidFill>
                <a:srgbClr val="FFFF00"/>
              </a:solidFill>
              <a:latin typeface="Arial" charset="0"/>
            </a:endParaRPr>
          </a:p>
          <a:p>
            <a:pPr marL="0" indent="0" eaLnBrk="1" hangingPunct="1">
              <a:buFontTx/>
              <a:buNone/>
            </a:pPr>
            <a:r>
              <a:rPr lang="en-GB" sz="2800" b="1" dirty="0" smtClean="0">
                <a:solidFill>
                  <a:srgbClr val="FFFF00"/>
                </a:solidFill>
                <a:latin typeface="Arial" charset="0"/>
              </a:rPr>
              <a:t>The airflow remote from the aircraft and</a:t>
            </a:r>
          </a:p>
          <a:p>
            <a:pPr marL="0" indent="0" eaLnBrk="1" hangingPunct="1">
              <a:buFontTx/>
              <a:buNone/>
            </a:pPr>
            <a:r>
              <a:rPr lang="en-GB" sz="2800" b="1" dirty="0" smtClean="0">
                <a:solidFill>
                  <a:srgbClr val="FFFF00"/>
                </a:solidFill>
                <a:latin typeface="Arial" charset="0"/>
              </a:rPr>
              <a:t> unaffected by its presence.  Sometimes </a:t>
            </a:r>
          </a:p>
          <a:p>
            <a:pPr marL="0" indent="0" eaLnBrk="1" hangingPunct="1">
              <a:buFontTx/>
              <a:buNone/>
            </a:pPr>
            <a:r>
              <a:rPr lang="en-GB" sz="2800" b="1" dirty="0" smtClean="0">
                <a:solidFill>
                  <a:srgbClr val="FFFF00"/>
                </a:solidFill>
                <a:latin typeface="Arial" charset="0"/>
              </a:rPr>
              <a:t>called the relative airflow</a:t>
            </a:r>
          </a:p>
        </p:txBody>
      </p:sp>
      <p:grpSp>
        <p:nvGrpSpPr>
          <p:cNvPr id="2" name="Group 5"/>
          <p:cNvGrpSpPr>
            <a:grpSpLocks/>
          </p:cNvGrpSpPr>
          <p:nvPr/>
        </p:nvGrpSpPr>
        <p:grpSpPr bwMode="auto">
          <a:xfrm>
            <a:off x="1835696" y="2636912"/>
            <a:ext cx="5454650" cy="0"/>
            <a:chOff x="1132" y="2628"/>
            <a:chExt cx="3436" cy="0"/>
          </a:xfrm>
        </p:grpSpPr>
        <p:sp>
          <p:nvSpPr>
            <p:cNvPr id="35846" name="Line 6"/>
            <p:cNvSpPr>
              <a:spLocks noChangeShapeType="1"/>
            </p:cNvSpPr>
            <p:nvPr/>
          </p:nvSpPr>
          <p:spPr bwMode="auto">
            <a:xfrm flipH="1">
              <a:off x="1132" y="2628"/>
              <a:ext cx="3436" cy="0"/>
            </a:xfrm>
            <a:prstGeom prst="line">
              <a:avLst/>
            </a:prstGeom>
            <a:noFill/>
            <a:ln w="38100">
              <a:solidFill>
                <a:srgbClr val="00FF00"/>
              </a:solidFill>
              <a:round/>
              <a:headEnd/>
              <a:tailEnd/>
            </a:ln>
          </p:spPr>
          <p:txBody>
            <a:bodyPr wrap="none" anchor="ctr"/>
            <a:lstStyle/>
            <a:p>
              <a:endParaRPr lang="en-GB"/>
            </a:p>
          </p:txBody>
        </p:sp>
        <p:sp>
          <p:nvSpPr>
            <p:cNvPr id="35847" name="Line 7"/>
            <p:cNvSpPr>
              <a:spLocks noChangeShapeType="1"/>
            </p:cNvSpPr>
            <p:nvPr/>
          </p:nvSpPr>
          <p:spPr bwMode="auto">
            <a:xfrm>
              <a:off x="2132" y="2628"/>
              <a:ext cx="596" cy="0"/>
            </a:xfrm>
            <a:prstGeom prst="line">
              <a:avLst/>
            </a:prstGeom>
            <a:noFill/>
            <a:ln w="38100">
              <a:solidFill>
                <a:srgbClr val="00FF00"/>
              </a:solidFill>
              <a:round/>
              <a:headEnd/>
              <a:tailEnd type="triangle" w="med" len="med"/>
            </a:ln>
          </p:spPr>
          <p:txBody>
            <a:bodyPr wrap="none" anchor="ctr"/>
            <a:lstStyle/>
            <a:p>
              <a:endParaRPr lang="en-GB"/>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0836">
                                            <p:txEl>
                                              <p:pRg st="0" end="0"/>
                                            </p:txEl>
                                          </p:spTgt>
                                        </p:tgtEl>
                                        <p:attrNameLst>
                                          <p:attrName>style.visibility</p:attrName>
                                        </p:attrNameLst>
                                      </p:cBhvr>
                                      <p:to>
                                        <p:strVal val="visible"/>
                                      </p:to>
                                    </p:set>
                                    <p:animEffect transition="in" filter="wipe(left)">
                                      <p:cBhvr>
                                        <p:cTn id="12" dur="2000"/>
                                        <p:tgtEl>
                                          <p:spTgt spid="12083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0836">
                                            <p:txEl>
                                              <p:pRg st="1" end="1"/>
                                            </p:txEl>
                                          </p:spTgt>
                                        </p:tgtEl>
                                        <p:attrNameLst>
                                          <p:attrName>style.visibility</p:attrName>
                                        </p:attrNameLst>
                                      </p:cBhvr>
                                      <p:to>
                                        <p:strVal val="visible"/>
                                      </p:to>
                                    </p:set>
                                    <p:animEffect transition="in" filter="wipe(left)">
                                      <p:cBhvr>
                                        <p:cTn id="17" dur="2000"/>
                                        <p:tgtEl>
                                          <p:spTgt spid="120836">
                                            <p:txEl>
                                              <p:pRg st="1" end="1"/>
                                            </p:txEl>
                                          </p:spTgt>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120836">
                                            <p:txEl>
                                              <p:pRg st="2" end="2"/>
                                            </p:txEl>
                                          </p:spTgt>
                                        </p:tgtEl>
                                        <p:attrNameLst>
                                          <p:attrName>style.visibility</p:attrName>
                                        </p:attrNameLst>
                                      </p:cBhvr>
                                      <p:to>
                                        <p:strVal val="visible"/>
                                      </p:to>
                                    </p:set>
                                    <p:animEffect transition="in" filter="wipe(left)">
                                      <p:cBhvr>
                                        <p:cTn id="21" dur="2000"/>
                                        <p:tgtEl>
                                          <p:spTgt spid="120836">
                                            <p:txEl>
                                              <p:pRg st="2" end="2"/>
                                            </p:txEl>
                                          </p:spTgt>
                                        </p:tgtEl>
                                      </p:cBhvr>
                                    </p:animEffect>
                                  </p:childTnLst>
                                </p:cTn>
                              </p:par>
                            </p:childTnLst>
                          </p:cTn>
                        </p:par>
                        <p:par>
                          <p:cTn id="22" fill="hold">
                            <p:stCondLst>
                              <p:cond delay="4000"/>
                            </p:stCondLst>
                            <p:childTnLst>
                              <p:par>
                                <p:cTn id="23" presetID="22" presetClass="entr" presetSubtype="8" fill="hold" grpId="0" nodeType="afterEffect">
                                  <p:stCondLst>
                                    <p:cond delay="0"/>
                                  </p:stCondLst>
                                  <p:childTnLst>
                                    <p:set>
                                      <p:cBhvr>
                                        <p:cTn id="24" dur="1" fill="hold">
                                          <p:stCondLst>
                                            <p:cond delay="0"/>
                                          </p:stCondLst>
                                        </p:cTn>
                                        <p:tgtEl>
                                          <p:spTgt spid="120836">
                                            <p:txEl>
                                              <p:pRg st="3" end="3"/>
                                            </p:txEl>
                                          </p:spTgt>
                                        </p:tgtEl>
                                        <p:attrNameLst>
                                          <p:attrName>style.visibility</p:attrName>
                                        </p:attrNameLst>
                                      </p:cBhvr>
                                      <p:to>
                                        <p:strVal val="visible"/>
                                      </p:to>
                                    </p:set>
                                    <p:animEffect transition="in" filter="wipe(left)">
                                      <p:cBhvr>
                                        <p:cTn id="25" dur="2000"/>
                                        <p:tgtEl>
                                          <p:spTgt spid="12083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6"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Freeform 2"/>
          <p:cNvSpPr>
            <a:spLocks/>
          </p:cNvSpPr>
          <p:nvPr/>
        </p:nvSpPr>
        <p:spPr bwMode="auto">
          <a:xfrm>
            <a:off x="1907704" y="1052736"/>
            <a:ext cx="5478462" cy="1706562"/>
          </a:xfrm>
          <a:custGeom>
            <a:avLst/>
            <a:gdLst>
              <a:gd name="T0" fmla="*/ 2147483647 w 3451"/>
              <a:gd name="T1" fmla="*/ 2147483647 h 1075"/>
              <a:gd name="T2" fmla="*/ 2147483647 w 3451"/>
              <a:gd name="T3" fmla="*/ 2147483647 h 1075"/>
              <a:gd name="T4" fmla="*/ 2147483647 w 3451"/>
              <a:gd name="T5" fmla="*/ 2147483647 h 1075"/>
              <a:gd name="T6" fmla="*/ 2147483647 w 3451"/>
              <a:gd name="T7" fmla="*/ 2147483647 h 1075"/>
              <a:gd name="T8" fmla="*/ 2147483647 w 3451"/>
              <a:gd name="T9" fmla="*/ 2147483647 h 1075"/>
              <a:gd name="T10" fmla="*/ 2147483647 w 3451"/>
              <a:gd name="T11" fmla="*/ 2147483647 h 1075"/>
              <a:gd name="T12" fmla="*/ 2147483647 w 3451"/>
              <a:gd name="T13" fmla="*/ 2147483647 h 1075"/>
              <a:gd name="T14" fmla="*/ 2147483647 w 3451"/>
              <a:gd name="T15" fmla="*/ 2147483647 h 1075"/>
              <a:gd name="T16" fmla="*/ 2147483647 w 3451"/>
              <a:gd name="T17" fmla="*/ 2147483647 h 1075"/>
              <a:gd name="T18" fmla="*/ 2147483647 w 3451"/>
              <a:gd name="T19" fmla="*/ 2147483647 h 1075"/>
              <a:gd name="T20" fmla="*/ 2147483647 w 3451"/>
              <a:gd name="T21" fmla="*/ 2147483647 h 1075"/>
              <a:gd name="T22" fmla="*/ 0 w 3451"/>
              <a:gd name="T23" fmla="*/ 2147483647 h 1075"/>
              <a:gd name="T24" fmla="*/ 0 w 3451"/>
              <a:gd name="T25" fmla="*/ 2147483647 h 1075"/>
              <a:gd name="T26" fmla="*/ 2147483647 w 3451"/>
              <a:gd name="T27" fmla="*/ 2147483647 h 1075"/>
              <a:gd name="T28" fmla="*/ 2147483647 w 3451"/>
              <a:gd name="T29" fmla="*/ 2147483647 h 1075"/>
              <a:gd name="T30" fmla="*/ 2147483647 w 3451"/>
              <a:gd name="T31" fmla="*/ 0 h 1075"/>
              <a:gd name="T32" fmla="*/ 2147483647 w 3451"/>
              <a:gd name="T33" fmla="*/ 0 h 1075"/>
              <a:gd name="T34" fmla="*/ 2147483647 w 3451"/>
              <a:gd name="T35" fmla="*/ 0 h 1075"/>
              <a:gd name="T36" fmla="*/ 2147483647 w 3451"/>
              <a:gd name="T37" fmla="*/ 2147483647 h 1075"/>
              <a:gd name="T38" fmla="*/ 2147483647 w 3451"/>
              <a:gd name="T39" fmla="*/ 2147483647 h 1075"/>
              <a:gd name="T40" fmla="*/ 2147483647 w 3451"/>
              <a:gd name="T41" fmla="*/ 2147483647 h 1075"/>
              <a:gd name="T42" fmla="*/ 2147483647 w 3451"/>
              <a:gd name="T43" fmla="*/ 2147483647 h 1075"/>
              <a:gd name="T44" fmla="*/ 2147483647 w 3451"/>
              <a:gd name="T45" fmla="*/ 2147483647 h 1075"/>
              <a:gd name="T46" fmla="*/ 2147483647 w 3451"/>
              <a:gd name="T47" fmla="*/ 2147483647 h 1075"/>
              <a:gd name="T48" fmla="*/ 2147483647 w 3451"/>
              <a:gd name="T49" fmla="*/ 2147483647 h 1075"/>
              <a:gd name="T50" fmla="*/ 2147483647 w 3451"/>
              <a:gd name="T51" fmla="*/ 2147483647 h 1075"/>
              <a:gd name="T52" fmla="*/ 2147483647 w 3451"/>
              <a:gd name="T53" fmla="*/ 2147483647 h 107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451"/>
              <a:gd name="T82" fmla="*/ 0 h 1075"/>
              <a:gd name="T83" fmla="*/ 3451 w 3451"/>
              <a:gd name="T84" fmla="*/ 1075 h 107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451" h="1075">
                <a:moveTo>
                  <a:pt x="3450" y="1074"/>
                </a:moveTo>
                <a:lnTo>
                  <a:pt x="2340" y="882"/>
                </a:lnTo>
                <a:lnTo>
                  <a:pt x="1995" y="822"/>
                </a:lnTo>
                <a:lnTo>
                  <a:pt x="1620" y="741"/>
                </a:lnTo>
                <a:lnTo>
                  <a:pt x="1260" y="648"/>
                </a:lnTo>
                <a:lnTo>
                  <a:pt x="945" y="567"/>
                </a:lnTo>
                <a:lnTo>
                  <a:pt x="675" y="486"/>
                </a:lnTo>
                <a:lnTo>
                  <a:pt x="456" y="405"/>
                </a:lnTo>
                <a:lnTo>
                  <a:pt x="252" y="324"/>
                </a:lnTo>
                <a:lnTo>
                  <a:pt x="117" y="252"/>
                </a:lnTo>
                <a:lnTo>
                  <a:pt x="18" y="180"/>
                </a:lnTo>
                <a:lnTo>
                  <a:pt x="0" y="153"/>
                </a:lnTo>
                <a:lnTo>
                  <a:pt x="0" y="117"/>
                </a:lnTo>
                <a:lnTo>
                  <a:pt x="54" y="72"/>
                </a:lnTo>
                <a:lnTo>
                  <a:pt x="165" y="30"/>
                </a:lnTo>
                <a:lnTo>
                  <a:pt x="342" y="0"/>
                </a:lnTo>
                <a:lnTo>
                  <a:pt x="486" y="0"/>
                </a:lnTo>
                <a:lnTo>
                  <a:pt x="639" y="0"/>
                </a:lnTo>
                <a:lnTo>
                  <a:pt x="846" y="36"/>
                </a:lnTo>
                <a:lnTo>
                  <a:pt x="1161" y="108"/>
                </a:lnTo>
                <a:lnTo>
                  <a:pt x="1485" y="207"/>
                </a:lnTo>
                <a:lnTo>
                  <a:pt x="1782" y="315"/>
                </a:lnTo>
                <a:lnTo>
                  <a:pt x="2106" y="450"/>
                </a:lnTo>
                <a:lnTo>
                  <a:pt x="2466" y="603"/>
                </a:lnTo>
                <a:lnTo>
                  <a:pt x="2754" y="738"/>
                </a:lnTo>
                <a:lnTo>
                  <a:pt x="3069" y="882"/>
                </a:lnTo>
                <a:lnTo>
                  <a:pt x="3435" y="1068"/>
                </a:lnTo>
              </a:path>
            </a:pathLst>
          </a:custGeom>
          <a:solidFill>
            <a:schemeClr val="accent1"/>
          </a:solidFill>
          <a:ln w="12700" cap="rnd" cmpd="sng">
            <a:solidFill>
              <a:schemeClr val="tx1"/>
            </a:solidFill>
            <a:prstDash val="solid"/>
            <a:round/>
            <a:headEnd type="none" w="med" len="med"/>
            <a:tailEnd type="none" w="med" len="med"/>
          </a:ln>
        </p:spPr>
        <p:txBody>
          <a:bodyPr/>
          <a:lstStyle/>
          <a:p>
            <a:endParaRPr lang="en-GB"/>
          </a:p>
        </p:txBody>
      </p:sp>
      <p:sp>
        <p:nvSpPr>
          <p:cNvPr id="122884" name="Rectangle 4"/>
          <p:cNvSpPr>
            <a:spLocks noGrp="1" noChangeArrowheads="1"/>
          </p:cNvSpPr>
          <p:nvPr>
            <p:ph type="body" idx="1"/>
          </p:nvPr>
        </p:nvSpPr>
        <p:spPr>
          <a:xfrm>
            <a:off x="912341" y="3486373"/>
            <a:ext cx="7543800" cy="1425518"/>
          </a:xfrm>
          <a:noFill/>
        </p:spPr>
        <p:txBody>
          <a:bodyPr lIns="90488" tIns="44450" rIns="90488" bIns="44450"/>
          <a:lstStyle/>
          <a:p>
            <a:pPr marL="0" indent="0" eaLnBrk="1" hangingPunct="1">
              <a:lnSpc>
                <a:spcPct val="90000"/>
              </a:lnSpc>
              <a:buFontTx/>
              <a:buNone/>
            </a:pPr>
            <a:r>
              <a:rPr lang="en-GB" sz="2800" b="1" u="sng" dirty="0" smtClean="0">
                <a:solidFill>
                  <a:srgbClr val="FFFF00"/>
                </a:solidFill>
                <a:latin typeface="Arial" charset="0"/>
              </a:rPr>
              <a:t>Angle of attack (</a:t>
            </a:r>
            <a:r>
              <a:rPr lang="en-GB" sz="2800" b="1" u="sng" dirty="0" err="1" smtClean="0">
                <a:solidFill>
                  <a:srgbClr val="FFFF00"/>
                </a:solidFill>
                <a:latin typeface="Arial" charset="0"/>
              </a:rPr>
              <a:t>AoA</a:t>
            </a:r>
            <a:r>
              <a:rPr lang="en-GB" sz="2800" b="1" u="sng" dirty="0" smtClean="0">
                <a:solidFill>
                  <a:srgbClr val="FFFF00"/>
                </a:solidFill>
                <a:latin typeface="Arial" charset="0"/>
              </a:rPr>
              <a:t>) </a:t>
            </a:r>
            <a:r>
              <a:rPr lang="en-GB" sz="2800" b="1" i="1" dirty="0" smtClean="0">
                <a:solidFill>
                  <a:srgbClr val="FFFF00"/>
                </a:solidFill>
                <a:latin typeface="Arial" charset="0"/>
              </a:rPr>
              <a:t>Symbol </a:t>
            </a:r>
            <a:r>
              <a:rPr lang="el-GR" sz="2800" b="1" i="1" dirty="0" smtClean="0">
                <a:solidFill>
                  <a:srgbClr val="FFFF00"/>
                </a:solidFill>
                <a:latin typeface="Arial" charset="0"/>
              </a:rPr>
              <a:t>α</a:t>
            </a:r>
            <a:r>
              <a:rPr lang="en-GB" sz="2800" b="1" i="1" dirty="0" smtClean="0">
                <a:solidFill>
                  <a:srgbClr val="FFFF00"/>
                </a:solidFill>
                <a:latin typeface="Arial" charset="0"/>
              </a:rPr>
              <a:t> (alpha)</a:t>
            </a:r>
            <a:endParaRPr lang="en-GB" sz="2800" b="1" dirty="0" smtClean="0">
              <a:solidFill>
                <a:srgbClr val="FFFF00"/>
              </a:solidFill>
              <a:latin typeface="Arial" charset="0"/>
            </a:endParaRPr>
          </a:p>
          <a:p>
            <a:pPr marL="0" indent="0" eaLnBrk="1" hangingPunct="1">
              <a:lnSpc>
                <a:spcPct val="90000"/>
              </a:lnSpc>
              <a:buFontTx/>
              <a:buNone/>
            </a:pPr>
            <a:r>
              <a:rPr lang="en-GB" sz="2800" b="1" dirty="0" smtClean="0">
                <a:solidFill>
                  <a:srgbClr val="FFFF00"/>
                </a:solidFill>
                <a:latin typeface="Arial" charset="0"/>
              </a:rPr>
              <a:t>The angle between the chord line and</a:t>
            </a:r>
          </a:p>
          <a:p>
            <a:pPr marL="0" indent="0" eaLnBrk="1" hangingPunct="1">
              <a:lnSpc>
                <a:spcPct val="90000"/>
              </a:lnSpc>
              <a:buFontTx/>
              <a:buNone/>
            </a:pPr>
            <a:r>
              <a:rPr lang="en-GB" sz="2800" b="1" dirty="0" smtClean="0">
                <a:solidFill>
                  <a:srgbClr val="FFFF00"/>
                </a:solidFill>
                <a:latin typeface="Arial" charset="0"/>
              </a:rPr>
              <a:t> the free stream flow</a:t>
            </a:r>
          </a:p>
        </p:txBody>
      </p:sp>
      <p:sp>
        <p:nvSpPr>
          <p:cNvPr id="36869" name="Freeform 5"/>
          <p:cNvSpPr>
            <a:spLocks/>
          </p:cNvSpPr>
          <p:nvPr/>
        </p:nvSpPr>
        <p:spPr bwMode="auto">
          <a:xfrm>
            <a:off x="1941041" y="1267048"/>
            <a:ext cx="5392738" cy="1468438"/>
          </a:xfrm>
          <a:custGeom>
            <a:avLst/>
            <a:gdLst>
              <a:gd name="T0" fmla="*/ 0 w 3397"/>
              <a:gd name="T1" fmla="*/ 0 h 925"/>
              <a:gd name="T2" fmla="*/ 2147483647 w 3397"/>
              <a:gd name="T3" fmla="*/ 2147483647 h 925"/>
              <a:gd name="T4" fmla="*/ 0 60000 65536"/>
              <a:gd name="T5" fmla="*/ 0 60000 65536"/>
              <a:gd name="T6" fmla="*/ 0 w 3397"/>
              <a:gd name="T7" fmla="*/ 0 h 925"/>
              <a:gd name="T8" fmla="*/ 3397 w 3397"/>
              <a:gd name="T9" fmla="*/ 925 h 925"/>
            </a:gdLst>
            <a:ahLst/>
            <a:cxnLst>
              <a:cxn ang="T4">
                <a:pos x="T0" y="T1"/>
              </a:cxn>
              <a:cxn ang="T5">
                <a:pos x="T2" y="T3"/>
              </a:cxn>
            </a:cxnLst>
            <a:rect l="T6" t="T7" r="T8" b="T9"/>
            <a:pathLst>
              <a:path w="3397" h="925">
                <a:moveTo>
                  <a:pt x="0" y="0"/>
                </a:moveTo>
                <a:lnTo>
                  <a:pt x="3396" y="924"/>
                </a:lnTo>
              </a:path>
            </a:pathLst>
          </a:custGeom>
          <a:noFill/>
          <a:ln w="25400" cap="rnd" cmpd="sng">
            <a:noFill/>
            <a:prstDash val="solid"/>
            <a:round/>
            <a:headEnd type="none" w="med" len="med"/>
            <a:tailEnd type="none" w="med" len="med"/>
          </a:ln>
        </p:spPr>
        <p:txBody>
          <a:bodyPr/>
          <a:lstStyle/>
          <a:p>
            <a:endParaRPr lang="en-GB"/>
          </a:p>
        </p:txBody>
      </p:sp>
      <p:grpSp>
        <p:nvGrpSpPr>
          <p:cNvPr id="2" name="Group 6"/>
          <p:cNvGrpSpPr>
            <a:grpSpLocks/>
          </p:cNvGrpSpPr>
          <p:nvPr/>
        </p:nvGrpSpPr>
        <p:grpSpPr bwMode="auto">
          <a:xfrm>
            <a:off x="1947391" y="2752948"/>
            <a:ext cx="5454650" cy="0"/>
            <a:chOff x="1156" y="2628"/>
            <a:chExt cx="3436" cy="0"/>
          </a:xfrm>
        </p:grpSpPr>
        <p:sp>
          <p:nvSpPr>
            <p:cNvPr id="36875" name="Line 7"/>
            <p:cNvSpPr>
              <a:spLocks noChangeShapeType="1"/>
            </p:cNvSpPr>
            <p:nvPr/>
          </p:nvSpPr>
          <p:spPr bwMode="auto">
            <a:xfrm flipH="1">
              <a:off x="1156" y="2628"/>
              <a:ext cx="3436" cy="0"/>
            </a:xfrm>
            <a:prstGeom prst="line">
              <a:avLst/>
            </a:prstGeom>
            <a:noFill/>
            <a:ln w="25400">
              <a:solidFill>
                <a:srgbClr val="00FF00"/>
              </a:solidFill>
              <a:round/>
              <a:headEnd/>
              <a:tailEnd/>
            </a:ln>
          </p:spPr>
          <p:txBody>
            <a:bodyPr wrap="none" anchor="ctr"/>
            <a:lstStyle/>
            <a:p>
              <a:endParaRPr lang="en-GB"/>
            </a:p>
          </p:txBody>
        </p:sp>
        <p:sp>
          <p:nvSpPr>
            <p:cNvPr id="36876" name="Line 8"/>
            <p:cNvSpPr>
              <a:spLocks noChangeShapeType="1"/>
            </p:cNvSpPr>
            <p:nvPr/>
          </p:nvSpPr>
          <p:spPr bwMode="auto">
            <a:xfrm>
              <a:off x="2156" y="2628"/>
              <a:ext cx="596" cy="0"/>
            </a:xfrm>
            <a:prstGeom prst="line">
              <a:avLst/>
            </a:prstGeom>
            <a:noFill/>
            <a:ln w="25400">
              <a:solidFill>
                <a:srgbClr val="00FF00"/>
              </a:solidFill>
              <a:round/>
              <a:headEnd/>
              <a:tailEnd type="triangle" w="med" len="med"/>
            </a:ln>
          </p:spPr>
          <p:txBody>
            <a:bodyPr wrap="none" anchor="ctr"/>
            <a:lstStyle/>
            <a:p>
              <a:endParaRPr lang="en-GB"/>
            </a:p>
          </p:txBody>
        </p:sp>
      </p:grpSp>
      <p:sp>
        <p:nvSpPr>
          <p:cNvPr id="122889" name="Rectangle 9"/>
          <p:cNvSpPr>
            <a:spLocks noChangeArrowheads="1"/>
          </p:cNvSpPr>
          <p:nvPr/>
        </p:nvSpPr>
        <p:spPr bwMode="auto">
          <a:xfrm>
            <a:off x="5022379" y="2205261"/>
            <a:ext cx="436562" cy="638175"/>
          </a:xfrm>
          <a:prstGeom prst="rect">
            <a:avLst/>
          </a:prstGeom>
          <a:noFill/>
          <a:ln w="12700">
            <a:noFill/>
            <a:miter lim="800000"/>
            <a:headEnd/>
            <a:tailEnd/>
          </a:ln>
        </p:spPr>
        <p:txBody>
          <a:bodyPr wrap="none" lIns="90488" tIns="44450" rIns="90488" bIns="44450">
            <a:spAutoFit/>
          </a:bodyPr>
          <a:lstStyle/>
          <a:p>
            <a:pPr eaLnBrk="0" hangingPunct="0"/>
            <a:r>
              <a:rPr lang="el-GR" sz="3600" b="1">
                <a:solidFill>
                  <a:srgbClr val="FFFF66"/>
                </a:solidFill>
                <a:latin typeface="Times New Roman" pitchFamily="18" charset="0"/>
                <a:cs typeface="Times New Roman" pitchFamily="18" charset="0"/>
              </a:rPr>
              <a:t>α</a:t>
            </a:r>
          </a:p>
        </p:txBody>
      </p:sp>
      <p:sp>
        <p:nvSpPr>
          <p:cNvPr id="122890" name="Arc 10"/>
          <p:cNvSpPr>
            <a:spLocks/>
          </p:cNvSpPr>
          <p:nvPr/>
        </p:nvSpPr>
        <p:spPr bwMode="auto">
          <a:xfrm>
            <a:off x="5524029" y="2278286"/>
            <a:ext cx="438150" cy="450850"/>
          </a:xfrm>
          <a:custGeom>
            <a:avLst/>
            <a:gdLst>
              <a:gd name="T0" fmla="*/ 22518924 w 21600"/>
              <a:gd name="T1" fmla="*/ 2147483647 h 13126"/>
              <a:gd name="T2" fmla="*/ 483373883 w 21600"/>
              <a:gd name="T3" fmla="*/ 0 h 13126"/>
              <a:gd name="T4" fmla="*/ 2147483647 w 21600"/>
              <a:gd name="T5" fmla="*/ 2147483647 h 13126"/>
              <a:gd name="T6" fmla="*/ 0 60000 65536"/>
              <a:gd name="T7" fmla="*/ 0 60000 65536"/>
              <a:gd name="T8" fmla="*/ 0 60000 65536"/>
              <a:gd name="T9" fmla="*/ 0 w 21600"/>
              <a:gd name="T10" fmla="*/ 0 h 13126"/>
              <a:gd name="T11" fmla="*/ 21600 w 21600"/>
              <a:gd name="T12" fmla="*/ 13126 h 13126"/>
            </a:gdLst>
            <a:ahLst/>
            <a:cxnLst>
              <a:cxn ang="T6">
                <a:pos x="T0" y="T1"/>
              </a:cxn>
              <a:cxn ang="T7">
                <a:pos x="T2" y="T3"/>
              </a:cxn>
              <a:cxn ang="T8">
                <a:pos x="T4" y="T5"/>
              </a:cxn>
            </a:cxnLst>
            <a:rect l="T9" t="T10" r="T11" b="T12"/>
            <a:pathLst>
              <a:path w="21600" h="13126" fill="none" extrusionOk="0">
                <a:moveTo>
                  <a:pt x="133" y="13125"/>
                </a:moveTo>
                <a:cubicBezTo>
                  <a:pt x="44" y="12331"/>
                  <a:pt x="0" y="11531"/>
                  <a:pt x="0" y="10732"/>
                </a:cubicBezTo>
                <a:cubicBezTo>
                  <a:pt x="-1" y="6966"/>
                  <a:pt x="984" y="3267"/>
                  <a:pt x="2854" y="-1"/>
                </a:cubicBezTo>
              </a:path>
              <a:path w="21600" h="13126" stroke="0" extrusionOk="0">
                <a:moveTo>
                  <a:pt x="133" y="13125"/>
                </a:moveTo>
                <a:cubicBezTo>
                  <a:pt x="44" y="12331"/>
                  <a:pt x="0" y="11531"/>
                  <a:pt x="0" y="10732"/>
                </a:cubicBezTo>
                <a:cubicBezTo>
                  <a:pt x="-1" y="6966"/>
                  <a:pt x="984" y="3267"/>
                  <a:pt x="2854" y="-1"/>
                </a:cubicBezTo>
                <a:lnTo>
                  <a:pt x="21600" y="10732"/>
                </a:lnTo>
                <a:close/>
              </a:path>
            </a:pathLst>
          </a:custGeom>
          <a:noFill/>
          <a:ln w="28575" cap="rnd">
            <a:solidFill>
              <a:srgbClr val="FFFF00"/>
            </a:solidFill>
            <a:round/>
            <a:headEnd/>
            <a:tailEnd/>
          </a:ln>
        </p:spPr>
        <p:txBody>
          <a:bodyPr wrap="none" anchor="ctr"/>
          <a:lstStyle/>
          <a:p>
            <a:endParaRPr lang="en-GB"/>
          </a:p>
        </p:txBody>
      </p:sp>
      <p:sp>
        <p:nvSpPr>
          <p:cNvPr id="122891" name="Line 11"/>
          <p:cNvSpPr>
            <a:spLocks noChangeShapeType="1"/>
          </p:cNvSpPr>
          <p:nvPr/>
        </p:nvSpPr>
        <p:spPr bwMode="auto">
          <a:xfrm>
            <a:off x="1917229" y="1241648"/>
            <a:ext cx="5499100" cy="1508125"/>
          </a:xfrm>
          <a:prstGeom prst="line">
            <a:avLst/>
          </a:prstGeom>
          <a:noFill/>
          <a:ln w="31750">
            <a:solidFill>
              <a:srgbClr val="FF0000"/>
            </a:solidFill>
            <a:round/>
            <a:headEnd/>
            <a:tailEnd/>
          </a:ln>
        </p:spPr>
        <p:txBody>
          <a:bodyPr/>
          <a:lstStyle/>
          <a:p>
            <a:endParaRPr lang="en-GB"/>
          </a:p>
        </p:txBody>
      </p:sp>
      <p:sp>
        <p:nvSpPr>
          <p:cNvPr id="122892" name="Rectangle 12"/>
          <p:cNvSpPr>
            <a:spLocks noChangeArrowheads="1"/>
          </p:cNvSpPr>
          <p:nvPr/>
        </p:nvSpPr>
        <p:spPr bwMode="auto">
          <a:xfrm>
            <a:off x="3469804" y="2765648"/>
            <a:ext cx="2317750" cy="396875"/>
          </a:xfrm>
          <a:prstGeom prst="rect">
            <a:avLst/>
          </a:prstGeom>
          <a:noFill/>
          <a:ln w="12700">
            <a:noFill/>
            <a:miter lim="800000"/>
            <a:headEnd/>
            <a:tailEnd/>
          </a:ln>
        </p:spPr>
        <p:txBody>
          <a:bodyPr wrap="none" lIns="90488" tIns="44450" rIns="90488" bIns="44450">
            <a:spAutoFit/>
          </a:bodyPr>
          <a:lstStyle/>
          <a:p>
            <a:pPr eaLnBrk="0" hangingPunct="0"/>
            <a:r>
              <a:rPr lang="en-GB" sz="2000" b="1" dirty="0">
                <a:solidFill>
                  <a:srgbClr val="FFFF00"/>
                </a:solidFill>
              </a:rPr>
              <a:t>Free Stream Flow</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2891"/>
                                        </p:tgtEl>
                                        <p:attrNameLst>
                                          <p:attrName>style.visibility</p:attrName>
                                        </p:attrNameLst>
                                      </p:cBhvr>
                                      <p:to>
                                        <p:strVal val="visible"/>
                                      </p:to>
                                    </p:set>
                                    <p:animEffect transition="in" filter="wipe(left)">
                                      <p:cBhvr>
                                        <p:cTn id="10" dur="2000"/>
                                        <p:tgtEl>
                                          <p:spTgt spid="122891"/>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22892"/>
                                        </p:tgtEl>
                                        <p:attrNameLst>
                                          <p:attrName>style.visibility</p:attrName>
                                        </p:attrNameLst>
                                      </p:cBhvr>
                                      <p:to>
                                        <p:strVal val="visible"/>
                                      </p:to>
                                    </p:set>
                                    <p:animEffect transition="in" filter="wipe(left)">
                                      <p:cBhvr>
                                        <p:cTn id="13" dur="2000"/>
                                        <p:tgtEl>
                                          <p:spTgt spid="122892"/>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22889"/>
                                        </p:tgtEl>
                                        <p:attrNameLst>
                                          <p:attrName>style.visibility</p:attrName>
                                        </p:attrNameLst>
                                      </p:cBhvr>
                                      <p:to>
                                        <p:strVal val="visible"/>
                                      </p:to>
                                    </p:set>
                                    <p:animEffect transition="in" filter="wipe(left)">
                                      <p:cBhvr>
                                        <p:cTn id="18" dur="2000"/>
                                        <p:tgtEl>
                                          <p:spTgt spid="122889"/>
                                        </p:tgtEl>
                                      </p:cBhvr>
                                    </p:animEffect>
                                  </p:childTnLst>
                                </p:cTn>
                              </p:par>
                            </p:childTnLst>
                          </p:cTn>
                        </p:par>
                        <p:par>
                          <p:cTn id="19" fill="hold">
                            <p:stCondLst>
                              <p:cond delay="2000"/>
                            </p:stCondLst>
                            <p:childTnLst>
                              <p:par>
                                <p:cTn id="20" presetID="22" presetClass="entr" presetSubtype="4" fill="hold" grpId="0" nodeType="afterEffect">
                                  <p:stCondLst>
                                    <p:cond delay="0"/>
                                  </p:stCondLst>
                                  <p:childTnLst>
                                    <p:set>
                                      <p:cBhvr>
                                        <p:cTn id="21" dur="1" fill="hold">
                                          <p:stCondLst>
                                            <p:cond delay="0"/>
                                          </p:stCondLst>
                                        </p:cTn>
                                        <p:tgtEl>
                                          <p:spTgt spid="122890"/>
                                        </p:tgtEl>
                                        <p:attrNameLst>
                                          <p:attrName>style.visibility</p:attrName>
                                        </p:attrNameLst>
                                      </p:cBhvr>
                                      <p:to>
                                        <p:strVal val="visible"/>
                                      </p:to>
                                    </p:set>
                                    <p:animEffect transition="in" filter="wipe(down)">
                                      <p:cBhvr>
                                        <p:cTn id="22" dur="2000"/>
                                        <p:tgtEl>
                                          <p:spTgt spid="12289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2884">
                                            <p:txEl>
                                              <p:pRg st="0" end="0"/>
                                            </p:txEl>
                                          </p:spTgt>
                                        </p:tgtEl>
                                        <p:attrNameLst>
                                          <p:attrName>style.visibility</p:attrName>
                                        </p:attrNameLst>
                                      </p:cBhvr>
                                      <p:to>
                                        <p:strVal val="visible"/>
                                      </p:to>
                                    </p:set>
                                    <p:animEffect transition="in" filter="wipe(left)">
                                      <p:cBhvr>
                                        <p:cTn id="27" dur="2000"/>
                                        <p:tgtEl>
                                          <p:spTgt spid="12288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2884">
                                            <p:txEl>
                                              <p:pRg st="1" end="1"/>
                                            </p:txEl>
                                          </p:spTgt>
                                        </p:tgtEl>
                                        <p:attrNameLst>
                                          <p:attrName>style.visibility</p:attrName>
                                        </p:attrNameLst>
                                      </p:cBhvr>
                                      <p:to>
                                        <p:strVal val="visible"/>
                                      </p:to>
                                    </p:set>
                                    <p:animEffect transition="in" filter="wipe(left)">
                                      <p:cBhvr>
                                        <p:cTn id="32" dur="2000"/>
                                        <p:tgtEl>
                                          <p:spTgt spid="122884">
                                            <p:txEl>
                                              <p:pRg st="1" end="1"/>
                                            </p:txEl>
                                          </p:spTgt>
                                        </p:tgtEl>
                                      </p:cBhvr>
                                    </p:animEffect>
                                  </p:childTnLst>
                                </p:cTn>
                              </p:par>
                            </p:childTnLst>
                          </p:cTn>
                        </p:par>
                        <p:par>
                          <p:cTn id="33" fill="hold">
                            <p:stCondLst>
                              <p:cond delay="2000"/>
                            </p:stCondLst>
                            <p:childTnLst>
                              <p:par>
                                <p:cTn id="34" presetID="22" presetClass="entr" presetSubtype="8" fill="hold" grpId="0" nodeType="afterEffect">
                                  <p:stCondLst>
                                    <p:cond delay="0"/>
                                  </p:stCondLst>
                                  <p:childTnLst>
                                    <p:set>
                                      <p:cBhvr>
                                        <p:cTn id="35" dur="1" fill="hold">
                                          <p:stCondLst>
                                            <p:cond delay="0"/>
                                          </p:stCondLst>
                                        </p:cTn>
                                        <p:tgtEl>
                                          <p:spTgt spid="122884">
                                            <p:txEl>
                                              <p:pRg st="2" end="2"/>
                                            </p:txEl>
                                          </p:spTgt>
                                        </p:tgtEl>
                                        <p:attrNameLst>
                                          <p:attrName>style.visibility</p:attrName>
                                        </p:attrNameLst>
                                      </p:cBhvr>
                                      <p:to>
                                        <p:strVal val="visible"/>
                                      </p:to>
                                    </p:set>
                                    <p:animEffect transition="in" filter="wipe(left)">
                                      <p:cBhvr>
                                        <p:cTn id="36" dur="2000"/>
                                        <p:tgtEl>
                                          <p:spTgt spid="12288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4" grpId="0" build="p" autoUpdateAnimBg="0"/>
      <p:bldP spid="122889" grpId="0"/>
      <p:bldP spid="122890" grpId="0" animBg="1"/>
      <p:bldP spid="122891" grpId="0" animBg="1"/>
      <p:bldP spid="12289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Freeform 10"/>
          <p:cNvSpPr>
            <a:spLocks/>
          </p:cNvSpPr>
          <p:nvPr/>
        </p:nvSpPr>
        <p:spPr bwMode="auto">
          <a:xfrm>
            <a:off x="2196307" y="1052736"/>
            <a:ext cx="4751387" cy="1157287"/>
          </a:xfrm>
          <a:custGeom>
            <a:avLst/>
            <a:gdLst>
              <a:gd name="T0" fmla="*/ 2147483647 w 2285"/>
              <a:gd name="T1" fmla="*/ 2147483647 h 641"/>
              <a:gd name="T2" fmla="*/ 2147483647 w 2285"/>
              <a:gd name="T3" fmla="*/ 2147483647 h 641"/>
              <a:gd name="T4" fmla="*/ 2147483647 w 2285"/>
              <a:gd name="T5" fmla="*/ 2147483647 h 641"/>
              <a:gd name="T6" fmla="*/ 2147483647 w 2285"/>
              <a:gd name="T7" fmla="*/ 2147483647 h 641"/>
              <a:gd name="T8" fmla="*/ 2147483647 w 2285"/>
              <a:gd name="T9" fmla="*/ 2147483647 h 641"/>
              <a:gd name="T10" fmla="*/ 2147483647 w 2285"/>
              <a:gd name="T11" fmla="*/ 2147483647 h 641"/>
              <a:gd name="T12" fmla="*/ 2147483647 w 2285"/>
              <a:gd name="T13" fmla="*/ 2147483647 h 641"/>
              <a:gd name="T14" fmla="*/ 2147483647 w 2285"/>
              <a:gd name="T15" fmla="*/ 2147483647 h 641"/>
              <a:gd name="T16" fmla="*/ 2147483647 w 2285"/>
              <a:gd name="T17" fmla="*/ 2147483647 h 641"/>
              <a:gd name="T18" fmla="*/ 2147483647 w 2285"/>
              <a:gd name="T19" fmla="*/ 2147483647 h 641"/>
              <a:gd name="T20" fmla="*/ 2147483647 w 2285"/>
              <a:gd name="T21" fmla="*/ 2147483647 h 641"/>
              <a:gd name="T22" fmla="*/ 2147483647 w 2285"/>
              <a:gd name="T23" fmla="*/ 2147483647 h 641"/>
              <a:gd name="T24" fmla="*/ 2147483647 w 2285"/>
              <a:gd name="T25" fmla="*/ 2147483647 h 641"/>
              <a:gd name="T26" fmla="*/ 2147483647 w 2285"/>
              <a:gd name="T27" fmla="*/ 2147483647 h 641"/>
              <a:gd name="T28" fmla="*/ 2147483647 w 2285"/>
              <a:gd name="T29" fmla="*/ 2147483647 h 641"/>
              <a:gd name="T30" fmla="*/ 2147483647 w 2285"/>
              <a:gd name="T31" fmla="*/ 2147483647 h 641"/>
              <a:gd name="T32" fmla="*/ 2147483647 w 2285"/>
              <a:gd name="T33" fmla="*/ 2147483647 h 641"/>
              <a:gd name="T34" fmla="*/ 2147483647 w 2285"/>
              <a:gd name="T35" fmla="*/ 2147483647 h 641"/>
              <a:gd name="T36" fmla="*/ 2147483647 w 2285"/>
              <a:gd name="T37" fmla="*/ 2147483647 h 641"/>
              <a:gd name="T38" fmla="*/ 2147483647 w 2285"/>
              <a:gd name="T39" fmla="*/ 2147483647 h 641"/>
              <a:gd name="T40" fmla="*/ 2147483647 w 2285"/>
              <a:gd name="T41" fmla="*/ 2147483647 h 641"/>
              <a:gd name="T42" fmla="*/ 2147483647 w 2285"/>
              <a:gd name="T43" fmla="*/ 2147483647 h 641"/>
              <a:gd name="T44" fmla="*/ 2147483647 w 2285"/>
              <a:gd name="T45" fmla="*/ 2147483647 h 641"/>
              <a:gd name="T46" fmla="*/ 2147483647 w 2285"/>
              <a:gd name="T47" fmla="*/ 2147483647 h 641"/>
              <a:gd name="T48" fmla="*/ 2147483647 w 2285"/>
              <a:gd name="T49" fmla="*/ 2147483647 h 641"/>
              <a:gd name="T50" fmla="*/ 2147483647 w 2285"/>
              <a:gd name="T51" fmla="*/ 2147483647 h 641"/>
              <a:gd name="T52" fmla="*/ 2147483647 w 2285"/>
              <a:gd name="T53" fmla="*/ 2147483647 h 641"/>
              <a:gd name="T54" fmla="*/ 2147483647 w 2285"/>
              <a:gd name="T55" fmla="*/ 2147483647 h 641"/>
              <a:gd name="T56" fmla="*/ 2147483647 w 2285"/>
              <a:gd name="T57" fmla="*/ 2147483647 h 641"/>
              <a:gd name="T58" fmla="*/ 2147483647 w 2285"/>
              <a:gd name="T59" fmla="*/ 2147483647 h 641"/>
              <a:gd name="T60" fmla="*/ 2147483647 w 2285"/>
              <a:gd name="T61" fmla="*/ 2147483647 h 641"/>
              <a:gd name="T62" fmla="*/ 0 w 2285"/>
              <a:gd name="T63" fmla="*/ 2147483647 h 6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85"/>
              <a:gd name="T97" fmla="*/ 0 h 641"/>
              <a:gd name="T98" fmla="*/ 2285 w 2285"/>
              <a:gd name="T99" fmla="*/ 641 h 6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85" h="641">
                <a:moveTo>
                  <a:pt x="12" y="136"/>
                </a:moveTo>
                <a:lnTo>
                  <a:pt x="76" y="94"/>
                </a:lnTo>
                <a:lnTo>
                  <a:pt x="144" y="60"/>
                </a:lnTo>
                <a:lnTo>
                  <a:pt x="217" y="35"/>
                </a:lnTo>
                <a:lnTo>
                  <a:pt x="295" y="17"/>
                </a:lnTo>
                <a:lnTo>
                  <a:pt x="377" y="5"/>
                </a:lnTo>
                <a:lnTo>
                  <a:pt x="463" y="0"/>
                </a:lnTo>
                <a:lnTo>
                  <a:pt x="551" y="1"/>
                </a:lnTo>
                <a:lnTo>
                  <a:pt x="641" y="8"/>
                </a:lnTo>
                <a:lnTo>
                  <a:pt x="733" y="20"/>
                </a:lnTo>
                <a:lnTo>
                  <a:pt x="827" y="37"/>
                </a:lnTo>
                <a:lnTo>
                  <a:pt x="922" y="56"/>
                </a:lnTo>
                <a:lnTo>
                  <a:pt x="1017" y="81"/>
                </a:lnTo>
                <a:lnTo>
                  <a:pt x="1113" y="108"/>
                </a:lnTo>
                <a:lnTo>
                  <a:pt x="1208" y="139"/>
                </a:lnTo>
                <a:lnTo>
                  <a:pt x="1302" y="171"/>
                </a:lnTo>
                <a:lnTo>
                  <a:pt x="1393" y="205"/>
                </a:lnTo>
                <a:lnTo>
                  <a:pt x="1484" y="242"/>
                </a:lnTo>
                <a:lnTo>
                  <a:pt x="1572" y="278"/>
                </a:lnTo>
                <a:lnTo>
                  <a:pt x="1658" y="315"/>
                </a:lnTo>
                <a:lnTo>
                  <a:pt x="1739" y="353"/>
                </a:lnTo>
                <a:lnTo>
                  <a:pt x="1817" y="390"/>
                </a:lnTo>
                <a:lnTo>
                  <a:pt x="1891" y="426"/>
                </a:lnTo>
                <a:lnTo>
                  <a:pt x="1960" y="461"/>
                </a:lnTo>
                <a:lnTo>
                  <a:pt x="2024" y="493"/>
                </a:lnTo>
                <a:lnTo>
                  <a:pt x="2082" y="525"/>
                </a:lnTo>
                <a:lnTo>
                  <a:pt x="2132" y="553"/>
                </a:lnTo>
                <a:lnTo>
                  <a:pt x="2177" y="578"/>
                </a:lnTo>
                <a:lnTo>
                  <a:pt x="2215" y="599"/>
                </a:lnTo>
                <a:lnTo>
                  <a:pt x="2245" y="616"/>
                </a:lnTo>
                <a:lnTo>
                  <a:pt x="2267" y="630"/>
                </a:lnTo>
                <a:lnTo>
                  <a:pt x="2280" y="638"/>
                </a:lnTo>
                <a:lnTo>
                  <a:pt x="2284" y="640"/>
                </a:lnTo>
                <a:lnTo>
                  <a:pt x="2276" y="639"/>
                </a:lnTo>
                <a:lnTo>
                  <a:pt x="2254" y="636"/>
                </a:lnTo>
                <a:lnTo>
                  <a:pt x="2220" y="632"/>
                </a:lnTo>
                <a:lnTo>
                  <a:pt x="2174" y="627"/>
                </a:lnTo>
                <a:lnTo>
                  <a:pt x="2118" y="620"/>
                </a:lnTo>
                <a:lnTo>
                  <a:pt x="2052" y="612"/>
                </a:lnTo>
                <a:lnTo>
                  <a:pt x="1977" y="603"/>
                </a:lnTo>
                <a:lnTo>
                  <a:pt x="1894" y="593"/>
                </a:lnTo>
                <a:lnTo>
                  <a:pt x="1804" y="582"/>
                </a:lnTo>
                <a:lnTo>
                  <a:pt x="1709" y="570"/>
                </a:lnTo>
                <a:lnTo>
                  <a:pt x="1608" y="556"/>
                </a:lnTo>
                <a:lnTo>
                  <a:pt x="1503" y="542"/>
                </a:lnTo>
                <a:lnTo>
                  <a:pt x="1395" y="526"/>
                </a:lnTo>
                <a:lnTo>
                  <a:pt x="1286" y="510"/>
                </a:lnTo>
                <a:lnTo>
                  <a:pt x="1174" y="493"/>
                </a:lnTo>
                <a:lnTo>
                  <a:pt x="1063" y="476"/>
                </a:lnTo>
                <a:lnTo>
                  <a:pt x="952" y="458"/>
                </a:lnTo>
                <a:lnTo>
                  <a:pt x="843" y="438"/>
                </a:lnTo>
                <a:lnTo>
                  <a:pt x="736" y="419"/>
                </a:lnTo>
                <a:lnTo>
                  <a:pt x="633" y="399"/>
                </a:lnTo>
                <a:lnTo>
                  <a:pt x="535" y="378"/>
                </a:lnTo>
                <a:lnTo>
                  <a:pt x="441" y="358"/>
                </a:lnTo>
                <a:lnTo>
                  <a:pt x="354" y="336"/>
                </a:lnTo>
                <a:lnTo>
                  <a:pt x="274" y="315"/>
                </a:lnTo>
                <a:lnTo>
                  <a:pt x="202" y="292"/>
                </a:lnTo>
                <a:lnTo>
                  <a:pt x="140" y="270"/>
                </a:lnTo>
                <a:lnTo>
                  <a:pt x="88" y="248"/>
                </a:lnTo>
                <a:lnTo>
                  <a:pt x="47" y="226"/>
                </a:lnTo>
                <a:lnTo>
                  <a:pt x="18" y="203"/>
                </a:lnTo>
                <a:lnTo>
                  <a:pt x="2" y="180"/>
                </a:lnTo>
                <a:lnTo>
                  <a:pt x="0" y="159"/>
                </a:lnTo>
                <a:lnTo>
                  <a:pt x="12" y="136"/>
                </a:lnTo>
              </a:path>
            </a:pathLst>
          </a:custGeom>
          <a:solidFill>
            <a:srgbClr val="00FFFF"/>
          </a:solidFill>
          <a:ln w="12700" cap="rnd">
            <a:noFill/>
            <a:round/>
            <a:headEnd/>
            <a:tailEnd/>
          </a:ln>
        </p:spPr>
        <p:txBody>
          <a:bodyPr/>
          <a:lstStyle/>
          <a:p>
            <a:endParaRPr lang="en-GB"/>
          </a:p>
        </p:txBody>
      </p:sp>
      <p:sp>
        <p:nvSpPr>
          <p:cNvPr id="74763" name="Rectangle 11"/>
          <p:cNvSpPr>
            <a:spLocks noChangeArrowheads="1"/>
          </p:cNvSpPr>
          <p:nvPr/>
        </p:nvSpPr>
        <p:spPr bwMode="auto">
          <a:xfrm>
            <a:off x="0" y="2492896"/>
            <a:ext cx="9144000" cy="828432"/>
          </a:xfrm>
          <a:prstGeom prst="rect">
            <a:avLst/>
          </a:prstGeom>
          <a:noFill/>
          <a:ln w="12700">
            <a:noFill/>
            <a:miter lim="800000"/>
            <a:headEnd/>
            <a:tailEnd/>
          </a:ln>
        </p:spPr>
        <p:txBody>
          <a:bodyPr wrap="square" lIns="90488" tIns="44450" rIns="90488" bIns="44450">
            <a:spAutoFit/>
          </a:bodyPr>
          <a:lstStyle/>
          <a:p>
            <a:pPr algn="ctr"/>
            <a:r>
              <a:rPr lang="en-GB" sz="2800" b="1" u="sng" dirty="0" smtClean="0">
                <a:solidFill>
                  <a:srgbClr val="FFFF00"/>
                </a:solidFill>
              </a:rPr>
              <a:t>Cambered aerofoil</a:t>
            </a:r>
            <a:endParaRPr lang="en-GB" sz="2800" b="1" u="sng" dirty="0">
              <a:solidFill>
                <a:srgbClr val="FFFF00"/>
              </a:solidFill>
            </a:endParaRPr>
          </a:p>
          <a:p>
            <a:pPr algn="ctr"/>
            <a:r>
              <a:rPr lang="en-GB" sz="2000" dirty="0">
                <a:solidFill>
                  <a:srgbClr val="FFF280"/>
                </a:solidFill>
              </a:rPr>
              <a:t> </a:t>
            </a:r>
            <a:r>
              <a:rPr lang="en-GB" sz="2000" dirty="0">
                <a:solidFill>
                  <a:schemeClr val="bg1"/>
                </a:solidFill>
              </a:rPr>
              <a:t>A general purpose aerofoil with a large “curved” surface.</a:t>
            </a:r>
          </a:p>
        </p:txBody>
      </p:sp>
      <p:sp>
        <p:nvSpPr>
          <p:cNvPr id="74764" name="Text Box 12"/>
          <p:cNvSpPr txBox="1">
            <a:spLocks noChangeArrowheads="1"/>
          </p:cNvSpPr>
          <p:nvPr/>
        </p:nvSpPr>
        <p:spPr bwMode="auto">
          <a:xfrm>
            <a:off x="539552" y="3645024"/>
            <a:ext cx="8064500" cy="1169551"/>
          </a:xfrm>
          <a:prstGeom prst="rect">
            <a:avLst/>
          </a:prstGeom>
          <a:noFill/>
          <a:ln w="9525">
            <a:noFill/>
            <a:miter lim="800000"/>
            <a:headEnd/>
            <a:tailEnd/>
          </a:ln>
        </p:spPr>
        <p:txBody>
          <a:bodyPr>
            <a:spAutoFit/>
          </a:bodyPr>
          <a:lstStyle/>
          <a:p>
            <a:pPr>
              <a:spcBef>
                <a:spcPct val="50000"/>
              </a:spcBef>
            </a:pPr>
            <a:r>
              <a:rPr lang="en-GB" sz="2800" b="1" dirty="0">
                <a:solidFill>
                  <a:srgbClr val="FFFF00"/>
                </a:solidFill>
              </a:rPr>
              <a:t>Large </a:t>
            </a:r>
            <a:r>
              <a:rPr lang="en-GB" sz="2800" b="1" dirty="0" smtClean="0">
                <a:solidFill>
                  <a:srgbClr val="FFFF00"/>
                </a:solidFill>
              </a:rPr>
              <a:t>camber </a:t>
            </a:r>
            <a:r>
              <a:rPr lang="en-GB" sz="2800" b="1" dirty="0">
                <a:solidFill>
                  <a:srgbClr val="FFFF00"/>
                </a:solidFill>
              </a:rPr>
              <a:t>= More </a:t>
            </a:r>
            <a:r>
              <a:rPr lang="en-GB" sz="2800" b="1" dirty="0" smtClean="0">
                <a:solidFill>
                  <a:srgbClr val="FFFF00"/>
                </a:solidFill>
              </a:rPr>
              <a:t>lift</a:t>
            </a:r>
            <a:endParaRPr lang="en-GB" sz="2800" b="1" dirty="0">
              <a:solidFill>
                <a:srgbClr val="FFFF00"/>
              </a:solidFill>
            </a:endParaRPr>
          </a:p>
          <a:p>
            <a:pPr>
              <a:spcBef>
                <a:spcPct val="50000"/>
              </a:spcBef>
            </a:pPr>
            <a:r>
              <a:rPr lang="en-GB" sz="2800" b="1" dirty="0">
                <a:solidFill>
                  <a:srgbClr val="FFFF00"/>
                </a:solidFill>
              </a:rPr>
              <a:t>But, what wing shape do fighter aircraft have?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4763">
                                            <p:txEl>
                                              <p:pRg st="0" end="0"/>
                                            </p:txEl>
                                          </p:spTgt>
                                        </p:tgtEl>
                                        <p:attrNameLst>
                                          <p:attrName>style.visibility</p:attrName>
                                        </p:attrNameLst>
                                      </p:cBhvr>
                                      <p:to>
                                        <p:strVal val="visible"/>
                                      </p:to>
                                    </p:set>
                                    <p:animEffect transition="in" filter="wipe(left)">
                                      <p:cBhvr>
                                        <p:cTn id="7" dur="1000"/>
                                        <p:tgtEl>
                                          <p:spTgt spid="747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4763">
                                            <p:txEl>
                                              <p:pRg st="1" end="1"/>
                                            </p:txEl>
                                          </p:spTgt>
                                        </p:tgtEl>
                                        <p:attrNameLst>
                                          <p:attrName>style.visibility</p:attrName>
                                        </p:attrNameLst>
                                      </p:cBhvr>
                                      <p:to>
                                        <p:strVal val="visible"/>
                                      </p:to>
                                    </p:set>
                                    <p:animEffect transition="in" filter="wipe(left)">
                                      <p:cBhvr>
                                        <p:cTn id="12" dur="1000"/>
                                        <p:tgtEl>
                                          <p:spTgt spid="747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4764">
                                            <p:txEl>
                                              <p:pRg st="0" end="0"/>
                                            </p:txEl>
                                          </p:spTgt>
                                        </p:tgtEl>
                                        <p:attrNameLst>
                                          <p:attrName>style.visibility</p:attrName>
                                        </p:attrNameLst>
                                      </p:cBhvr>
                                      <p:to>
                                        <p:strVal val="visible"/>
                                      </p:to>
                                    </p:set>
                                    <p:animEffect transition="in" filter="wipe(left)">
                                      <p:cBhvr>
                                        <p:cTn id="17" dur="1000"/>
                                        <p:tgtEl>
                                          <p:spTgt spid="7476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4764">
                                            <p:txEl>
                                              <p:pRg st="1" end="1"/>
                                            </p:txEl>
                                          </p:spTgt>
                                        </p:tgtEl>
                                        <p:attrNameLst>
                                          <p:attrName>style.visibility</p:attrName>
                                        </p:attrNameLst>
                                      </p:cBhvr>
                                      <p:to>
                                        <p:strVal val="visible"/>
                                      </p:to>
                                    </p:set>
                                    <p:animEffect transition="in" filter="wipe(left)">
                                      <p:cBhvr>
                                        <p:cTn id="22" dur="1000"/>
                                        <p:tgtEl>
                                          <p:spTgt spid="7476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63"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Freeform 3"/>
          <p:cNvSpPr>
            <a:spLocks/>
          </p:cNvSpPr>
          <p:nvPr/>
        </p:nvSpPr>
        <p:spPr bwMode="auto">
          <a:xfrm>
            <a:off x="1923926" y="1375123"/>
            <a:ext cx="5478462" cy="1706562"/>
          </a:xfrm>
          <a:custGeom>
            <a:avLst/>
            <a:gdLst>
              <a:gd name="T0" fmla="*/ 2147483647 w 3451"/>
              <a:gd name="T1" fmla="*/ 2147483647 h 1075"/>
              <a:gd name="T2" fmla="*/ 2147483647 w 3451"/>
              <a:gd name="T3" fmla="*/ 2147483647 h 1075"/>
              <a:gd name="T4" fmla="*/ 2147483647 w 3451"/>
              <a:gd name="T5" fmla="*/ 2147483647 h 1075"/>
              <a:gd name="T6" fmla="*/ 2147483647 w 3451"/>
              <a:gd name="T7" fmla="*/ 2147483647 h 1075"/>
              <a:gd name="T8" fmla="*/ 2147483647 w 3451"/>
              <a:gd name="T9" fmla="*/ 2147483647 h 1075"/>
              <a:gd name="T10" fmla="*/ 2147483647 w 3451"/>
              <a:gd name="T11" fmla="*/ 2147483647 h 1075"/>
              <a:gd name="T12" fmla="*/ 2147483647 w 3451"/>
              <a:gd name="T13" fmla="*/ 2147483647 h 1075"/>
              <a:gd name="T14" fmla="*/ 2147483647 w 3451"/>
              <a:gd name="T15" fmla="*/ 2147483647 h 1075"/>
              <a:gd name="T16" fmla="*/ 2147483647 w 3451"/>
              <a:gd name="T17" fmla="*/ 2147483647 h 1075"/>
              <a:gd name="T18" fmla="*/ 2147483647 w 3451"/>
              <a:gd name="T19" fmla="*/ 2147483647 h 1075"/>
              <a:gd name="T20" fmla="*/ 2147483647 w 3451"/>
              <a:gd name="T21" fmla="*/ 2147483647 h 1075"/>
              <a:gd name="T22" fmla="*/ 2147483647 w 3451"/>
              <a:gd name="T23" fmla="*/ 2147483647 h 1075"/>
              <a:gd name="T24" fmla="*/ 2147483647 w 3451"/>
              <a:gd name="T25" fmla="*/ 2147483647 h 1075"/>
              <a:gd name="T26" fmla="*/ 0 w 3451"/>
              <a:gd name="T27" fmla="*/ 2147483647 h 1075"/>
              <a:gd name="T28" fmla="*/ 0 w 3451"/>
              <a:gd name="T29" fmla="*/ 2147483647 h 1075"/>
              <a:gd name="T30" fmla="*/ 2147483647 w 3451"/>
              <a:gd name="T31" fmla="*/ 2147483647 h 1075"/>
              <a:gd name="T32" fmla="*/ 2147483647 w 3451"/>
              <a:gd name="T33" fmla="*/ 2147483647 h 1075"/>
              <a:gd name="T34" fmla="*/ 2147483647 w 3451"/>
              <a:gd name="T35" fmla="*/ 0 h 1075"/>
              <a:gd name="T36" fmla="*/ 2147483647 w 3451"/>
              <a:gd name="T37" fmla="*/ 0 h 1075"/>
              <a:gd name="T38" fmla="*/ 2147483647 w 3451"/>
              <a:gd name="T39" fmla="*/ 0 h 1075"/>
              <a:gd name="T40" fmla="*/ 2147483647 w 3451"/>
              <a:gd name="T41" fmla="*/ 2147483647 h 1075"/>
              <a:gd name="T42" fmla="*/ 2147483647 w 3451"/>
              <a:gd name="T43" fmla="*/ 2147483647 h 1075"/>
              <a:gd name="T44" fmla="*/ 2147483647 w 3451"/>
              <a:gd name="T45" fmla="*/ 2147483647 h 1075"/>
              <a:gd name="T46" fmla="*/ 2147483647 w 3451"/>
              <a:gd name="T47" fmla="*/ 2147483647 h 1075"/>
              <a:gd name="T48" fmla="*/ 2147483647 w 3451"/>
              <a:gd name="T49" fmla="*/ 2147483647 h 1075"/>
              <a:gd name="T50" fmla="*/ 2147483647 w 3451"/>
              <a:gd name="T51" fmla="*/ 2147483647 h 1075"/>
              <a:gd name="T52" fmla="*/ 2147483647 w 3451"/>
              <a:gd name="T53" fmla="*/ 2147483647 h 1075"/>
              <a:gd name="T54" fmla="*/ 2147483647 w 3451"/>
              <a:gd name="T55" fmla="*/ 2147483647 h 1075"/>
              <a:gd name="T56" fmla="*/ 2147483647 w 3451"/>
              <a:gd name="T57" fmla="*/ 2147483647 h 107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451"/>
              <a:gd name="T88" fmla="*/ 0 h 1075"/>
              <a:gd name="T89" fmla="*/ 3451 w 3451"/>
              <a:gd name="T90" fmla="*/ 1075 h 107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451" h="1075">
                <a:moveTo>
                  <a:pt x="3450" y="1074"/>
                </a:moveTo>
                <a:lnTo>
                  <a:pt x="3015" y="987"/>
                </a:lnTo>
                <a:lnTo>
                  <a:pt x="2667" y="909"/>
                </a:lnTo>
                <a:lnTo>
                  <a:pt x="2328" y="828"/>
                </a:lnTo>
                <a:lnTo>
                  <a:pt x="1989" y="738"/>
                </a:lnTo>
                <a:lnTo>
                  <a:pt x="1578" y="633"/>
                </a:lnTo>
                <a:lnTo>
                  <a:pt x="1224" y="540"/>
                </a:lnTo>
                <a:lnTo>
                  <a:pt x="927" y="453"/>
                </a:lnTo>
                <a:lnTo>
                  <a:pt x="699" y="390"/>
                </a:lnTo>
                <a:lnTo>
                  <a:pt x="522" y="339"/>
                </a:lnTo>
                <a:lnTo>
                  <a:pt x="306" y="276"/>
                </a:lnTo>
                <a:lnTo>
                  <a:pt x="129" y="222"/>
                </a:lnTo>
                <a:lnTo>
                  <a:pt x="18" y="180"/>
                </a:lnTo>
                <a:lnTo>
                  <a:pt x="0" y="153"/>
                </a:lnTo>
                <a:lnTo>
                  <a:pt x="0" y="117"/>
                </a:lnTo>
                <a:lnTo>
                  <a:pt x="54" y="72"/>
                </a:lnTo>
                <a:lnTo>
                  <a:pt x="165" y="30"/>
                </a:lnTo>
                <a:lnTo>
                  <a:pt x="342" y="0"/>
                </a:lnTo>
                <a:lnTo>
                  <a:pt x="486" y="0"/>
                </a:lnTo>
                <a:lnTo>
                  <a:pt x="639" y="0"/>
                </a:lnTo>
                <a:lnTo>
                  <a:pt x="846" y="36"/>
                </a:lnTo>
                <a:lnTo>
                  <a:pt x="1161" y="108"/>
                </a:lnTo>
                <a:lnTo>
                  <a:pt x="1485" y="207"/>
                </a:lnTo>
                <a:lnTo>
                  <a:pt x="1782" y="315"/>
                </a:lnTo>
                <a:lnTo>
                  <a:pt x="2106" y="450"/>
                </a:lnTo>
                <a:lnTo>
                  <a:pt x="2466" y="603"/>
                </a:lnTo>
                <a:lnTo>
                  <a:pt x="2754" y="738"/>
                </a:lnTo>
                <a:lnTo>
                  <a:pt x="3069" y="882"/>
                </a:lnTo>
                <a:lnTo>
                  <a:pt x="3435" y="1068"/>
                </a:lnTo>
              </a:path>
            </a:pathLst>
          </a:custGeom>
          <a:solidFill>
            <a:schemeClr val="accent1"/>
          </a:solidFill>
          <a:ln w="12700" cap="rnd" cmpd="sng">
            <a:solidFill>
              <a:schemeClr val="tx1"/>
            </a:solidFill>
            <a:prstDash val="solid"/>
            <a:round/>
            <a:headEnd type="none" w="med" len="med"/>
            <a:tailEnd type="none" w="med" len="med"/>
          </a:ln>
        </p:spPr>
        <p:txBody>
          <a:bodyPr/>
          <a:lstStyle/>
          <a:p>
            <a:endParaRPr lang="en-GB"/>
          </a:p>
        </p:txBody>
      </p:sp>
      <p:sp>
        <p:nvSpPr>
          <p:cNvPr id="38916" name="Freeform 4"/>
          <p:cNvSpPr>
            <a:spLocks/>
          </p:cNvSpPr>
          <p:nvPr/>
        </p:nvSpPr>
        <p:spPr bwMode="auto">
          <a:xfrm>
            <a:off x="1947738" y="1579910"/>
            <a:ext cx="5411788" cy="1487488"/>
          </a:xfrm>
          <a:custGeom>
            <a:avLst/>
            <a:gdLst>
              <a:gd name="T0" fmla="*/ 0 w 3409"/>
              <a:gd name="T1" fmla="*/ 0 h 937"/>
              <a:gd name="T2" fmla="*/ 2147483647 w 3409"/>
              <a:gd name="T3" fmla="*/ 2147483647 h 937"/>
              <a:gd name="T4" fmla="*/ 0 60000 65536"/>
              <a:gd name="T5" fmla="*/ 0 60000 65536"/>
              <a:gd name="T6" fmla="*/ 0 w 3409"/>
              <a:gd name="T7" fmla="*/ 0 h 937"/>
              <a:gd name="T8" fmla="*/ 3409 w 3409"/>
              <a:gd name="T9" fmla="*/ 937 h 937"/>
            </a:gdLst>
            <a:ahLst/>
            <a:cxnLst>
              <a:cxn ang="T4">
                <a:pos x="T0" y="T1"/>
              </a:cxn>
              <a:cxn ang="T5">
                <a:pos x="T2" y="T3"/>
              </a:cxn>
            </a:cxnLst>
            <a:rect l="T6" t="T7" r="T8" b="T9"/>
            <a:pathLst>
              <a:path w="3409" h="937">
                <a:moveTo>
                  <a:pt x="0" y="0"/>
                </a:moveTo>
                <a:lnTo>
                  <a:pt x="3408" y="936"/>
                </a:lnTo>
              </a:path>
            </a:pathLst>
          </a:custGeom>
          <a:noFill/>
          <a:ln w="31750" cap="rnd" cmpd="sng">
            <a:solidFill>
              <a:srgbClr val="FF0000"/>
            </a:solidFill>
            <a:prstDash val="solid"/>
            <a:round/>
            <a:headEnd type="none" w="med" len="med"/>
            <a:tailEnd type="none" w="med" len="med"/>
          </a:ln>
        </p:spPr>
        <p:txBody>
          <a:bodyPr/>
          <a:lstStyle/>
          <a:p>
            <a:endParaRPr lang="en-GB"/>
          </a:p>
        </p:txBody>
      </p:sp>
      <p:grpSp>
        <p:nvGrpSpPr>
          <p:cNvPr id="2" name="Group 5"/>
          <p:cNvGrpSpPr>
            <a:grpSpLocks/>
          </p:cNvGrpSpPr>
          <p:nvPr/>
        </p:nvGrpSpPr>
        <p:grpSpPr bwMode="auto">
          <a:xfrm>
            <a:off x="1963613" y="3075335"/>
            <a:ext cx="5454650" cy="0"/>
            <a:chOff x="1156" y="2628"/>
            <a:chExt cx="3436" cy="0"/>
          </a:xfrm>
        </p:grpSpPr>
        <p:sp>
          <p:nvSpPr>
            <p:cNvPr id="38923" name="Line 6"/>
            <p:cNvSpPr>
              <a:spLocks noChangeShapeType="1"/>
            </p:cNvSpPr>
            <p:nvPr/>
          </p:nvSpPr>
          <p:spPr bwMode="auto">
            <a:xfrm flipH="1">
              <a:off x="1156" y="2628"/>
              <a:ext cx="3436" cy="0"/>
            </a:xfrm>
            <a:prstGeom prst="line">
              <a:avLst/>
            </a:prstGeom>
            <a:noFill/>
            <a:ln w="25400">
              <a:solidFill>
                <a:srgbClr val="00FF00"/>
              </a:solidFill>
              <a:round/>
              <a:headEnd/>
              <a:tailEnd/>
            </a:ln>
          </p:spPr>
          <p:txBody>
            <a:bodyPr wrap="none" anchor="ctr"/>
            <a:lstStyle/>
            <a:p>
              <a:endParaRPr lang="en-GB"/>
            </a:p>
          </p:txBody>
        </p:sp>
        <p:sp>
          <p:nvSpPr>
            <p:cNvPr id="38924" name="Line 7"/>
            <p:cNvSpPr>
              <a:spLocks noChangeShapeType="1"/>
            </p:cNvSpPr>
            <p:nvPr/>
          </p:nvSpPr>
          <p:spPr bwMode="auto">
            <a:xfrm>
              <a:off x="2156" y="2628"/>
              <a:ext cx="596" cy="0"/>
            </a:xfrm>
            <a:prstGeom prst="line">
              <a:avLst/>
            </a:prstGeom>
            <a:noFill/>
            <a:ln w="25400">
              <a:solidFill>
                <a:srgbClr val="00FF00"/>
              </a:solidFill>
              <a:round/>
              <a:headEnd/>
              <a:tailEnd type="triangle" w="med" len="med"/>
            </a:ln>
          </p:spPr>
          <p:txBody>
            <a:bodyPr wrap="none" anchor="ctr"/>
            <a:lstStyle/>
            <a:p>
              <a:endParaRPr lang="en-GB"/>
            </a:p>
          </p:txBody>
        </p:sp>
      </p:grpSp>
      <p:sp>
        <p:nvSpPr>
          <p:cNvPr id="110600" name="Freeform 8"/>
          <p:cNvSpPr>
            <a:spLocks/>
          </p:cNvSpPr>
          <p:nvPr/>
        </p:nvSpPr>
        <p:spPr bwMode="auto">
          <a:xfrm>
            <a:off x="1928688" y="1551335"/>
            <a:ext cx="5440363" cy="1525588"/>
          </a:xfrm>
          <a:custGeom>
            <a:avLst/>
            <a:gdLst>
              <a:gd name="T0" fmla="*/ 0 w 3427"/>
              <a:gd name="T1" fmla="*/ 2147483647 h 961"/>
              <a:gd name="T2" fmla="*/ 2147483647 w 3427"/>
              <a:gd name="T3" fmla="*/ 0 h 961"/>
              <a:gd name="T4" fmla="*/ 2147483647 w 3427"/>
              <a:gd name="T5" fmla="*/ 0 h 961"/>
              <a:gd name="T6" fmla="*/ 2147483647 w 3427"/>
              <a:gd name="T7" fmla="*/ 0 h 961"/>
              <a:gd name="T8" fmla="*/ 2147483647 w 3427"/>
              <a:gd name="T9" fmla="*/ 2147483647 h 961"/>
              <a:gd name="T10" fmla="*/ 2147483647 w 3427"/>
              <a:gd name="T11" fmla="*/ 2147483647 h 961"/>
              <a:gd name="T12" fmla="*/ 2147483647 w 3427"/>
              <a:gd name="T13" fmla="*/ 2147483647 h 961"/>
              <a:gd name="T14" fmla="*/ 2147483647 w 3427"/>
              <a:gd name="T15" fmla="*/ 2147483647 h 961"/>
              <a:gd name="T16" fmla="*/ 2147483647 w 3427"/>
              <a:gd name="T17" fmla="*/ 2147483647 h 961"/>
              <a:gd name="T18" fmla="*/ 2147483647 w 3427"/>
              <a:gd name="T19" fmla="*/ 2147483647 h 961"/>
              <a:gd name="T20" fmla="*/ 2147483647 w 3427"/>
              <a:gd name="T21" fmla="*/ 2147483647 h 961"/>
              <a:gd name="T22" fmla="*/ 2147483647 w 3427"/>
              <a:gd name="T23" fmla="*/ 2147483647 h 961"/>
              <a:gd name="T24" fmla="*/ 2147483647 w 3427"/>
              <a:gd name="T25" fmla="*/ 2147483647 h 961"/>
              <a:gd name="T26" fmla="*/ 2147483647 w 3427"/>
              <a:gd name="T27" fmla="*/ 2147483647 h 961"/>
              <a:gd name="T28" fmla="*/ 2147483647 w 3427"/>
              <a:gd name="T29" fmla="*/ 2147483647 h 961"/>
              <a:gd name="T30" fmla="*/ 2147483647 w 3427"/>
              <a:gd name="T31" fmla="*/ 2147483647 h 96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427"/>
              <a:gd name="T49" fmla="*/ 0 h 961"/>
              <a:gd name="T50" fmla="*/ 3427 w 3427"/>
              <a:gd name="T51" fmla="*/ 961 h 96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427" h="961">
                <a:moveTo>
                  <a:pt x="0" y="12"/>
                </a:moveTo>
                <a:lnTo>
                  <a:pt x="48" y="0"/>
                </a:lnTo>
                <a:lnTo>
                  <a:pt x="96" y="0"/>
                </a:lnTo>
                <a:lnTo>
                  <a:pt x="150" y="0"/>
                </a:lnTo>
                <a:lnTo>
                  <a:pt x="198" y="6"/>
                </a:lnTo>
                <a:lnTo>
                  <a:pt x="252" y="12"/>
                </a:lnTo>
                <a:lnTo>
                  <a:pt x="306" y="18"/>
                </a:lnTo>
                <a:lnTo>
                  <a:pt x="372" y="30"/>
                </a:lnTo>
                <a:lnTo>
                  <a:pt x="456" y="42"/>
                </a:lnTo>
                <a:lnTo>
                  <a:pt x="546" y="60"/>
                </a:lnTo>
                <a:lnTo>
                  <a:pt x="714" y="96"/>
                </a:lnTo>
                <a:lnTo>
                  <a:pt x="1200" y="228"/>
                </a:lnTo>
                <a:lnTo>
                  <a:pt x="1896" y="444"/>
                </a:lnTo>
                <a:lnTo>
                  <a:pt x="2628" y="678"/>
                </a:lnTo>
                <a:lnTo>
                  <a:pt x="2970" y="798"/>
                </a:lnTo>
                <a:lnTo>
                  <a:pt x="3426" y="960"/>
                </a:lnTo>
              </a:path>
            </a:pathLst>
          </a:custGeom>
          <a:noFill/>
          <a:ln w="31750" cap="rnd" cmpd="sng">
            <a:solidFill>
              <a:srgbClr val="0000FF"/>
            </a:solidFill>
            <a:prstDash val="solid"/>
            <a:round/>
            <a:headEnd type="none" w="med" len="med"/>
            <a:tailEnd type="none" w="med" len="med"/>
          </a:ln>
        </p:spPr>
        <p:txBody>
          <a:bodyPr/>
          <a:lstStyle/>
          <a:p>
            <a:endParaRPr lang="en-GB"/>
          </a:p>
        </p:txBody>
      </p:sp>
      <p:sp>
        <p:nvSpPr>
          <p:cNvPr id="110601" name="Rectangle 9"/>
          <p:cNvSpPr>
            <a:spLocks noChangeArrowheads="1"/>
          </p:cNvSpPr>
          <p:nvPr/>
        </p:nvSpPr>
        <p:spPr bwMode="auto">
          <a:xfrm>
            <a:off x="4355976" y="1268760"/>
            <a:ext cx="2536825" cy="393700"/>
          </a:xfrm>
          <a:prstGeom prst="rect">
            <a:avLst/>
          </a:prstGeom>
          <a:noFill/>
          <a:ln w="12700">
            <a:noFill/>
            <a:miter lim="800000"/>
            <a:headEnd/>
            <a:tailEnd/>
          </a:ln>
        </p:spPr>
        <p:txBody>
          <a:bodyPr wrap="none" lIns="90488" tIns="44450" rIns="90488" bIns="44450">
            <a:spAutoFit/>
          </a:bodyPr>
          <a:lstStyle/>
          <a:p>
            <a:pPr eaLnBrk="0" hangingPunct="0"/>
            <a:r>
              <a:rPr lang="en-GB" sz="2000" b="1">
                <a:solidFill>
                  <a:srgbClr val="FAFD00"/>
                </a:solidFill>
              </a:rPr>
              <a:t>Mean Camber Line</a:t>
            </a:r>
          </a:p>
        </p:txBody>
      </p:sp>
      <p:sp>
        <p:nvSpPr>
          <p:cNvPr id="110602" name="Freeform 10"/>
          <p:cNvSpPr>
            <a:spLocks/>
          </p:cNvSpPr>
          <p:nvPr/>
        </p:nvSpPr>
        <p:spPr bwMode="auto">
          <a:xfrm>
            <a:off x="4335338" y="1570385"/>
            <a:ext cx="350838" cy="398463"/>
          </a:xfrm>
          <a:custGeom>
            <a:avLst/>
            <a:gdLst>
              <a:gd name="T0" fmla="*/ 0 w 221"/>
              <a:gd name="T1" fmla="*/ 2147483647 h 251"/>
              <a:gd name="T2" fmla="*/ 2147483647 w 221"/>
              <a:gd name="T3" fmla="*/ 0 h 251"/>
              <a:gd name="T4" fmla="*/ 0 60000 65536"/>
              <a:gd name="T5" fmla="*/ 0 60000 65536"/>
              <a:gd name="T6" fmla="*/ 0 w 221"/>
              <a:gd name="T7" fmla="*/ 0 h 251"/>
              <a:gd name="T8" fmla="*/ 221 w 221"/>
              <a:gd name="T9" fmla="*/ 251 h 251"/>
            </a:gdLst>
            <a:ahLst/>
            <a:cxnLst>
              <a:cxn ang="T4">
                <a:pos x="T0" y="T1"/>
              </a:cxn>
              <a:cxn ang="T5">
                <a:pos x="T2" y="T3"/>
              </a:cxn>
            </a:cxnLst>
            <a:rect l="T6" t="T7" r="T8" b="T9"/>
            <a:pathLst>
              <a:path w="221" h="251">
                <a:moveTo>
                  <a:pt x="0" y="250"/>
                </a:moveTo>
                <a:lnTo>
                  <a:pt x="220" y="0"/>
                </a:lnTo>
              </a:path>
            </a:pathLst>
          </a:custGeom>
          <a:noFill/>
          <a:ln w="12700" cap="rnd" cmpd="sng">
            <a:solidFill>
              <a:srgbClr val="FAFD00"/>
            </a:solidFill>
            <a:prstDash val="solid"/>
            <a:round/>
            <a:headEnd type="triangle" w="med" len="med"/>
            <a:tailEnd type="none" w="med" len="med"/>
          </a:ln>
        </p:spPr>
        <p:txBody>
          <a:bodyPr/>
          <a:lstStyle/>
          <a:p>
            <a:endParaRPr lang="en-GB"/>
          </a:p>
        </p:txBody>
      </p:sp>
      <p:sp>
        <p:nvSpPr>
          <p:cNvPr id="110603" name="Rectangle 11"/>
          <p:cNvSpPr>
            <a:spLocks noGrp="1" noChangeArrowheads="1"/>
          </p:cNvSpPr>
          <p:nvPr>
            <p:ph type="body" idx="1"/>
          </p:nvPr>
        </p:nvSpPr>
        <p:spPr>
          <a:xfrm>
            <a:off x="539552" y="4005064"/>
            <a:ext cx="8208912" cy="1382430"/>
          </a:xfrm>
          <a:noFill/>
        </p:spPr>
        <p:txBody>
          <a:bodyPr wrap="square" lIns="90488" tIns="44450" rIns="90488" bIns="44450">
            <a:spAutoFit/>
          </a:bodyPr>
          <a:lstStyle/>
          <a:p>
            <a:pPr marL="0" indent="0" eaLnBrk="1" hangingPunct="1">
              <a:spcBef>
                <a:spcPct val="0"/>
              </a:spcBef>
              <a:buFontTx/>
              <a:buNone/>
            </a:pPr>
            <a:r>
              <a:rPr lang="en-GB" sz="2800" b="1" u="sng" dirty="0" smtClean="0">
                <a:solidFill>
                  <a:srgbClr val="FFFF00"/>
                </a:solidFill>
                <a:latin typeface="Arial" charset="0"/>
              </a:rPr>
              <a:t>Mean camber line</a:t>
            </a:r>
          </a:p>
          <a:p>
            <a:pPr marL="0" indent="0" eaLnBrk="1" hangingPunct="1">
              <a:spcBef>
                <a:spcPct val="0"/>
              </a:spcBef>
              <a:buFontTx/>
              <a:buNone/>
            </a:pPr>
            <a:r>
              <a:rPr lang="en-GB" sz="2800" b="1" dirty="0" smtClean="0">
                <a:solidFill>
                  <a:srgbClr val="FFFF00"/>
                </a:solidFill>
                <a:latin typeface="Arial" charset="0"/>
              </a:rPr>
              <a:t>The line equidistant from the upper and lower </a:t>
            </a:r>
          </a:p>
          <a:p>
            <a:pPr marL="0" indent="0" eaLnBrk="1" hangingPunct="1">
              <a:spcBef>
                <a:spcPct val="0"/>
              </a:spcBef>
              <a:buFontTx/>
              <a:buNone/>
            </a:pPr>
            <a:r>
              <a:rPr lang="en-GB" sz="2800" b="1" dirty="0" smtClean="0">
                <a:solidFill>
                  <a:srgbClr val="FFFF00"/>
                </a:solidFill>
                <a:latin typeface="Arial" charset="0"/>
              </a:rPr>
              <a:t>surfaces of the aerofoil section</a:t>
            </a:r>
          </a:p>
        </p:txBody>
      </p:sp>
      <p:sp>
        <p:nvSpPr>
          <p:cNvPr id="38922" name="Rectangle 12"/>
          <p:cNvSpPr>
            <a:spLocks noChangeArrowheads="1"/>
          </p:cNvSpPr>
          <p:nvPr/>
        </p:nvSpPr>
        <p:spPr bwMode="auto">
          <a:xfrm>
            <a:off x="3486026" y="3088035"/>
            <a:ext cx="2317750" cy="396875"/>
          </a:xfrm>
          <a:prstGeom prst="rect">
            <a:avLst/>
          </a:prstGeom>
          <a:noFill/>
          <a:ln w="12700">
            <a:noFill/>
            <a:miter lim="800000"/>
            <a:headEnd/>
            <a:tailEnd/>
          </a:ln>
        </p:spPr>
        <p:txBody>
          <a:bodyPr wrap="none" lIns="90488" tIns="44450" rIns="90488" bIns="44450">
            <a:spAutoFit/>
          </a:bodyPr>
          <a:lstStyle/>
          <a:p>
            <a:pPr eaLnBrk="0" hangingPunct="0"/>
            <a:r>
              <a:rPr lang="en-GB" sz="2000" b="1" dirty="0">
                <a:solidFill>
                  <a:srgbClr val="FFFF00"/>
                </a:solidFill>
              </a:rPr>
              <a:t>Free Stream Flow</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0600"/>
                                        </p:tgtEl>
                                        <p:attrNameLst>
                                          <p:attrName>style.visibility</p:attrName>
                                        </p:attrNameLst>
                                      </p:cBhvr>
                                      <p:to>
                                        <p:strVal val="visible"/>
                                      </p:to>
                                    </p:set>
                                    <p:animEffect transition="in" filter="wipe(left)">
                                      <p:cBhvr>
                                        <p:cTn id="7" dur="2000"/>
                                        <p:tgtEl>
                                          <p:spTgt spid="11060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0601"/>
                                        </p:tgtEl>
                                        <p:attrNameLst>
                                          <p:attrName>style.visibility</p:attrName>
                                        </p:attrNameLst>
                                      </p:cBhvr>
                                      <p:to>
                                        <p:strVal val="visible"/>
                                      </p:to>
                                    </p:set>
                                    <p:animEffect transition="in" filter="wipe(left)">
                                      <p:cBhvr>
                                        <p:cTn id="12" dur="2000"/>
                                        <p:tgtEl>
                                          <p:spTgt spid="110601"/>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10602"/>
                                        </p:tgtEl>
                                        <p:attrNameLst>
                                          <p:attrName>style.visibility</p:attrName>
                                        </p:attrNameLst>
                                      </p:cBhvr>
                                      <p:to>
                                        <p:strVal val="visible"/>
                                      </p:to>
                                    </p:set>
                                    <p:animEffect transition="in" filter="wipe(up)">
                                      <p:cBhvr>
                                        <p:cTn id="15" dur="2000"/>
                                        <p:tgtEl>
                                          <p:spTgt spid="110602"/>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10603">
                                            <p:txEl>
                                              <p:pRg st="0" end="0"/>
                                            </p:txEl>
                                          </p:spTgt>
                                        </p:tgtEl>
                                        <p:attrNameLst>
                                          <p:attrName>style.visibility</p:attrName>
                                        </p:attrNameLst>
                                      </p:cBhvr>
                                      <p:to>
                                        <p:strVal val="visible"/>
                                      </p:to>
                                    </p:set>
                                    <p:animEffect transition="in" filter="wipe(left)">
                                      <p:cBhvr>
                                        <p:cTn id="18" dur="2000"/>
                                        <p:tgtEl>
                                          <p:spTgt spid="11060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10603">
                                            <p:txEl>
                                              <p:pRg st="1" end="1"/>
                                            </p:txEl>
                                          </p:spTgt>
                                        </p:tgtEl>
                                        <p:attrNameLst>
                                          <p:attrName>style.visibility</p:attrName>
                                        </p:attrNameLst>
                                      </p:cBhvr>
                                      <p:to>
                                        <p:strVal val="visible"/>
                                      </p:to>
                                    </p:set>
                                    <p:animEffect transition="in" filter="wipe(left)">
                                      <p:cBhvr>
                                        <p:cTn id="23" dur="2000"/>
                                        <p:tgtEl>
                                          <p:spTgt spid="110603">
                                            <p:txEl>
                                              <p:pRg st="1" end="1"/>
                                            </p:txEl>
                                          </p:spTgt>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10603">
                                            <p:txEl>
                                              <p:pRg st="2" end="2"/>
                                            </p:txEl>
                                          </p:spTgt>
                                        </p:tgtEl>
                                        <p:attrNameLst>
                                          <p:attrName>style.visibility</p:attrName>
                                        </p:attrNameLst>
                                      </p:cBhvr>
                                      <p:to>
                                        <p:strVal val="visible"/>
                                      </p:to>
                                    </p:set>
                                    <p:animEffect transition="in" filter="wipe(left)">
                                      <p:cBhvr>
                                        <p:cTn id="27" dur="2000"/>
                                        <p:tgtEl>
                                          <p:spTgt spid="110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600" grpId="0" animBg="1"/>
      <p:bldP spid="110601" grpId="0"/>
      <p:bldP spid="110602" grpId="0" animBg="1"/>
      <p:bldP spid="110603"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1043608" y="1124744"/>
            <a:ext cx="7162800" cy="4114800"/>
          </a:xfrm>
          <a:prstGeom prst="rect">
            <a:avLst/>
          </a:prstGeom>
          <a:noFill/>
          <a:ln w="12700">
            <a:noFill/>
            <a:miter lim="800000"/>
            <a:headEnd/>
            <a:tailEnd/>
          </a:ln>
        </p:spPr>
        <p:txBody>
          <a:bodyPr wrap="none" anchor="ctr"/>
          <a:lstStyle/>
          <a:p>
            <a:endParaRPr lang="en-GB"/>
          </a:p>
        </p:txBody>
      </p:sp>
      <p:sp>
        <p:nvSpPr>
          <p:cNvPr id="39940" name="Freeform 4"/>
          <p:cNvSpPr>
            <a:spLocks/>
          </p:cNvSpPr>
          <p:nvPr/>
        </p:nvSpPr>
        <p:spPr bwMode="auto">
          <a:xfrm>
            <a:off x="1886571" y="1424782"/>
            <a:ext cx="5478462" cy="1706562"/>
          </a:xfrm>
          <a:custGeom>
            <a:avLst/>
            <a:gdLst>
              <a:gd name="T0" fmla="*/ 2147483647 w 3451"/>
              <a:gd name="T1" fmla="*/ 2147483647 h 1075"/>
              <a:gd name="T2" fmla="*/ 2147483647 w 3451"/>
              <a:gd name="T3" fmla="*/ 2147483647 h 1075"/>
              <a:gd name="T4" fmla="*/ 2147483647 w 3451"/>
              <a:gd name="T5" fmla="*/ 2147483647 h 1075"/>
              <a:gd name="T6" fmla="*/ 2147483647 w 3451"/>
              <a:gd name="T7" fmla="*/ 2147483647 h 1075"/>
              <a:gd name="T8" fmla="*/ 2147483647 w 3451"/>
              <a:gd name="T9" fmla="*/ 2147483647 h 1075"/>
              <a:gd name="T10" fmla="*/ 2147483647 w 3451"/>
              <a:gd name="T11" fmla="*/ 2147483647 h 1075"/>
              <a:gd name="T12" fmla="*/ 2147483647 w 3451"/>
              <a:gd name="T13" fmla="*/ 2147483647 h 1075"/>
              <a:gd name="T14" fmla="*/ 2147483647 w 3451"/>
              <a:gd name="T15" fmla="*/ 2147483647 h 1075"/>
              <a:gd name="T16" fmla="*/ 2147483647 w 3451"/>
              <a:gd name="T17" fmla="*/ 2147483647 h 1075"/>
              <a:gd name="T18" fmla="*/ 2147483647 w 3451"/>
              <a:gd name="T19" fmla="*/ 2147483647 h 1075"/>
              <a:gd name="T20" fmla="*/ 2147483647 w 3451"/>
              <a:gd name="T21" fmla="*/ 2147483647 h 1075"/>
              <a:gd name="T22" fmla="*/ 2147483647 w 3451"/>
              <a:gd name="T23" fmla="*/ 2147483647 h 1075"/>
              <a:gd name="T24" fmla="*/ 2147483647 w 3451"/>
              <a:gd name="T25" fmla="*/ 2147483647 h 1075"/>
              <a:gd name="T26" fmla="*/ 0 w 3451"/>
              <a:gd name="T27" fmla="*/ 2147483647 h 1075"/>
              <a:gd name="T28" fmla="*/ 0 w 3451"/>
              <a:gd name="T29" fmla="*/ 2147483647 h 1075"/>
              <a:gd name="T30" fmla="*/ 2147483647 w 3451"/>
              <a:gd name="T31" fmla="*/ 2147483647 h 1075"/>
              <a:gd name="T32" fmla="*/ 2147483647 w 3451"/>
              <a:gd name="T33" fmla="*/ 2147483647 h 1075"/>
              <a:gd name="T34" fmla="*/ 2147483647 w 3451"/>
              <a:gd name="T35" fmla="*/ 0 h 1075"/>
              <a:gd name="T36" fmla="*/ 2147483647 w 3451"/>
              <a:gd name="T37" fmla="*/ 0 h 1075"/>
              <a:gd name="T38" fmla="*/ 2147483647 w 3451"/>
              <a:gd name="T39" fmla="*/ 0 h 1075"/>
              <a:gd name="T40" fmla="*/ 2147483647 w 3451"/>
              <a:gd name="T41" fmla="*/ 2147483647 h 1075"/>
              <a:gd name="T42" fmla="*/ 2147483647 w 3451"/>
              <a:gd name="T43" fmla="*/ 2147483647 h 1075"/>
              <a:gd name="T44" fmla="*/ 2147483647 w 3451"/>
              <a:gd name="T45" fmla="*/ 2147483647 h 1075"/>
              <a:gd name="T46" fmla="*/ 2147483647 w 3451"/>
              <a:gd name="T47" fmla="*/ 2147483647 h 1075"/>
              <a:gd name="T48" fmla="*/ 2147483647 w 3451"/>
              <a:gd name="T49" fmla="*/ 2147483647 h 1075"/>
              <a:gd name="T50" fmla="*/ 2147483647 w 3451"/>
              <a:gd name="T51" fmla="*/ 2147483647 h 1075"/>
              <a:gd name="T52" fmla="*/ 2147483647 w 3451"/>
              <a:gd name="T53" fmla="*/ 2147483647 h 1075"/>
              <a:gd name="T54" fmla="*/ 2147483647 w 3451"/>
              <a:gd name="T55" fmla="*/ 2147483647 h 1075"/>
              <a:gd name="T56" fmla="*/ 2147483647 w 3451"/>
              <a:gd name="T57" fmla="*/ 2147483647 h 107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451"/>
              <a:gd name="T88" fmla="*/ 0 h 1075"/>
              <a:gd name="T89" fmla="*/ 3451 w 3451"/>
              <a:gd name="T90" fmla="*/ 1075 h 107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451" h="1075">
                <a:moveTo>
                  <a:pt x="3450" y="1074"/>
                </a:moveTo>
                <a:lnTo>
                  <a:pt x="3015" y="987"/>
                </a:lnTo>
                <a:lnTo>
                  <a:pt x="2667" y="909"/>
                </a:lnTo>
                <a:lnTo>
                  <a:pt x="2328" y="828"/>
                </a:lnTo>
                <a:lnTo>
                  <a:pt x="1989" y="738"/>
                </a:lnTo>
                <a:lnTo>
                  <a:pt x="1578" y="633"/>
                </a:lnTo>
                <a:lnTo>
                  <a:pt x="1224" y="540"/>
                </a:lnTo>
                <a:lnTo>
                  <a:pt x="927" y="453"/>
                </a:lnTo>
                <a:lnTo>
                  <a:pt x="699" y="390"/>
                </a:lnTo>
                <a:lnTo>
                  <a:pt x="522" y="339"/>
                </a:lnTo>
                <a:lnTo>
                  <a:pt x="306" y="276"/>
                </a:lnTo>
                <a:lnTo>
                  <a:pt x="129" y="222"/>
                </a:lnTo>
                <a:lnTo>
                  <a:pt x="18" y="180"/>
                </a:lnTo>
                <a:lnTo>
                  <a:pt x="0" y="153"/>
                </a:lnTo>
                <a:lnTo>
                  <a:pt x="0" y="117"/>
                </a:lnTo>
                <a:lnTo>
                  <a:pt x="54" y="72"/>
                </a:lnTo>
                <a:lnTo>
                  <a:pt x="165" y="30"/>
                </a:lnTo>
                <a:lnTo>
                  <a:pt x="342" y="0"/>
                </a:lnTo>
                <a:lnTo>
                  <a:pt x="486" y="0"/>
                </a:lnTo>
                <a:lnTo>
                  <a:pt x="639" y="0"/>
                </a:lnTo>
                <a:lnTo>
                  <a:pt x="846" y="36"/>
                </a:lnTo>
                <a:lnTo>
                  <a:pt x="1161" y="108"/>
                </a:lnTo>
                <a:lnTo>
                  <a:pt x="1485" y="207"/>
                </a:lnTo>
                <a:lnTo>
                  <a:pt x="1782" y="315"/>
                </a:lnTo>
                <a:lnTo>
                  <a:pt x="2106" y="450"/>
                </a:lnTo>
                <a:lnTo>
                  <a:pt x="2466" y="603"/>
                </a:lnTo>
                <a:lnTo>
                  <a:pt x="2754" y="738"/>
                </a:lnTo>
                <a:lnTo>
                  <a:pt x="3069" y="882"/>
                </a:lnTo>
                <a:lnTo>
                  <a:pt x="3435" y="1068"/>
                </a:lnTo>
              </a:path>
            </a:pathLst>
          </a:custGeom>
          <a:solidFill>
            <a:schemeClr val="accent1"/>
          </a:solidFill>
          <a:ln w="12700" cap="rnd" cmpd="sng">
            <a:solidFill>
              <a:schemeClr val="tx1"/>
            </a:solidFill>
            <a:prstDash val="solid"/>
            <a:round/>
            <a:headEnd type="none" w="med" len="med"/>
            <a:tailEnd type="none" w="med" len="med"/>
          </a:ln>
        </p:spPr>
        <p:txBody>
          <a:bodyPr/>
          <a:lstStyle/>
          <a:p>
            <a:endParaRPr lang="en-GB"/>
          </a:p>
        </p:txBody>
      </p:sp>
      <p:sp>
        <p:nvSpPr>
          <p:cNvPr id="39941" name="Freeform 5"/>
          <p:cNvSpPr>
            <a:spLocks/>
          </p:cNvSpPr>
          <p:nvPr/>
        </p:nvSpPr>
        <p:spPr bwMode="auto">
          <a:xfrm>
            <a:off x="1910383" y="1629569"/>
            <a:ext cx="5411788" cy="1487488"/>
          </a:xfrm>
          <a:custGeom>
            <a:avLst/>
            <a:gdLst>
              <a:gd name="T0" fmla="*/ 0 w 3409"/>
              <a:gd name="T1" fmla="*/ 0 h 937"/>
              <a:gd name="T2" fmla="*/ 2147483647 w 3409"/>
              <a:gd name="T3" fmla="*/ 2147483647 h 937"/>
              <a:gd name="T4" fmla="*/ 0 60000 65536"/>
              <a:gd name="T5" fmla="*/ 0 60000 65536"/>
              <a:gd name="T6" fmla="*/ 0 w 3409"/>
              <a:gd name="T7" fmla="*/ 0 h 937"/>
              <a:gd name="T8" fmla="*/ 3409 w 3409"/>
              <a:gd name="T9" fmla="*/ 937 h 937"/>
            </a:gdLst>
            <a:ahLst/>
            <a:cxnLst>
              <a:cxn ang="T4">
                <a:pos x="T0" y="T1"/>
              </a:cxn>
              <a:cxn ang="T5">
                <a:pos x="T2" y="T3"/>
              </a:cxn>
            </a:cxnLst>
            <a:rect l="T6" t="T7" r="T8" b="T9"/>
            <a:pathLst>
              <a:path w="3409" h="937">
                <a:moveTo>
                  <a:pt x="0" y="0"/>
                </a:moveTo>
                <a:lnTo>
                  <a:pt x="3408" y="936"/>
                </a:lnTo>
              </a:path>
            </a:pathLst>
          </a:custGeom>
          <a:noFill/>
          <a:ln w="12700" cap="rnd" cmpd="sng">
            <a:solidFill>
              <a:schemeClr val="accent2"/>
            </a:solidFill>
            <a:prstDash val="solid"/>
            <a:round/>
            <a:headEnd type="none" w="med" len="med"/>
            <a:tailEnd type="none" w="med" len="med"/>
          </a:ln>
        </p:spPr>
        <p:txBody>
          <a:bodyPr/>
          <a:lstStyle/>
          <a:p>
            <a:endParaRPr lang="en-GB"/>
          </a:p>
        </p:txBody>
      </p:sp>
      <p:grpSp>
        <p:nvGrpSpPr>
          <p:cNvPr id="2" name="Group 6"/>
          <p:cNvGrpSpPr>
            <a:grpSpLocks/>
          </p:cNvGrpSpPr>
          <p:nvPr/>
        </p:nvGrpSpPr>
        <p:grpSpPr bwMode="auto">
          <a:xfrm>
            <a:off x="1926258" y="3124994"/>
            <a:ext cx="5454650" cy="0"/>
            <a:chOff x="1156" y="2628"/>
            <a:chExt cx="3436" cy="0"/>
          </a:xfrm>
        </p:grpSpPr>
        <p:sp>
          <p:nvSpPr>
            <p:cNvPr id="39948" name="Line 7"/>
            <p:cNvSpPr>
              <a:spLocks noChangeShapeType="1"/>
            </p:cNvSpPr>
            <p:nvPr/>
          </p:nvSpPr>
          <p:spPr bwMode="auto">
            <a:xfrm flipH="1">
              <a:off x="1156" y="2628"/>
              <a:ext cx="3436" cy="0"/>
            </a:xfrm>
            <a:prstGeom prst="line">
              <a:avLst/>
            </a:prstGeom>
            <a:noFill/>
            <a:ln w="25400">
              <a:solidFill>
                <a:srgbClr val="00FF00"/>
              </a:solidFill>
              <a:round/>
              <a:headEnd/>
              <a:tailEnd/>
            </a:ln>
          </p:spPr>
          <p:txBody>
            <a:bodyPr wrap="none" anchor="ctr"/>
            <a:lstStyle/>
            <a:p>
              <a:endParaRPr lang="en-GB"/>
            </a:p>
          </p:txBody>
        </p:sp>
        <p:sp>
          <p:nvSpPr>
            <p:cNvPr id="39949" name="Line 8"/>
            <p:cNvSpPr>
              <a:spLocks noChangeShapeType="1"/>
            </p:cNvSpPr>
            <p:nvPr/>
          </p:nvSpPr>
          <p:spPr bwMode="auto">
            <a:xfrm>
              <a:off x="2156" y="2628"/>
              <a:ext cx="596" cy="0"/>
            </a:xfrm>
            <a:prstGeom prst="line">
              <a:avLst/>
            </a:prstGeom>
            <a:noFill/>
            <a:ln w="25400">
              <a:solidFill>
                <a:srgbClr val="00FF00"/>
              </a:solidFill>
              <a:round/>
              <a:headEnd/>
              <a:tailEnd type="triangle" w="med" len="med"/>
            </a:ln>
          </p:spPr>
          <p:txBody>
            <a:bodyPr wrap="none" anchor="ctr"/>
            <a:lstStyle/>
            <a:p>
              <a:endParaRPr lang="en-GB"/>
            </a:p>
          </p:txBody>
        </p:sp>
      </p:grpSp>
      <p:sp>
        <p:nvSpPr>
          <p:cNvPr id="39943" name="Freeform 9"/>
          <p:cNvSpPr>
            <a:spLocks/>
          </p:cNvSpPr>
          <p:nvPr/>
        </p:nvSpPr>
        <p:spPr bwMode="auto">
          <a:xfrm>
            <a:off x="1891333" y="1600994"/>
            <a:ext cx="5440363" cy="1525588"/>
          </a:xfrm>
          <a:custGeom>
            <a:avLst/>
            <a:gdLst>
              <a:gd name="T0" fmla="*/ 0 w 3427"/>
              <a:gd name="T1" fmla="*/ 2147483647 h 961"/>
              <a:gd name="T2" fmla="*/ 2147483647 w 3427"/>
              <a:gd name="T3" fmla="*/ 0 h 961"/>
              <a:gd name="T4" fmla="*/ 2147483647 w 3427"/>
              <a:gd name="T5" fmla="*/ 0 h 961"/>
              <a:gd name="T6" fmla="*/ 2147483647 w 3427"/>
              <a:gd name="T7" fmla="*/ 0 h 961"/>
              <a:gd name="T8" fmla="*/ 2147483647 w 3427"/>
              <a:gd name="T9" fmla="*/ 2147483647 h 961"/>
              <a:gd name="T10" fmla="*/ 2147483647 w 3427"/>
              <a:gd name="T11" fmla="*/ 2147483647 h 961"/>
              <a:gd name="T12" fmla="*/ 2147483647 w 3427"/>
              <a:gd name="T13" fmla="*/ 2147483647 h 961"/>
              <a:gd name="T14" fmla="*/ 2147483647 w 3427"/>
              <a:gd name="T15" fmla="*/ 2147483647 h 961"/>
              <a:gd name="T16" fmla="*/ 2147483647 w 3427"/>
              <a:gd name="T17" fmla="*/ 2147483647 h 961"/>
              <a:gd name="T18" fmla="*/ 2147483647 w 3427"/>
              <a:gd name="T19" fmla="*/ 2147483647 h 961"/>
              <a:gd name="T20" fmla="*/ 2147483647 w 3427"/>
              <a:gd name="T21" fmla="*/ 2147483647 h 961"/>
              <a:gd name="T22" fmla="*/ 2147483647 w 3427"/>
              <a:gd name="T23" fmla="*/ 2147483647 h 961"/>
              <a:gd name="T24" fmla="*/ 2147483647 w 3427"/>
              <a:gd name="T25" fmla="*/ 2147483647 h 961"/>
              <a:gd name="T26" fmla="*/ 2147483647 w 3427"/>
              <a:gd name="T27" fmla="*/ 2147483647 h 961"/>
              <a:gd name="T28" fmla="*/ 2147483647 w 3427"/>
              <a:gd name="T29" fmla="*/ 2147483647 h 961"/>
              <a:gd name="T30" fmla="*/ 2147483647 w 3427"/>
              <a:gd name="T31" fmla="*/ 2147483647 h 96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427"/>
              <a:gd name="T49" fmla="*/ 0 h 961"/>
              <a:gd name="T50" fmla="*/ 3427 w 3427"/>
              <a:gd name="T51" fmla="*/ 961 h 96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427" h="961">
                <a:moveTo>
                  <a:pt x="0" y="12"/>
                </a:moveTo>
                <a:lnTo>
                  <a:pt x="48" y="0"/>
                </a:lnTo>
                <a:lnTo>
                  <a:pt x="96" y="0"/>
                </a:lnTo>
                <a:lnTo>
                  <a:pt x="150" y="0"/>
                </a:lnTo>
                <a:lnTo>
                  <a:pt x="198" y="6"/>
                </a:lnTo>
                <a:lnTo>
                  <a:pt x="252" y="12"/>
                </a:lnTo>
                <a:lnTo>
                  <a:pt x="306" y="18"/>
                </a:lnTo>
                <a:lnTo>
                  <a:pt x="372" y="30"/>
                </a:lnTo>
                <a:lnTo>
                  <a:pt x="456" y="42"/>
                </a:lnTo>
                <a:lnTo>
                  <a:pt x="546" y="60"/>
                </a:lnTo>
                <a:lnTo>
                  <a:pt x="714" y="96"/>
                </a:lnTo>
                <a:lnTo>
                  <a:pt x="1200" y="228"/>
                </a:lnTo>
                <a:lnTo>
                  <a:pt x="1896" y="444"/>
                </a:lnTo>
                <a:lnTo>
                  <a:pt x="2628" y="678"/>
                </a:lnTo>
                <a:lnTo>
                  <a:pt x="2970" y="798"/>
                </a:lnTo>
                <a:lnTo>
                  <a:pt x="3426" y="960"/>
                </a:lnTo>
              </a:path>
            </a:pathLst>
          </a:custGeom>
          <a:noFill/>
          <a:ln w="31750" cap="rnd" cmpd="sng">
            <a:solidFill>
              <a:srgbClr val="0000FF"/>
            </a:solidFill>
            <a:prstDash val="solid"/>
            <a:round/>
            <a:headEnd type="none" w="med" len="med"/>
            <a:tailEnd type="none" w="med" len="med"/>
          </a:ln>
        </p:spPr>
        <p:txBody>
          <a:bodyPr/>
          <a:lstStyle/>
          <a:p>
            <a:endParaRPr lang="en-GB"/>
          </a:p>
        </p:txBody>
      </p:sp>
      <p:sp>
        <p:nvSpPr>
          <p:cNvPr id="39944" name="Rectangle 10"/>
          <p:cNvSpPr>
            <a:spLocks noChangeArrowheads="1"/>
          </p:cNvSpPr>
          <p:nvPr/>
        </p:nvSpPr>
        <p:spPr bwMode="auto">
          <a:xfrm>
            <a:off x="3448671" y="3137694"/>
            <a:ext cx="2317750" cy="396875"/>
          </a:xfrm>
          <a:prstGeom prst="rect">
            <a:avLst/>
          </a:prstGeom>
          <a:noFill/>
          <a:ln w="12700">
            <a:noFill/>
            <a:miter lim="800000"/>
            <a:headEnd/>
            <a:tailEnd/>
          </a:ln>
        </p:spPr>
        <p:txBody>
          <a:bodyPr wrap="none" lIns="90488" tIns="44450" rIns="90488" bIns="44450">
            <a:spAutoFit/>
          </a:bodyPr>
          <a:lstStyle/>
          <a:p>
            <a:pPr eaLnBrk="0" hangingPunct="0"/>
            <a:r>
              <a:rPr lang="en-GB" sz="2000" b="1" dirty="0">
                <a:solidFill>
                  <a:srgbClr val="FFFF00"/>
                </a:solidFill>
              </a:rPr>
              <a:t>Free Stream Flow</a:t>
            </a:r>
          </a:p>
        </p:txBody>
      </p:sp>
      <p:sp>
        <p:nvSpPr>
          <p:cNvPr id="39945" name="Rectangle 11"/>
          <p:cNvSpPr>
            <a:spLocks noChangeArrowheads="1"/>
          </p:cNvSpPr>
          <p:nvPr/>
        </p:nvSpPr>
        <p:spPr bwMode="auto">
          <a:xfrm>
            <a:off x="4318621" y="1318419"/>
            <a:ext cx="2536825" cy="393700"/>
          </a:xfrm>
          <a:prstGeom prst="rect">
            <a:avLst/>
          </a:prstGeom>
          <a:noFill/>
          <a:ln w="12700">
            <a:noFill/>
            <a:miter lim="800000"/>
            <a:headEnd/>
            <a:tailEnd/>
          </a:ln>
        </p:spPr>
        <p:txBody>
          <a:bodyPr wrap="none" lIns="90488" tIns="44450" rIns="90488" bIns="44450">
            <a:spAutoFit/>
          </a:bodyPr>
          <a:lstStyle/>
          <a:p>
            <a:pPr eaLnBrk="0" hangingPunct="0"/>
            <a:r>
              <a:rPr lang="en-GB" sz="2000" b="1">
                <a:solidFill>
                  <a:srgbClr val="FAFD00"/>
                </a:solidFill>
              </a:rPr>
              <a:t>Mean Camber Line</a:t>
            </a:r>
          </a:p>
        </p:txBody>
      </p:sp>
      <p:sp>
        <p:nvSpPr>
          <p:cNvPr id="112652" name="Rectangle 12"/>
          <p:cNvSpPr>
            <a:spLocks noGrp="1" noChangeArrowheads="1"/>
          </p:cNvSpPr>
          <p:nvPr>
            <p:ph type="body" idx="1"/>
          </p:nvPr>
        </p:nvSpPr>
        <p:spPr>
          <a:xfrm>
            <a:off x="539552" y="3804444"/>
            <a:ext cx="7922444" cy="2244204"/>
          </a:xfrm>
          <a:noFill/>
        </p:spPr>
        <p:txBody>
          <a:bodyPr wrap="square" lIns="90488" tIns="44450" rIns="90488" bIns="44450">
            <a:spAutoFit/>
          </a:bodyPr>
          <a:lstStyle/>
          <a:p>
            <a:pPr marL="0" indent="0" eaLnBrk="1" hangingPunct="1">
              <a:spcBef>
                <a:spcPct val="0"/>
              </a:spcBef>
              <a:buFontTx/>
              <a:buNone/>
            </a:pPr>
            <a:r>
              <a:rPr lang="en-GB" sz="2800" b="1" u="sng" dirty="0" smtClean="0">
                <a:solidFill>
                  <a:srgbClr val="FFFF00"/>
                </a:solidFill>
                <a:latin typeface="Arial" charset="0"/>
              </a:rPr>
              <a:t>Cambered aerofoil</a:t>
            </a:r>
          </a:p>
          <a:p>
            <a:pPr marL="0" indent="0" eaLnBrk="1" hangingPunct="1">
              <a:spcBef>
                <a:spcPct val="0"/>
              </a:spcBef>
              <a:buFontTx/>
              <a:buNone/>
            </a:pPr>
            <a:r>
              <a:rPr lang="en-GB" sz="2800" b="1" dirty="0" smtClean="0">
                <a:solidFill>
                  <a:srgbClr val="FFFF00"/>
                </a:solidFill>
                <a:latin typeface="Arial" charset="0"/>
              </a:rPr>
              <a:t> If the mean camber line lies above the chord line  (as in the above illustration) the aerofoil section has positive camber it is a cambered aerofoil</a:t>
            </a:r>
          </a:p>
        </p:txBody>
      </p:sp>
      <p:sp>
        <p:nvSpPr>
          <p:cNvPr id="39947" name="Line 13"/>
          <p:cNvSpPr>
            <a:spLocks noChangeShapeType="1"/>
          </p:cNvSpPr>
          <p:nvPr/>
        </p:nvSpPr>
        <p:spPr bwMode="auto">
          <a:xfrm>
            <a:off x="1884983" y="1600994"/>
            <a:ext cx="5438775" cy="1531938"/>
          </a:xfrm>
          <a:prstGeom prst="line">
            <a:avLst/>
          </a:prstGeom>
          <a:noFill/>
          <a:ln w="31750">
            <a:solidFill>
              <a:srgbClr val="FF0000"/>
            </a:solidFill>
            <a:round/>
            <a:headEnd/>
            <a:tailEnd/>
          </a:ln>
        </p:spPr>
        <p:txBody>
          <a:bodyPr/>
          <a:lstStyle/>
          <a:p>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652">
                                            <p:txEl>
                                              <p:pRg st="0" end="0"/>
                                            </p:txEl>
                                          </p:spTgt>
                                        </p:tgtEl>
                                        <p:attrNameLst>
                                          <p:attrName>style.visibility</p:attrName>
                                        </p:attrNameLst>
                                      </p:cBhvr>
                                      <p:to>
                                        <p:strVal val="visible"/>
                                      </p:to>
                                    </p:set>
                                    <p:animEffect transition="in" filter="wipe(left)">
                                      <p:cBhvr>
                                        <p:cTn id="7" dur="2000"/>
                                        <p:tgtEl>
                                          <p:spTgt spid="11265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2652">
                                            <p:txEl>
                                              <p:pRg st="1" end="1"/>
                                            </p:txEl>
                                          </p:spTgt>
                                        </p:tgtEl>
                                        <p:attrNameLst>
                                          <p:attrName>style.visibility</p:attrName>
                                        </p:attrNameLst>
                                      </p:cBhvr>
                                      <p:to>
                                        <p:strVal val="visible"/>
                                      </p:to>
                                    </p:set>
                                    <p:animEffect transition="in" filter="wipe(left)">
                                      <p:cBhvr>
                                        <p:cTn id="12" dur="2000"/>
                                        <p:tgtEl>
                                          <p:spTgt spid="11265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2"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0" y="260648"/>
            <a:ext cx="9144000" cy="2748445"/>
          </a:xfrm>
        </p:spPr>
        <p:txBody>
          <a:bodyPr/>
          <a:lstStyle/>
          <a:p>
            <a:pPr eaLnBrk="1" hangingPunct="1">
              <a:buFontTx/>
              <a:buNone/>
            </a:pPr>
            <a:endParaRPr lang="en-GB" sz="2500" b="1" dirty="0" smtClean="0">
              <a:solidFill>
                <a:srgbClr val="FFFF00"/>
              </a:solidFill>
            </a:endParaRPr>
          </a:p>
          <a:p>
            <a:pPr eaLnBrk="1" hangingPunct="1">
              <a:buFontTx/>
              <a:buNone/>
            </a:pPr>
            <a:r>
              <a:rPr lang="en-GB" sz="2500" b="1" dirty="0" smtClean="0">
                <a:solidFill>
                  <a:srgbClr val="FFFF00"/>
                </a:solidFill>
              </a:rPr>
              <a:t>Newton’s Third Law states that:</a:t>
            </a:r>
          </a:p>
          <a:p>
            <a:pPr eaLnBrk="1" hangingPunct="1">
              <a:buFontTx/>
              <a:buNone/>
            </a:pPr>
            <a:endParaRPr lang="en-GB" sz="2500" b="1" dirty="0" smtClean="0">
              <a:solidFill>
                <a:srgbClr val="FFFF00"/>
              </a:solidFill>
            </a:endParaRPr>
          </a:p>
          <a:p>
            <a:pPr eaLnBrk="1" hangingPunct="1">
              <a:buFontTx/>
              <a:buNone/>
            </a:pPr>
            <a:r>
              <a:rPr lang="en-GB" sz="2500" b="1" dirty="0" smtClean="0">
                <a:solidFill>
                  <a:srgbClr val="FFFF00"/>
                </a:solidFill>
              </a:rPr>
              <a:t>“To every </a:t>
            </a:r>
            <a:r>
              <a:rPr lang="en-GB" sz="2500" b="1" dirty="0" smtClean="0">
                <a:solidFill>
                  <a:srgbClr val="C00000"/>
                </a:solidFill>
              </a:rPr>
              <a:t>action</a:t>
            </a:r>
            <a:r>
              <a:rPr lang="en-GB" sz="2500" b="1" dirty="0" smtClean="0">
                <a:solidFill>
                  <a:srgbClr val="FFFF00"/>
                </a:solidFill>
              </a:rPr>
              <a:t> there is an equal and opposite </a:t>
            </a:r>
            <a:r>
              <a:rPr lang="en-GB" sz="2500" b="1" dirty="0" smtClean="0">
                <a:solidFill>
                  <a:srgbClr val="C00000"/>
                </a:solidFill>
              </a:rPr>
              <a:t>reaction</a:t>
            </a:r>
            <a:r>
              <a:rPr lang="en-GB" sz="2500" b="1" dirty="0" smtClean="0">
                <a:solidFill>
                  <a:srgbClr val="FFFF00"/>
                </a:solidFill>
              </a:rPr>
              <a:t>”</a:t>
            </a:r>
          </a:p>
          <a:p>
            <a:pPr eaLnBrk="1" hangingPunct="1">
              <a:buFontTx/>
              <a:buNone/>
            </a:pPr>
            <a:endParaRPr lang="en-GB" dirty="0" smtClean="0"/>
          </a:p>
          <a:p>
            <a:pPr eaLnBrk="1" hangingPunct="1">
              <a:buFontTx/>
              <a:buNone/>
            </a:pPr>
            <a:endParaRPr lang="en-GB" dirty="0" smtClean="0"/>
          </a:p>
        </p:txBody>
      </p:sp>
      <p:pic>
        <p:nvPicPr>
          <p:cNvPr id="3078" name="Picture 6" descr="j0212957"/>
          <p:cNvPicPr>
            <a:picLocks noChangeAspect="1" noChangeArrowheads="1"/>
          </p:cNvPicPr>
          <p:nvPr/>
        </p:nvPicPr>
        <p:blipFill>
          <a:blip r:embed="rId3" cstate="email"/>
          <a:srcRect/>
          <a:stretch>
            <a:fillRect/>
          </a:stretch>
        </p:blipFill>
        <p:spPr bwMode="auto">
          <a:xfrm>
            <a:off x="5796658" y="2348210"/>
            <a:ext cx="2881312" cy="1809750"/>
          </a:xfrm>
          <a:prstGeom prst="rect">
            <a:avLst/>
          </a:prstGeom>
          <a:noFill/>
          <a:ln w="9525">
            <a:noFill/>
            <a:miter lim="800000"/>
            <a:headEnd/>
            <a:tailEnd/>
          </a:ln>
        </p:spPr>
      </p:pic>
      <p:sp>
        <p:nvSpPr>
          <p:cNvPr id="3079" name="Line 7"/>
          <p:cNvSpPr>
            <a:spLocks noChangeShapeType="1"/>
          </p:cNvSpPr>
          <p:nvPr/>
        </p:nvSpPr>
        <p:spPr bwMode="auto">
          <a:xfrm>
            <a:off x="5148958" y="4148435"/>
            <a:ext cx="3995737" cy="0"/>
          </a:xfrm>
          <a:prstGeom prst="line">
            <a:avLst/>
          </a:prstGeom>
          <a:noFill/>
          <a:ln w="76200" cmpd="tri">
            <a:solidFill>
              <a:schemeClr val="tx1"/>
            </a:solidFill>
            <a:round/>
            <a:headEnd/>
            <a:tailEnd/>
          </a:ln>
        </p:spPr>
        <p:txBody>
          <a:bodyPr/>
          <a:lstStyle/>
          <a:p>
            <a:endParaRPr lang="en-GB"/>
          </a:p>
        </p:txBody>
      </p:sp>
      <p:sp>
        <p:nvSpPr>
          <p:cNvPr id="3080" name="AutoShape 8"/>
          <p:cNvSpPr>
            <a:spLocks noChangeArrowheads="1"/>
          </p:cNvSpPr>
          <p:nvPr/>
        </p:nvSpPr>
        <p:spPr bwMode="auto">
          <a:xfrm>
            <a:off x="5077520" y="3140373"/>
            <a:ext cx="287338" cy="935037"/>
          </a:xfrm>
          <a:prstGeom prst="downArrow">
            <a:avLst>
              <a:gd name="adj1" fmla="val 50000"/>
              <a:gd name="adj2" fmla="val 81353"/>
            </a:avLst>
          </a:prstGeom>
          <a:solidFill>
            <a:schemeClr val="accent1"/>
          </a:solidFill>
          <a:ln w="9525">
            <a:solidFill>
              <a:schemeClr val="tx1"/>
            </a:solidFill>
            <a:miter lim="800000"/>
            <a:headEnd/>
            <a:tailEnd/>
          </a:ln>
        </p:spPr>
        <p:txBody>
          <a:bodyPr vert="eaVert" wrap="none" anchor="ctr"/>
          <a:lstStyle/>
          <a:p>
            <a:endParaRPr lang="en-GB" b="1">
              <a:solidFill>
                <a:srgbClr val="FFFF00"/>
              </a:solidFill>
              <a:latin typeface="+mj-lt"/>
            </a:endParaRPr>
          </a:p>
        </p:txBody>
      </p:sp>
      <p:sp>
        <p:nvSpPr>
          <p:cNvPr id="3081" name="AutoShape 9"/>
          <p:cNvSpPr>
            <a:spLocks noChangeArrowheads="1"/>
          </p:cNvSpPr>
          <p:nvPr/>
        </p:nvSpPr>
        <p:spPr bwMode="auto">
          <a:xfrm>
            <a:off x="5077520" y="4219873"/>
            <a:ext cx="287338" cy="1008062"/>
          </a:xfrm>
          <a:prstGeom prst="upArrow">
            <a:avLst>
              <a:gd name="adj1" fmla="val 50000"/>
              <a:gd name="adj2" fmla="val 87707"/>
            </a:avLst>
          </a:prstGeom>
          <a:solidFill>
            <a:schemeClr val="accent1"/>
          </a:solidFill>
          <a:ln w="9525">
            <a:solidFill>
              <a:schemeClr val="tx1"/>
            </a:solidFill>
            <a:miter lim="800000"/>
            <a:headEnd/>
            <a:tailEnd/>
          </a:ln>
        </p:spPr>
        <p:txBody>
          <a:bodyPr vert="eaVert" wrap="none" anchor="ctr"/>
          <a:lstStyle/>
          <a:p>
            <a:endParaRPr lang="en-GB" b="1">
              <a:solidFill>
                <a:srgbClr val="FFFF00"/>
              </a:solidFill>
              <a:latin typeface="+mj-lt"/>
            </a:endParaRPr>
          </a:p>
        </p:txBody>
      </p:sp>
      <p:sp>
        <p:nvSpPr>
          <p:cNvPr id="3082" name="Text Box 10"/>
          <p:cNvSpPr txBox="1">
            <a:spLocks noChangeArrowheads="1"/>
          </p:cNvSpPr>
          <p:nvPr/>
        </p:nvSpPr>
        <p:spPr bwMode="auto">
          <a:xfrm>
            <a:off x="4572695" y="2780010"/>
            <a:ext cx="1366838" cy="366713"/>
          </a:xfrm>
          <a:prstGeom prst="rect">
            <a:avLst/>
          </a:prstGeom>
          <a:noFill/>
          <a:ln w="9525">
            <a:noFill/>
            <a:miter lim="800000"/>
            <a:headEnd/>
            <a:tailEnd/>
          </a:ln>
        </p:spPr>
        <p:txBody>
          <a:bodyPr>
            <a:spAutoFit/>
          </a:bodyPr>
          <a:lstStyle/>
          <a:p>
            <a:pPr algn="ctr">
              <a:spcBef>
                <a:spcPct val="50000"/>
              </a:spcBef>
            </a:pPr>
            <a:r>
              <a:rPr lang="en-GB" b="1">
                <a:solidFill>
                  <a:srgbClr val="FFFF00"/>
                </a:solidFill>
                <a:latin typeface="+mj-lt"/>
              </a:rPr>
              <a:t>1 Tonne</a:t>
            </a:r>
          </a:p>
        </p:txBody>
      </p:sp>
      <p:sp>
        <p:nvSpPr>
          <p:cNvPr id="3083" name="Rectangle 11"/>
          <p:cNvSpPr>
            <a:spLocks noChangeArrowheads="1"/>
          </p:cNvSpPr>
          <p:nvPr/>
        </p:nvSpPr>
        <p:spPr bwMode="auto">
          <a:xfrm>
            <a:off x="4644133" y="5300960"/>
            <a:ext cx="1077539" cy="369332"/>
          </a:xfrm>
          <a:prstGeom prst="rect">
            <a:avLst/>
          </a:prstGeom>
          <a:noFill/>
          <a:ln w="9525">
            <a:noFill/>
            <a:miter lim="800000"/>
            <a:headEnd/>
            <a:tailEnd/>
          </a:ln>
        </p:spPr>
        <p:txBody>
          <a:bodyPr wrap="none">
            <a:spAutoFit/>
          </a:bodyPr>
          <a:lstStyle/>
          <a:p>
            <a:r>
              <a:rPr lang="en-GB" b="1">
                <a:solidFill>
                  <a:srgbClr val="FFFF00"/>
                </a:solidFill>
                <a:latin typeface="+mj-lt"/>
              </a:rPr>
              <a:t>1 Tonne</a:t>
            </a:r>
          </a:p>
        </p:txBody>
      </p:sp>
      <p:pic>
        <p:nvPicPr>
          <p:cNvPr id="3090" name="Picture 18" descr="TRAW0155"/>
          <p:cNvPicPr>
            <a:picLocks noChangeAspect="1" noChangeArrowheads="1"/>
          </p:cNvPicPr>
          <p:nvPr/>
        </p:nvPicPr>
        <p:blipFill>
          <a:blip r:embed="rId4" cstate="email"/>
          <a:srcRect/>
          <a:stretch>
            <a:fillRect/>
          </a:stretch>
        </p:blipFill>
        <p:spPr bwMode="auto">
          <a:xfrm flipH="1">
            <a:off x="251520" y="2600623"/>
            <a:ext cx="2736850" cy="2268537"/>
          </a:xfrm>
          <a:prstGeom prst="rect">
            <a:avLst/>
          </a:prstGeom>
          <a:noFill/>
          <a:ln w="9525">
            <a:noFill/>
            <a:miter lim="800000"/>
            <a:headEnd/>
            <a:tailEnd/>
          </a:ln>
        </p:spPr>
      </p:pic>
      <p:sp>
        <p:nvSpPr>
          <p:cNvPr id="3091" name="Rectangle 19"/>
          <p:cNvSpPr>
            <a:spLocks noChangeArrowheads="1"/>
          </p:cNvSpPr>
          <p:nvPr/>
        </p:nvSpPr>
        <p:spPr bwMode="auto">
          <a:xfrm>
            <a:off x="2628008" y="2989560"/>
            <a:ext cx="1308884" cy="369332"/>
          </a:xfrm>
          <a:prstGeom prst="rect">
            <a:avLst/>
          </a:prstGeom>
          <a:noFill/>
          <a:ln w="9525">
            <a:noFill/>
            <a:miter lim="800000"/>
            <a:headEnd/>
            <a:tailEnd/>
          </a:ln>
        </p:spPr>
        <p:txBody>
          <a:bodyPr wrap="none">
            <a:spAutoFit/>
          </a:bodyPr>
          <a:lstStyle/>
          <a:p>
            <a:r>
              <a:rPr lang="en-GB" b="1">
                <a:solidFill>
                  <a:srgbClr val="FFFF00"/>
                </a:solidFill>
                <a:latin typeface="+mj-lt"/>
              </a:rPr>
              <a:t>10 Tonnes</a:t>
            </a:r>
          </a:p>
        </p:txBody>
      </p:sp>
      <p:sp>
        <p:nvSpPr>
          <p:cNvPr id="3092" name="AutoShape 20"/>
          <p:cNvSpPr>
            <a:spLocks noChangeArrowheads="1"/>
          </p:cNvSpPr>
          <p:nvPr/>
        </p:nvSpPr>
        <p:spPr bwMode="auto">
          <a:xfrm>
            <a:off x="2843908" y="3500735"/>
            <a:ext cx="287337" cy="935038"/>
          </a:xfrm>
          <a:prstGeom prst="downArrow">
            <a:avLst>
              <a:gd name="adj1" fmla="val 50000"/>
              <a:gd name="adj2" fmla="val 81354"/>
            </a:avLst>
          </a:prstGeom>
          <a:solidFill>
            <a:schemeClr val="accent1"/>
          </a:solidFill>
          <a:ln w="9525">
            <a:solidFill>
              <a:schemeClr val="tx1"/>
            </a:solidFill>
            <a:miter lim="800000"/>
            <a:headEnd/>
            <a:tailEnd/>
          </a:ln>
        </p:spPr>
        <p:txBody>
          <a:bodyPr vert="eaVert" wrap="none" anchor="ctr"/>
          <a:lstStyle/>
          <a:p>
            <a:endParaRPr lang="en-GB" b="1">
              <a:solidFill>
                <a:srgbClr val="FFFF00"/>
              </a:solidFill>
              <a:latin typeface="+mj-lt"/>
            </a:endParaRPr>
          </a:p>
        </p:txBody>
      </p:sp>
      <p:sp>
        <p:nvSpPr>
          <p:cNvPr id="3093" name="AutoShape 21"/>
          <p:cNvSpPr>
            <a:spLocks noChangeArrowheads="1"/>
          </p:cNvSpPr>
          <p:nvPr/>
        </p:nvSpPr>
        <p:spPr bwMode="auto">
          <a:xfrm>
            <a:off x="2843908" y="4508798"/>
            <a:ext cx="287337" cy="1008062"/>
          </a:xfrm>
          <a:prstGeom prst="upArrow">
            <a:avLst>
              <a:gd name="adj1" fmla="val 50000"/>
              <a:gd name="adj2" fmla="val 87707"/>
            </a:avLst>
          </a:prstGeom>
          <a:solidFill>
            <a:schemeClr val="accent1"/>
          </a:solidFill>
          <a:ln w="9525">
            <a:solidFill>
              <a:schemeClr val="tx1"/>
            </a:solidFill>
            <a:miter lim="800000"/>
            <a:headEnd/>
            <a:tailEnd/>
          </a:ln>
        </p:spPr>
        <p:txBody>
          <a:bodyPr vert="eaVert" wrap="none" anchor="ctr"/>
          <a:lstStyle/>
          <a:p>
            <a:endParaRPr lang="en-GB" b="1">
              <a:solidFill>
                <a:srgbClr val="FFFF00"/>
              </a:solidFill>
              <a:latin typeface="+mj-lt"/>
            </a:endParaRPr>
          </a:p>
        </p:txBody>
      </p:sp>
      <p:sp>
        <p:nvSpPr>
          <p:cNvPr id="3094" name="Rectangle 22"/>
          <p:cNvSpPr>
            <a:spLocks noChangeArrowheads="1"/>
          </p:cNvSpPr>
          <p:nvPr/>
        </p:nvSpPr>
        <p:spPr bwMode="auto">
          <a:xfrm>
            <a:off x="2269233" y="5443835"/>
            <a:ext cx="1308884" cy="369332"/>
          </a:xfrm>
          <a:prstGeom prst="rect">
            <a:avLst/>
          </a:prstGeom>
          <a:noFill/>
          <a:ln w="9525">
            <a:noFill/>
            <a:miter lim="800000"/>
            <a:headEnd/>
            <a:tailEnd/>
          </a:ln>
        </p:spPr>
        <p:txBody>
          <a:bodyPr wrap="none">
            <a:spAutoFit/>
          </a:bodyPr>
          <a:lstStyle/>
          <a:p>
            <a:r>
              <a:rPr lang="en-GB" b="1" dirty="0">
                <a:solidFill>
                  <a:srgbClr val="FFFF00"/>
                </a:solidFill>
                <a:latin typeface="+mj-lt"/>
              </a:rPr>
              <a:t>10 Tonnes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wipe(left)">
                                      <p:cBhvr>
                                        <p:cTn id="7" dur="1000"/>
                                        <p:tgtEl>
                                          <p:spTgt spid="30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075">
                                            <p:txEl>
                                              <p:pRg st="3" end="3"/>
                                            </p:txEl>
                                          </p:spTgt>
                                        </p:tgtEl>
                                        <p:attrNameLst>
                                          <p:attrName>style.visibility</p:attrName>
                                        </p:attrNameLst>
                                      </p:cBhvr>
                                      <p:to>
                                        <p:strVal val="visible"/>
                                      </p:to>
                                    </p:set>
                                    <p:animEffect transition="in" filter="wipe(left)">
                                      <p:cBhvr>
                                        <p:cTn id="12" dur="1000"/>
                                        <p:tgtEl>
                                          <p:spTgt spid="307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2" fill="hold" nodeType="clickEffect">
                                  <p:stCondLst>
                                    <p:cond delay="0"/>
                                  </p:stCondLst>
                                  <p:childTnLst>
                                    <p:set>
                                      <p:cBhvr>
                                        <p:cTn id="16" dur="1" fill="hold">
                                          <p:stCondLst>
                                            <p:cond delay="0"/>
                                          </p:stCondLst>
                                        </p:cTn>
                                        <p:tgtEl>
                                          <p:spTgt spid="3078"/>
                                        </p:tgtEl>
                                        <p:attrNameLst>
                                          <p:attrName>style.visibility</p:attrName>
                                        </p:attrNameLst>
                                      </p:cBhvr>
                                      <p:to>
                                        <p:strVal val="visible"/>
                                      </p:to>
                                    </p:set>
                                    <p:anim calcmode="lin" valueType="num">
                                      <p:cBhvr additive="base">
                                        <p:cTn id="17" dur="2000" fill="hold"/>
                                        <p:tgtEl>
                                          <p:spTgt spid="3078"/>
                                        </p:tgtEl>
                                        <p:attrNameLst>
                                          <p:attrName>ppt_x</p:attrName>
                                        </p:attrNameLst>
                                      </p:cBhvr>
                                      <p:tavLst>
                                        <p:tav tm="0">
                                          <p:val>
                                            <p:strVal val="1+#ppt_w/2"/>
                                          </p:val>
                                        </p:tav>
                                        <p:tav tm="100000">
                                          <p:val>
                                            <p:strVal val="#ppt_x"/>
                                          </p:val>
                                        </p:tav>
                                      </p:tavLst>
                                    </p:anim>
                                    <p:anim calcmode="lin" valueType="num">
                                      <p:cBhvr additive="base">
                                        <p:cTn id="18" dur="2000" fill="hold"/>
                                        <p:tgtEl>
                                          <p:spTgt spid="3078"/>
                                        </p:tgtEl>
                                        <p:attrNameLst>
                                          <p:attrName>ppt_y</p:attrName>
                                        </p:attrNameLst>
                                      </p:cBhvr>
                                      <p:tavLst>
                                        <p:tav tm="0">
                                          <p:val>
                                            <p:strVal val="#ppt_y"/>
                                          </p:val>
                                        </p:tav>
                                        <p:tav tm="100000">
                                          <p:val>
                                            <p:strVal val="#ppt_y"/>
                                          </p:val>
                                        </p:tav>
                                      </p:tavLst>
                                    </p:anim>
                                  </p:childTnLst>
                                </p:cTn>
                              </p:par>
                              <p:par>
                                <p:cTn id="19" presetID="22" presetClass="entr" presetSubtype="2" fill="hold" grpId="0" nodeType="withEffect">
                                  <p:stCondLst>
                                    <p:cond delay="0"/>
                                  </p:stCondLst>
                                  <p:childTnLst>
                                    <p:set>
                                      <p:cBhvr>
                                        <p:cTn id="20" dur="1" fill="hold">
                                          <p:stCondLst>
                                            <p:cond delay="0"/>
                                          </p:stCondLst>
                                        </p:cTn>
                                        <p:tgtEl>
                                          <p:spTgt spid="3079"/>
                                        </p:tgtEl>
                                        <p:attrNameLst>
                                          <p:attrName>style.visibility</p:attrName>
                                        </p:attrNameLst>
                                      </p:cBhvr>
                                      <p:to>
                                        <p:strVal val="visible"/>
                                      </p:to>
                                    </p:set>
                                    <p:animEffect transition="in" filter="wipe(right)">
                                      <p:cBhvr>
                                        <p:cTn id="21" dur="2000"/>
                                        <p:tgtEl>
                                          <p:spTgt spid="3079"/>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082">
                                            <p:txEl>
                                              <p:pRg st="0" end="0"/>
                                            </p:txEl>
                                          </p:spTgt>
                                        </p:tgtEl>
                                        <p:attrNameLst>
                                          <p:attrName>style.visibility</p:attrName>
                                        </p:attrNameLst>
                                      </p:cBhvr>
                                      <p:to>
                                        <p:strVal val="visible"/>
                                      </p:to>
                                    </p:set>
                                    <p:animEffect transition="in" filter="wipe(up)">
                                      <p:cBhvr>
                                        <p:cTn id="25" dur="1000"/>
                                        <p:tgtEl>
                                          <p:spTgt spid="3082">
                                            <p:txEl>
                                              <p:pRg st="0" end="0"/>
                                            </p:txEl>
                                          </p:spTgt>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3080"/>
                                        </p:tgtEl>
                                        <p:attrNameLst>
                                          <p:attrName>style.visibility</p:attrName>
                                        </p:attrNameLst>
                                      </p:cBhvr>
                                      <p:to>
                                        <p:strVal val="visible"/>
                                      </p:to>
                                    </p:set>
                                    <p:animEffect transition="in" filter="wipe(up)">
                                      <p:cBhvr>
                                        <p:cTn id="29" dur="1000"/>
                                        <p:tgtEl>
                                          <p:spTgt spid="3080"/>
                                        </p:tgtEl>
                                      </p:cBhvr>
                                    </p:animEffect>
                                  </p:childTnLst>
                                </p:cTn>
                              </p:par>
                            </p:childTnLst>
                          </p:cTn>
                        </p:par>
                        <p:par>
                          <p:cTn id="30" fill="hold">
                            <p:stCondLst>
                              <p:cond delay="4000"/>
                            </p:stCondLst>
                            <p:childTnLst>
                              <p:par>
                                <p:cTn id="31" presetID="22" presetClass="entr" presetSubtype="4" fill="hold" nodeType="afterEffect">
                                  <p:stCondLst>
                                    <p:cond delay="0"/>
                                  </p:stCondLst>
                                  <p:childTnLst>
                                    <p:set>
                                      <p:cBhvr>
                                        <p:cTn id="32" dur="1" fill="hold">
                                          <p:stCondLst>
                                            <p:cond delay="0"/>
                                          </p:stCondLst>
                                        </p:cTn>
                                        <p:tgtEl>
                                          <p:spTgt spid="3083">
                                            <p:txEl>
                                              <p:pRg st="0" end="0"/>
                                            </p:txEl>
                                          </p:spTgt>
                                        </p:tgtEl>
                                        <p:attrNameLst>
                                          <p:attrName>style.visibility</p:attrName>
                                        </p:attrNameLst>
                                      </p:cBhvr>
                                      <p:to>
                                        <p:strVal val="visible"/>
                                      </p:to>
                                    </p:set>
                                    <p:animEffect transition="in" filter="wipe(down)">
                                      <p:cBhvr>
                                        <p:cTn id="33" dur="1000"/>
                                        <p:tgtEl>
                                          <p:spTgt spid="3083">
                                            <p:txEl>
                                              <p:pRg st="0" end="0"/>
                                            </p:txEl>
                                          </p:spTgt>
                                        </p:tgtEl>
                                      </p:cBhvr>
                                    </p:animEffect>
                                  </p:childTnLst>
                                </p:cTn>
                              </p:par>
                            </p:childTnLst>
                          </p:cTn>
                        </p:par>
                        <p:par>
                          <p:cTn id="34" fill="hold">
                            <p:stCondLst>
                              <p:cond delay="5000"/>
                            </p:stCondLst>
                            <p:childTnLst>
                              <p:par>
                                <p:cTn id="35" presetID="22" presetClass="entr" presetSubtype="4" fill="hold" grpId="0" nodeType="afterEffect">
                                  <p:stCondLst>
                                    <p:cond delay="0"/>
                                  </p:stCondLst>
                                  <p:childTnLst>
                                    <p:set>
                                      <p:cBhvr>
                                        <p:cTn id="36" dur="1" fill="hold">
                                          <p:stCondLst>
                                            <p:cond delay="0"/>
                                          </p:stCondLst>
                                        </p:cTn>
                                        <p:tgtEl>
                                          <p:spTgt spid="3081"/>
                                        </p:tgtEl>
                                        <p:attrNameLst>
                                          <p:attrName>style.visibility</p:attrName>
                                        </p:attrNameLst>
                                      </p:cBhvr>
                                      <p:to>
                                        <p:strVal val="visible"/>
                                      </p:to>
                                    </p:set>
                                    <p:animEffect transition="in" filter="wipe(down)">
                                      <p:cBhvr>
                                        <p:cTn id="37" dur="1000"/>
                                        <p:tgtEl>
                                          <p:spTgt spid="3081"/>
                                        </p:tgtEl>
                                      </p:cBhvr>
                                    </p:animEffect>
                                  </p:childTnLst>
                                </p:cTn>
                              </p:par>
                            </p:childTnLst>
                          </p:cTn>
                        </p:par>
                        <p:par>
                          <p:cTn id="38" fill="hold">
                            <p:stCondLst>
                              <p:cond delay="6000"/>
                            </p:stCondLst>
                            <p:childTnLst>
                              <p:par>
                                <p:cTn id="39" presetID="2" presetClass="entr" presetSubtype="8" accel="50000" decel="50000" fill="hold" nodeType="afterEffect">
                                  <p:stCondLst>
                                    <p:cond delay="0"/>
                                  </p:stCondLst>
                                  <p:childTnLst>
                                    <p:set>
                                      <p:cBhvr>
                                        <p:cTn id="40" dur="1" fill="hold">
                                          <p:stCondLst>
                                            <p:cond delay="0"/>
                                          </p:stCondLst>
                                        </p:cTn>
                                        <p:tgtEl>
                                          <p:spTgt spid="3090"/>
                                        </p:tgtEl>
                                        <p:attrNameLst>
                                          <p:attrName>style.visibility</p:attrName>
                                        </p:attrNameLst>
                                      </p:cBhvr>
                                      <p:to>
                                        <p:strVal val="visible"/>
                                      </p:to>
                                    </p:set>
                                    <p:anim calcmode="lin" valueType="num">
                                      <p:cBhvr additive="base">
                                        <p:cTn id="41" dur="3000" fill="hold"/>
                                        <p:tgtEl>
                                          <p:spTgt spid="3090"/>
                                        </p:tgtEl>
                                        <p:attrNameLst>
                                          <p:attrName>ppt_x</p:attrName>
                                        </p:attrNameLst>
                                      </p:cBhvr>
                                      <p:tavLst>
                                        <p:tav tm="0">
                                          <p:val>
                                            <p:strVal val="0-#ppt_w/2"/>
                                          </p:val>
                                        </p:tav>
                                        <p:tav tm="100000">
                                          <p:val>
                                            <p:strVal val="#ppt_x"/>
                                          </p:val>
                                        </p:tav>
                                      </p:tavLst>
                                    </p:anim>
                                    <p:anim calcmode="lin" valueType="num">
                                      <p:cBhvr additive="base">
                                        <p:cTn id="42" dur="3000" fill="hold"/>
                                        <p:tgtEl>
                                          <p:spTgt spid="3090"/>
                                        </p:tgtEl>
                                        <p:attrNameLst>
                                          <p:attrName>ppt_y</p:attrName>
                                        </p:attrNameLst>
                                      </p:cBhvr>
                                      <p:tavLst>
                                        <p:tav tm="0">
                                          <p:val>
                                            <p:strVal val="#ppt_y"/>
                                          </p:val>
                                        </p:tav>
                                        <p:tav tm="100000">
                                          <p:val>
                                            <p:strVal val="#ppt_y"/>
                                          </p:val>
                                        </p:tav>
                                      </p:tavLst>
                                    </p:anim>
                                  </p:childTnLst>
                                </p:cTn>
                              </p:par>
                            </p:childTnLst>
                          </p:cTn>
                        </p:par>
                        <p:par>
                          <p:cTn id="43" fill="hold">
                            <p:stCondLst>
                              <p:cond delay="9000"/>
                            </p:stCondLst>
                            <p:childTnLst>
                              <p:par>
                                <p:cTn id="44" presetID="22" presetClass="entr" presetSubtype="1" fill="hold" grpId="0" nodeType="afterEffect">
                                  <p:stCondLst>
                                    <p:cond delay="0"/>
                                  </p:stCondLst>
                                  <p:childTnLst>
                                    <p:set>
                                      <p:cBhvr>
                                        <p:cTn id="45" dur="1" fill="hold">
                                          <p:stCondLst>
                                            <p:cond delay="0"/>
                                          </p:stCondLst>
                                        </p:cTn>
                                        <p:tgtEl>
                                          <p:spTgt spid="3091"/>
                                        </p:tgtEl>
                                        <p:attrNameLst>
                                          <p:attrName>style.visibility</p:attrName>
                                        </p:attrNameLst>
                                      </p:cBhvr>
                                      <p:to>
                                        <p:strVal val="visible"/>
                                      </p:to>
                                    </p:set>
                                    <p:animEffect transition="in" filter="wipe(up)">
                                      <p:cBhvr>
                                        <p:cTn id="46" dur="1000"/>
                                        <p:tgtEl>
                                          <p:spTgt spid="3091"/>
                                        </p:tgtEl>
                                      </p:cBhvr>
                                    </p:animEffect>
                                  </p:childTnLst>
                                </p:cTn>
                              </p:par>
                            </p:childTnLst>
                          </p:cTn>
                        </p:par>
                        <p:par>
                          <p:cTn id="47" fill="hold">
                            <p:stCondLst>
                              <p:cond delay="10000"/>
                            </p:stCondLst>
                            <p:childTnLst>
                              <p:par>
                                <p:cTn id="48" presetID="22" presetClass="entr" presetSubtype="1" fill="hold" grpId="0" nodeType="afterEffect">
                                  <p:stCondLst>
                                    <p:cond delay="0"/>
                                  </p:stCondLst>
                                  <p:childTnLst>
                                    <p:set>
                                      <p:cBhvr>
                                        <p:cTn id="49" dur="1" fill="hold">
                                          <p:stCondLst>
                                            <p:cond delay="0"/>
                                          </p:stCondLst>
                                        </p:cTn>
                                        <p:tgtEl>
                                          <p:spTgt spid="3092"/>
                                        </p:tgtEl>
                                        <p:attrNameLst>
                                          <p:attrName>style.visibility</p:attrName>
                                        </p:attrNameLst>
                                      </p:cBhvr>
                                      <p:to>
                                        <p:strVal val="visible"/>
                                      </p:to>
                                    </p:set>
                                    <p:animEffect transition="in" filter="wipe(up)">
                                      <p:cBhvr>
                                        <p:cTn id="50" dur="1000"/>
                                        <p:tgtEl>
                                          <p:spTgt spid="3092"/>
                                        </p:tgtEl>
                                      </p:cBhvr>
                                    </p:animEffect>
                                  </p:childTnLst>
                                </p:cTn>
                              </p:par>
                            </p:childTnLst>
                          </p:cTn>
                        </p:par>
                        <p:par>
                          <p:cTn id="51" fill="hold">
                            <p:stCondLst>
                              <p:cond delay="11000"/>
                            </p:stCondLst>
                            <p:childTnLst>
                              <p:par>
                                <p:cTn id="52" presetID="22" presetClass="entr" presetSubtype="4" fill="hold" grpId="0" nodeType="afterEffect">
                                  <p:stCondLst>
                                    <p:cond delay="0"/>
                                  </p:stCondLst>
                                  <p:childTnLst>
                                    <p:set>
                                      <p:cBhvr>
                                        <p:cTn id="53" dur="1" fill="hold">
                                          <p:stCondLst>
                                            <p:cond delay="0"/>
                                          </p:stCondLst>
                                        </p:cTn>
                                        <p:tgtEl>
                                          <p:spTgt spid="3094"/>
                                        </p:tgtEl>
                                        <p:attrNameLst>
                                          <p:attrName>style.visibility</p:attrName>
                                        </p:attrNameLst>
                                      </p:cBhvr>
                                      <p:to>
                                        <p:strVal val="visible"/>
                                      </p:to>
                                    </p:set>
                                    <p:animEffect transition="in" filter="wipe(down)">
                                      <p:cBhvr>
                                        <p:cTn id="54" dur="1000"/>
                                        <p:tgtEl>
                                          <p:spTgt spid="3094"/>
                                        </p:tgtEl>
                                      </p:cBhvr>
                                    </p:animEffect>
                                  </p:childTnLst>
                                </p:cTn>
                              </p:par>
                            </p:childTnLst>
                          </p:cTn>
                        </p:par>
                        <p:par>
                          <p:cTn id="55" fill="hold">
                            <p:stCondLst>
                              <p:cond delay="12000"/>
                            </p:stCondLst>
                            <p:childTnLst>
                              <p:par>
                                <p:cTn id="56" presetID="22" presetClass="entr" presetSubtype="4" fill="hold" grpId="0" nodeType="afterEffect">
                                  <p:stCondLst>
                                    <p:cond delay="0"/>
                                  </p:stCondLst>
                                  <p:childTnLst>
                                    <p:set>
                                      <p:cBhvr>
                                        <p:cTn id="57" dur="1" fill="hold">
                                          <p:stCondLst>
                                            <p:cond delay="0"/>
                                          </p:stCondLst>
                                        </p:cTn>
                                        <p:tgtEl>
                                          <p:spTgt spid="3093"/>
                                        </p:tgtEl>
                                        <p:attrNameLst>
                                          <p:attrName>style.visibility</p:attrName>
                                        </p:attrNameLst>
                                      </p:cBhvr>
                                      <p:to>
                                        <p:strVal val="visible"/>
                                      </p:to>
                                    </p:set>
                                    <p:animEffect transition="in" filter="wipe(down)">
                                      <p:cBhvr>
                                        <p:cTn id="58" dur="1000"/>
                                        <p:tgtEl>
                                          <p:spTgt spid="30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 grpId="0" animBg="1"/>
      <p:bldP spid="3080" grpId="0" animBg="1"/>
      <p:bldP spid="3081" grpId="0" animBg="1"/>
      <p:bldP spid="3091" grpId="0"/>
      <p:bldP spid="3092" grpId="0" animBg="1"/>
      <p:bldP spid="3093" grpId="0" animBg="1"/>
      <p:bldP spid="3094"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849313" y="2171700"/>
            <a:ext cx="7265987" cy="3325813"/>
          </a:xfrm>
          <a:prstGeom prst="rect">
            <a:avLst/>
          </a:prstGeom>
          <a:noFill/>
          <a:ln w="12700">
            <a:noFill/>
            <a:miter lim="800000"/>
            <a:headEnd/>
            <a:tailEnd/>
          </a:ln>
        </p:spPr>
        <p:txBody>
          <a:bodyPr wrap="none" anchor="ctr"/>
          <a:lstStyle/>
          <a:p>
            <a:endParaRPr lang="en-GB"/>
          </a:p>
        </p:txBody>
      </p:sp>
      <p:sp>
        <p:nvSpPr>
          <p:cNvPr id="40964" name="Freeform 4"/>
          <p:cNvSpPr>
            <a:spLocks/>
          </p:cNvSpPr>
          <p:nvPr/>
        </p:nvSpPr>
        <p:spPr bwMode="auto">
          <a:xfrm>
            <a:off x="1763688" y="1268760"/>
            <a:ext cx="5478462" cy="1635125"/>
          </a:xfrm>
          <a:custGeom>
            <a:avLst/>
            <a:gdLst>
              <a:gd name="T0" fmla="*/ 2147483647 w 3451"/>
              <a:gd name="T1" fmla="*/ 2147483647 h 1030"/>
              <a:gd name="T2" fmla="*/ 2147483647 w 3451"/>
              <a:gd name="T3" fmla="*/ 2147483647 h 1030"/>
              <a:gd name="T4" fmla="*/ 2147483647 w 3451"/>
              <a:gd name="T5" fmla="*/ 2147483647 h 1030"/>
              <a:gd name="T6" fmla="*/ 2147483647 w 3451"/>
              <a:gd name="T7" fmla="*/ 2147483647 h 1030"/>
              <a:gd name="T8" fmla="*/ 2147483647 w 3451"/>
              <a:gd name="T9" fmla="*/ 2147483647 h 1030"/>
              <a:gd name="T10" fmla="*/ 2147483647 w 3451"/>
              <a:gd name="T11" fmla="*/ 2147483647 h 1030"/>
              <a:gd name="T12" fmla="*/ 2147483647 w 3451"/>
              <a:gd name="T13" fmla="*/ 2147483647 h 1030"/>
              <a:gd name="T14" fmla="*/ 2147483647 w 3451"/>
              <a:gd name="T15" fmla="*/ 2147483647 h 1030"/>
              <a:gd name="T16" fmla="*/ 2147483647 w 3451"/>
              <a:gd name="T17" fmla="*/ 2147483647 h 1030"/>
              <a:gd name="T18" fmla="*/ 2147483647 w 3451"/>
              <a:gd name="T19" fmla="*/ 2147483647 h 1030"/>
              <a:gd name="T20" fmla="*/ 2147483647 w 3451"/>
              <a:gd name="T21" fmla="*/ 2147483647 h 1030"/>
              <a:gd name="T22" fmla="*/ 2147483647 w 3451"/>
              <a:gd name="T23" fmla="*/ 2147483647 h 1030"/>
              <a:gd name="T24" fmla="*/ 0 w 3451"/>
              <a:gd name="T25" fmla="*/ 2147483647 h 1030"/>
              <a:gd name="T26" fmla="*/ 2147483647 w 3451"/>
              <a:gd name="T27" fmla="*/ 2147483647 h 1030"/>
              <a:gd name="T28" fmla="*/ 2147483647 w 3451"/>
              <a:gd name="T29" fmla="*/ 0 h 1030"/>
              <a:gd name="T30" fmla="*/ 2147483647 w 3451"/>
              <a:gd name="T31" fmla="*/ 2147483647 h 1030"/>
              <a:gd name="T32" fmla="*/ 2147483647 w 3451"/>
              <a:gd name="T33" fmla="*/ 2147483647 h 1030"/>
              <a:gd name="T34" fmla="*/ 2147483647 w 3451"/>
              <a:gd name="T35" fmla="*/ 2147483647 h 1030"/>
              <a:gd name="T36" fmla="*/ 2147483647 w 3451"/>
              <a:gd name="T37" fmla="*/ 2147483647 h 1030"/>
              <a:gd name="T38" fmla="*/ 2147483647 w 3451"/>
              <a:gd name="T39" fmla="*/ 2147483647 h 1030"/>
              <a:gd name="T40" fmla="*/ 2147483647 w 3451"/>
              <a:gd name="T41" fmla="*/ 2147483647 h 1030"/>
              <a:gd name="T42" fmla="*/ 2147483647 w 3451"/>
              <a:gd name="T43" fmla="*/ 2147483647 h 1030"/>
              <a:gd name="T44" fmla="*/ 2147483647 w 3451"/>
              <a:gd name="T45" fmla="*/ 2147483647 h 1030"/>
              <a:gd name="T46" fmla="*/ 2147483647 w 3451"/>
              <a:gd name="T47" fmla="*/ 2147483647 h 1030"/>
              <a:gd name="T48" fmla="*/ 2147483647 w 3451"/>
              <a:gd name="T49" fmla="*/ 2147483647 h 1030"/>
              <a:gd name="T50" fmla="*/ 2147483647 w 3451"/>
              <a:gd name="T51" fmla="*/ 2147483647 h 1030"/>
              <a:gd name="T52" fmla="*/ 2147483647 w 3451"/>
              <a:gd name="T53" fmla="*/ 2147483647 h 103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451"/>
              <a:gd name="T82" fmla="*/ 0 h 1030"/>
              <a:gd name="T83" fmla="*/ 3451 w 3451"/>
              <a:gd name="T84" fmla="*/ 1030 h 103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451" h="1030">
                <a:moveTo>
                  <a:pt x="3450" y="1029"/>
                </a:moveTo>
                <a:lnTo>
                  <a:pt x="2340" y="837"/>
                </a:lnTo>
                <a:lnTo>
                  <a:pt x="1995" y="777"/>
                </a:lnTo>
                <a:lnTo>
                  <a:pt x="1620" y="696"/>
                </a:lnTo>
                <a:lnTo>
                  <a:pt x="1260" y="603"/>
                </a:lnTo>
                <a:lnTo>
                  <a:pt x="945" y="522"/>
                </a:lnTo>
                <a:lnTo>
                  <a:pt x="675" y="441"/>
                </a:lnTo>
                <a:lnTo>
                  <a:pt x="456" y="360"/>
                </a:lnTo>
                <a:lnTo>
                  <a:pt x="252" y="279"/>
                </a:lnTo>
                <a:lnTo>
                  <a:pt x="117" y="207"/>
                </a:lnTo>
                <a:lnTo>
                  <a:pt x="28" y="135"/>
                </a:lnTo>
                <a:lnTo>
                  <a:pt x="10" y="109"/>
                </a:lnTo>
                <a:lnTo>
                  <a:pt x="0" y="72"/>
                </a:lnTo>
                <a:lnTo>
                  <a:pt x="54" y="31"/>
                </a:lnTo>
                <a:lnTo>
                  <a:pt x="163" y="0"/>
                </a:lnTo>
                <a:lnTo>
                  <a:pt x="327" y="7"/>
                </a:lnTo>
                <a:lnTo>
                  <a:pt x="468" y="24"/>
                </a:lnTo>
                <a:lnTo>
                  <a:pt x="625" y="58"/>
                </a:lnTo>
                <a:lnTo>
                  <a:pt x="851" y="116"/>
                </a:lnTo>
                <a:lnTo>
                  <a:pt x="1152" y="189"/>
                </a:lnTo>
                <a:lnTo>
                  <a:pt x="1469" y="281"/>
                </a:lnTo>
                <a:lnTo>
                  <a:pt x="1762" y="374"/>
                </a:lnTo>
                <a:lnTo>
                  <a:pt x="2093" y="483"/>
                </a:lnTo>
                <a:lnTo>
                  <a:pt x="2447" y="604"/>
                </a:lnTo>
                <a:lnTo>
                  <a:pt x="2743" y="715"/>
                </a:lnTo>
                <a:lnTo>
                  <a:pt x="3064" y="851"/>
                </a:lnTo>
                <a:lnTo>
                  <a:pt x="3435" y="1023"/>
                </a:lnTo>
              </a:path>
            </a:pathLst>
          </a:custGeom>
          <a:solidFill>
            <a:schemeClr val="accent1"/>
          </a:solidFill>
          <a:ln w="12700" cap="rnd" cmpd="sng">
            <a:solidFill>
              <a:schemeClr val="tx1"/>
            </a:solidFill>
            <a:prstDash val="solid"/>
            <a:round/>
            <a:headEnd type="none" w="med" len="med"/>
            <a:tailEnd type="none" w="med" len="med"/>
          </a:ln>
        </p:spPr>
        <p:txBody>
          <a:bodyPr/>
          <a:lstStyle/>
          <a:p>
            <a:endParaRPr lang="en-GB"/>
          </a:p>
        </p:txBody>
      </p:sp>
      <p:sp>
        <p:nvSpPr>
          <p:cNvPr id="114693" name="Freeform 5"/>
          <p:cNvSpPr>
            <a:spLocks/>
          </p:cNvSpPr>
          <p:nvPr/>
        </p:nvSpPr>
        <p:spPr bwMode="auto">
          <a:xfrm>
            <a:off x="1773213" y="1375123"/>
            <a:ext cx="5443537" cy="1500187"/>
          </a:xfrm>
          <a:custGeom>
            <a:avLst/>
            <a:gdLst>
              <a:gd name="T0" fmla="*/ 0 w 3429"/>
              <a:gd name="T1" fmla="*/ 0 h 945"/>
              <a:gd name="T2" fmla="*/ 2147483647 w 3429"/>
              <a:gd name="T3" fmla="*/ 2147483647 h 945"/>
              <a:gd name="T4" fmla="*/ 0 60000 65536"/>
              <a:gd name="T5" fmla="*/ 0 60000 65536"/>
              <a:gd name="T6" fmla="*/ 0 w 3429"/>
              <a:gd name="T7" fmla="*/ 0 h 945"/>
              <a:gd name="T8" fmla="*/ 3429 w 3429"/>
              <a:gd name="T9" fmla="*/ 945 h 945"/>
            </a:gdLst>
            <a:ahLst/>
            <a:cxnLst>
              <a:cxn ang="T4">
                <a:pos x="T0" y="T1"/>
              </a:cxn>
              <a:cxn ang="T5">
                <a:pos x="T2" y="T3"/>
              </a:cxn>
            </a:cxnLst>
            <a:rect l="T6" t="T7" r="T8" b="T9"/>
            <a:pathLst>
              <a:path w="3429" h="945">
                <a:moveTo>
                  <a:pt x="0" y="0"/>
                </a:moveTo>
                <a:lnTo>
                  <a:pt x="3428" y="944"/>
                </a:lnTo>
              </a:path>
            </a:pathLst>
          </a:custGeom>
          <a:noFill/>
          <a:ln w="31750" cap="rnd" cmpd="sng">
            <a:solidFill>
              <a:srgbClr val="000080"/>
            </a:solidFill>
            <a:prstDash val="solid"/>
            <a:round/>
            <a:headEnd type="none" w="med" len="med"/>
            <a:tailEnd type="none" w="med" len="med"/>
          </a:ln>
        </p:spPr>
        <p:txBody>
          <a:bodyPr/>
          <a:lstStyle/>
          <a:p>
            <a:endParaRPr lang="en-GB"/>
          </a:p>
        </p:txBody>
      </p:sp>
      <p:sp>
        <p:nvSpPr>
          <p:cNvPr id="114694" name="Freeform 6"/>
          <p:cNvSpPr>
            <a:spLocks/>
          </p:cNvSpPr>
          <p:nvPr/>
        </p:nvSpPr>
        <p:spPr bwMode="auto">
          <a:xfrm>
            <a:off x="1773213" y="1383060"/>
            <a:ext cx="5397500" cy="1473200"/>
          </a:xfrm>
          <a:custGeom>
            <a:avLst/>
            <a:gdLst>
              <a:gd name="T0" fmla="*/ 0 w 3400"/>
              <a:gd name="T1" fmla="*/ 0 h 928"/>
              <a:gd name="T2" fmla="*/ 2147483647 w 3400"/>
              <a:gd name="T3" fmla="*/ 2147483647 h 928"/>
              <a:gd name="T4" fmla="*/ 0 60000 65536"/>
              <a:gd name="T5" fmla="*/ 0 60000 65536"/>
              <a:gd name="T6" fmla="*/ 0 w 3400"/>
              <a:gd name="T7" fmla="*/ 0 h 928"/>
              <a:gd name="T8" fmla="*/ 3400 w 3400"/>
              <a:gd name="T9" fmla="*/ 928 h 928"/>
            </a:gdLst>
            <a:ahLst/>
            <a:cxnLst>
              <a:cxn ang="T4">
                <a:pos x="T0" y="T1"/>
              </a:cxn>
              <a:cxn ang="T5">
                <a:pos x="T2" y="T3"/>
              </a:cxn>
            </a:cxnLst>
            <a:rect l="T6" t="T7" r="T8" b="T9"/>
            <a:pathLst>
              <a:path w="3400" h="928">
                <a:moveTo>
                  <a:pt x="0" y="0"/>
                </a:moveTo>
                <a:lnTo>
                  <a:pt x="3399" y="927"/>
                </a:lnTo>
              </a:path>
            </a:pathLst>
          </a:custGeom>
          <a:noFill/>
          <a:ln w="31750" cap="rnd" cmpd="sng">
            <a:solidFill>
              <a:srgbClr val="FF0000"/>
            </a:solidFill>
            <a:prstDash val="solid"/>
            <a:round/>
            <a:headEnd type="none" w="med" len="med"/>
            <a:tailEnd type="none" w="med" len="med"/>
          </a:ln>
        </p:spPr>
        <p:txBody>
          <a:bodyPr/>
          <a:lstStyle/>
          <a:p>
            <a:endParaRPr lang="en-GB"/>
          </a:p>
        </p:txBody>
      </p:sp>
      <p:sp>
        <p:nvSpPr>
          <p:cNvPr id="114695" name="Rectangle 7"/>
          <p:cNvSpPr>
            <a:spLocks noGrp="1" noChangeArrowheads="1"/>
          </p:cNvSpPr>
          <p:nvPr>
            <p:ph type="body" idx="1"/>
          </p:nvPr>
        </p:nvSpPr>
        <p:spPr>
          <a:xfrm>
            <a:off x="611560" y="3501008"/>
            <a:ext cx="7327900" cy="1813317"/>
          </a:xfrm>
          <a:noFill/>
        </p:spPr>
        <p:txBody>
          <a:bodyPr lIns="90488" tIns="44450" rIns="90488" bIns="44450">
            <a:spAutoFit/>
          </a:bodyPr>
          <a:lstStyle/>
          <a:p>
            <a:pPr marL="0" indent="0" eaLnBrk="1" hangingPunct="1">
              <a:spcBef>
                <a:spcPct val="0"/>
              </a:spcBef>
              <a:buFontTx/>
              <a:buNone/>
            </a:pPr>
            <a:r>
              <a:rPr lang="en-GB" sz="2800" b="1" u="sng" dirty="0" smtClean="0">
                <a:solidFill>
                  <a:srgbClr val="FFFF00"/>
                </a:solidFill>
                <a:latin typeface="Arial" charset="0"/>
              </a:rPr>
              <a:t>Symmetrical aerofoil</a:t>
            </a:r>
            <a:endParaRPr lang="en-GB" sz="2800" b="1" dirty="0" smtClean="0">
              <a:solidFill>
                <a:srgbClr val="FFFF00"/>
              </a:solidFill>
              <a:latin typeface="Arial" charset="0"/>
            </a:endParaRPr>
          </a:p>
          <a:p>
            <a:pPr marL="0" indent="0" eaLnBrk="1" hangingPunct="1">
              <a:spcBef>
                <a:spcPct val="0"/>
              </a:spcBef>
              <a:buFontTx/>
              <a:buNone/>
            </a:pPr>
            <a:r>
              <a:rPr lang="en-GB" sz="2800" b="1" dirty="0" smtClean="0">
                <a:solidFill>
                  <a:srgbClr val="FFFF00"/>
                </a:solidFill>
                <a:latin typeface="Arial" charset="0"/>
              </a:rPr>
              <a:t>If the mean camber line is co-incident</a:t>
            </a:r>
          </a:p>
          <a:p>
            <a:pPr marL="0" indent="0" eaLnBrk="1" hangingPunct="1">
              <a:spcBef>
                <a:spcPct val="0"/>
              </a:spcBef>
              <a:buFontTx/>
              <a:buNone/>
            </a:pPr>
            <a:r>
              <a:rPr lang="en-GB" sz="2800" b="1" dirty="0" smtClean="0">
                <a:solidFill>
                  <a:srgbClr val="FFFF00"/>
                </a:solidFill>
                <a:latin typeface="Arial" charset="0"/>
              </a:rPr>
              <a:t>with the chord line it is a symmetrical </a:t>
            </a:r>
          </a:p>
          <a:p>
            <a:pPr marL="0" indent="0" eaLnBrk="1" hangingPunct="1">
              <a:spcBef>
                <a:spcPct val="0"/>
              </a:spcBef>
              <a:buFontTx/>
              <a:buNone/>
            </a:pPr>
            <a:r>
              <a:rPr lang="en-GB" sz="2800" b="1" dirty="0" smtClean="0">
                <a:solidFill>
                  <a:srgbClr val="FFFF00"/>
                </a:solidFill>
                <a:latin typeface="Arial" charset="0"/>
              </a:rPr>
              <a:t>aerofoil section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4693"/>
                                        </p:tgtEl>
                                        <p:attrNameLst>
                                          <p:attrName>style.visibility</p:attrName>
                                        </p:attrNameLst>
                                      </p:cBhvr>
                                      <p:to>
                                        <p:strVal val="visible"/>
                                      </p:to>
                                    </p:set>
                                    <p:animEffect transition="in" filter="wipe(left)">
                                      <p:cBhvr>
                                        <p:cTn id="7" dur="2000"/>
                                        <p:tgtEl>
                                          <p:spTgt spid="11469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4694"/>
                                        </p:tgtEl>
                                        <p:attrNameLst>
                                          <p:attrName>style.visibility</p:attrName>
                                        </p:attrNameLst>
                                      </p:cBhvr>
                                      <p:to>
                                        <p:strVal val="visible"/>
                                      </p:to>
                                    </p:set>
                                    <p:animEffect transition="in" filter="wipe(left)">
                                      <p:cBhvr>
                                        <p:cTn id="12" dur="2000"/>
                                        <p:tgtEl>
                                          <p:spTgt spid="11469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4695">
                                            <p:txEl>
                                              <p:pRg st="0" end="0"/>
                                            </p:txEl>
                                          </p:spTgt>
                                        </p:tgtEl>
                                        <p:attrNameLst>
                                          <p:attrName>style.visibility</p:attrName>
                                        </p:attrNameLst>
                                      </p:cBhvr>
                                      <p:to>
                                        <p:strVal val="visible"/>
                                      </p:to>
                                    </p:set>
                                    <p:animEffect transition="in" filter="wipe(left)">
                                      <p:cBhvr>
                                        <p:cTn id="17" dur="2000"/>
                                        <p:tgtEl>
                                          <p:spTgt spid="11469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4695">
                                            <p:txEl>
                                              <p:pRg st="1" end="1"/>
                                            </p:txEl>
                                          </p:spTgt>
                                        </p:tgtEl>
                                        <p:attrNameLst>
                                          <p:attrName>style.visibility</p:attrName>
                                        </p:attrNameLst>
                                      </p:cBhvr>
                                      <p:to>
                                        <p:strVal val="visible"/>
                                      </p:to>
                                    </p:set>
                                    <p:animEffect transition="in" filter="wipe(left)">
                                      <p:cBhvr>
                                        <p:cTn id="22" dur="2000"/>
                                        <p:tgtEl>
                                          <p:spTgt spid="114695">
                                            <p:txEl>
                                              <p:pRg st="1" end="1"/>
                                            </p:txEl>
                                          </p:spTgt>
                                        </p:tgtEl>
                                      </p:cBhvr>
                                    </p:animEffect>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114695">
                                            <p:txEl>
                                              <p:pRg st="2" end="2"/>
                                            </p:txEl>
                                          </p:spTgt>
                                        </p:tgtEl>
                                        <p:attrNameLst>
                                          <p:attrName>style.visibility</p:attrName>
                                        </p:attrNameLst>
                                      </p:cBhvr>
                                      <p:to>
                                        <p:strVal val="visible"/>
                                      </p:to>
                                    </p:set>
                                    <p:animEffect transition="in" filter="wipe(left)">
                                      <p:cBhvr>
                                        <p:cTn id="26" dur="2000"/>
                                        <p:tgtEl>
                                          <p:spTgt spid="114695">
                                            <p:txEl>
                                              <p:pRg st="2" end="2"/>
                                            </p:txEl>
                                          </p:spTgt>
                                        </p:tgtEl>
                                      </p:cBhvr>
                                    </p:animEffect>
                                  </p:childTnLst>
                                </p:cTn>
                              </p:par>
                            </p:childTnLst>
                          </p:cTn>
                        </p:par>
                        <p:par>
                          <p:cTn id="27" fill="hold">
                            <p:stCondLst>
                              <p:cond delay="4000"/>
                            </p:stCondLst>
                            <p:childTnLst>
                              <p:par>
                                <p:cTn id="28" presetID="22" presetClass="entr" presetSubtype="8" fill="hold" grpId="0" nodeType="afterEffect">
                                  <p:stCondLst>
                                    <p:cond delay="0"/>
                                  </p:stCondLst>
                                  <p:childTnLst>
                                    <p:set>
                                      <p:cBhvr>
                                        <p:cTn id="29" dur="1" fill="hold">
                                          <p:stCondLst>
                                            <p:cond delay="0"/>
                                          </p:stCondLst>
                                        </p:cTn>
                                        <p:tgtEl>
                                          <p:spTgt spid="114695">
                                            <p:txEl>
                                              <p:pRg st="3" end="3"/>
                                            </p:txEl>
                                          </p:spTgt>
                                        </p:tgtEl>
                                        <p:attrNameLst>
                                          <p:attrName>style.visibility</p:attrName>
                                        </p:attrNameLst>
                                      </p:cBhvr>
                                      <p:to>
                                        <p:strVal val="visible"/>
                                      </p:to>
                                    </p:set>
                                    <p:animEffect transition="in" filter="wipe(left)">
                                      <p:cBhvr>
                                        <p:cTn id="30" dur="2000"/>
                                        <p:tgtEl>
                                          <p:spTgt spid="1146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3" grpId="0" animBg="1"/>
      <p:bldP spid="114694" grpId="0" animBg="1"/>
      <p:bldP spid="114695"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683568" y="1556792"/>
            <a:ext cx="3369513" cy="459100"/>
          </a:xfrm>
          <a:prstGeom prst="rect">
            <a:avLst/>
          </a:prstGeom>
          <a:noFill/>
          <a:ln w="12700">
            <a:noFill/>
            <a:miter lim="800000"/>
            <a:headEnd/>
            <a:tailEnd/>
          </a:ln>
        </p:spPr>
        <p:txBody>
          <a:bodyPr wrap="none" lIns="90488" tIns="44450" rIns="90488" bIns="44450">
            <a:spAutoFit/>
          </a:bodyPr>
          <a:lstStyle/>
          <a:p>
            <a:pPr eaLnBrk="0" hangingPunct="0"/>
            <a:r>
              <a:rPr lang="en-GB" sz="2400" b="1" dirty="0">
                <a:solidFill>
                  <a:srgbClr val="FFFF00"/>
                </a:solidFill>
              </a:rPr>
              <a:t>Low aspect ratio 2</a:t>
            </a:r>
            <a:r>
              <a:rPr lang="en-GB" sz="2400" b="1" baseline="30000" dirty="0">
                <a:solidFill>
                  <a:srgbClr val="FFFF00"/>
                </a:solidFill>
              </a:rPr>
              <a:t>.</a:t>
            </a:r>
            <a:r>
              <a:rPr lang="en-GB" sz="2400" b="1" dirty="0">
                <a:solidFill>
                  <a:srgbClr val="FFFF00"/>
                </a:solidFill>
              </a:rPr>
              <a:t>4:1</a:t>
            </a:r>
          </a:p>
        </p:txBody>
      </p:sp>
      <p:sp>
        <p:nvSpPr>
          <p:cNvPr id="79875" name="Rectangle 3"/>
          <p:cNvSpPr>
            <a:spLocks noChangeArrowheads="1"/>
          </p:cNvSpPr>
          <p:nvPr/>
        </p:nvSpPr>
        <p:spPr bwMode="auto">
          <a:xfrm>
            <a:off x="4499992" y="3645024"/>
            <a:ext cx="3380735" cy="459100"/>
          </a:xfrm>
          <a:prstGeom prst="rect">
            <a:avLst/>
          </a:prstGeom>
          <a:noFill/>
          <a:ln w="12700">
            <a:noFill/>
            <a:miter lim="800000"/>
            <a:headEnd/>
            <a:tailEnd/>
          </a:ln>
        </p:spPr>
        <p:txBody>
          <a:bodyPr wrap="none" lIns="90488" tIns="44450" rIns="90488" bIns="44450">
            <a:spAutoFit/>
          </a:bodyPr>
          <a:lstStyle/>
          <a:p>
            <a:pPr eaLnBrk="0" hangingPunct="0"/>
            <a:r>
              <a:rPr lang="en-GB" sz="2400" b="1" dirty="0">
                <a:solidFill>
                  <a:srgbClr val="FFFF00"/>
                </a:solidFill>
              </a:rPr>
              <a:t>High aspect ratio 16:1</a:t>
            </a:r>
          </a:p>
        </p:txBody>
      </p:sp>
      <p:sp>
        <p:nvSpPr>
          <p:cNvPr id="41988" name="Rectangle 4"/>
          <p:cNvSpPr>
            <a:spLocks noChangeArrowheads="1"/>
          </p:cNvSpPr>
          <p:nvPr/>
        </p:nvSpPr>
        <p:spPr bwMode="auto">
          <a:xfrm>
            <a:off x="0" y="116632"/>
            <a:ext cx="9144000" cy="1143000"/>
          </a:xfrm>
          <a:prstGeom prst="rect">
            <a:avLst/>
          </a:prstGeom>
          <a:noFill/>
          <a:ln w="12700">
            <a:noFill/>
            <a:miter lim="800000"/>
            <a:headEnd/>
            <a:tailEnd/>
          </a:ln>
        </p:spPr>
        <p:txBody>
          <a:bodyPr lIns="90488" tIns="44450" rIns="90488" bIns="44450" anchor="ctr"/>
          <a:lstStyle/>
          <a:p>
            <a:pPr algn="ctr" eaLnBrk="0" hangingPunct="0">
              <a:lnSpc>
                <a:spcPct val="90000"/>
              </a:lnSpc>
            </a:pPr>
            <a:r>
              <a:rPr lang="en-GB" sz="4400" b="1" dirty="0">
                <a:solidFill>
                  <a:srgbClr val="FFFF00"/>
                </a:solidFill>
              </a:rPr>
              <a:t>Wing </a:t>
            </a:r>
            <a:r>
              <a:rPr lang="en-GB" sz="4400" b="1" dirty="0" smtClean="0">
                <a:solidFill>
                  <a:srgbClr val="FFFF00"/>
                </a:solidFill>
              </a:rPr>
              <a:t>shape and </a:t>
            </a:r>
            <a:r>
              <a:rPr lang="en-GB" sz="4400" b="1" dirty="0">
                <a:solidFill>
                  <a:srgbClr val="FFFF00"/>
                </a:solidFill>
              </a:rPr>
              <a:t>a</a:t>
            </a:r>
            <a:r>
              <a:rPr lang="en-GB" sz="4400" b="1" dirty="0" smtClean="0">
                <a:solidFill>
                  <a:srgbClr val="FFFF00"/>
                </a:solidFill>
              </a:rPr>
              <a:t>rea</a:t>
            </a:r>
            <a:endParaRPr lang="en-GB" sz="4400" b="1" dirty="0">
              <a:solidFill>
                <a:srgbClr val="FFFF00"/>
              </a:solidFill>
            </a:endParaRPr>
          </a:p>
        </p:txBody>
      </p:sp>
      <p:grpSp>
        <p:nvGrpSpPr>
          <p:cNvPr id="2" name="Group 5"/>
          <p:cNvGrpSpPr>
            <a:grpSpLocks/>
          </p:cNvGrpSpPr>
          <p:nvPr/>
        </p:nvGrpSpPr>
        <p:grpSpPr bwMode="auto">
          <a:xfrm>
            <a:off x="899592" y="1484784"/>
            <a:ext cx="6643687" cy="2814638"/>
            <a:chOff x="827" y="972"/>
            <a:chExt cx="4185" cy="1773"/>
          </a:xfrm>
        </p:grpSpPr>
        <p:pic>
          <p:nvPicPr>
            <p:cNvPr id="42004" name="Picture 6" descr="glider01"/>
            <p:cNvPicPr>
              <a:picLocks noChangeAspect="1" noChangeArrowheads="1"/>
            </p:cNvPicPr>
            <p:nvPr/>
          </p:nvPicPr>
          <p:blipFill>
            <a:blip r:embed="rId3" cstate="email"/>
            <a:srcRect/>
            <a:stretch>
              <a:fillRect/>
            </a:stretch>
          </p:blipFill>
          <p:spPr bwMode="auto">
            <a:xfrm>
              <a:off x="3241" y="972"/>
              <a:ext cx="1771" cy="1328"/>
            </a:xfrm>
            <a:prstGeom prst="rect">
              <a:avLst/>
            </a:prstGeom>
            <a:noFill/>
            <a:ln w="9525">
              <a:noFill/>
              <a:miter lim="800000"/>
              <a:headEnd/>
              <a:tailEnd/>
            </a:ln>
          </p:spPr>
        </p:pic>
        <p:pic>
          <p:nvPicPr>
            <p:cNvPr id="42005" name="Picture 7" descr="typhoon12"/>
            <p:cNvPicPr>
              <a:picLocks noChangeAspect="1" noChangeArrowheads="1"/>
            </p:cNvPicPr>
            <p:nvPr/>
          </p:nvPicPr>
          <p:blipFill>
            <a:blip r:embed="rId4" cstate="email"/>
            <a:srcRect/>
            <a:stretch>
              <a:fillRect/>
            </a:stretch>
          </p:blipFill>
          <p:spPr bwMode="auto">
            <a:xfrm>
              <a:off x="827" y="1479"/>
              <a:ext cx="1688" cy="1266"/>
            </a:xfrm>
            <a:prstGeom prst="rect">
              <a:avLst/>
            </a:prstGeom>
            <a:noFill/>
            <a:ln w="9525">
              <a:noFill/>
              <a:miter lim="800000"/>
              <a:headEnd/>
              <a:tailEnd/>
            </a:ln>
          </p:spPr>
        </p:pic>
      </p:grpSp>
      <p:sp>
        <p:nvSpPr>
          <p:cNvPr id="79880" name="Line 8"/>
          <p:cNvSpPr>
            <a:spLocks noChangeShapeType="1"/>
          </p:cNvSpPr>
          <p:nvPr/>
        </p:nvSpPr>
        <p:spPr bwMode="auto">
          <a:xfrm>
            <a:off x="5690667" y="1508597"/>
            <a:ext cx="1817687" cy="1936750"/>
          </a:xfrm>
          <a:prstGeom prst="line">
            <a:avLst/>
          </a:prstGeom>
          <a:noFill/>
          <a:ln w="28575">
            <a:solidFill>
              <a:srgbClr val="12F067"/>
            </a:solidFill>
            <a:round/>
            <a:headEnd type="triangle" w="med" len="med"/>
            <a:tailEnd type="triangle" w="med" len="med"/>
          </a:ln>
        </p:spPr>
        <p:txBody>
          <a:bodyPr/>
          <a:lstStyle/>
          <a:p>
            <a:endParaRPr lang="en-GB"/>
          </a:p>
        </p:txBody>
      </p:sp>
      <p:sp>
        <p:nvSpPr>
          <p:cNvPr id="79881" name="Line 9"/>
          <p:cNvSpPr>
            <a:spLocks noChangeShapeType="1"/>
          </p:cNvSpPr>
          <p:nvPr/>
        </p:nvSpPr>
        <p:spPr bwMode="auto">
          <a:xfrm flipV="1">
            <a:off x="5749404" y="2173759"/>
            <a:ext cx="296863" cy="95250"/>
          </a:xfrm>
          <a:prstGeom prst="line">
            <a:avLst/>
          </a:prstGeom>
          <a:noFill/>
          <a:ln w="28575">
            <a:solidFill>
              <a:srgbClr val="12F067"/>
            </a:solidFill>
            <a:round/>
            <a:headEnd type="triangle" w="med" len="med"/>
            <a:tailEnd type="triangle" w="med" len="med"/>
          </a:ln>
        </p:spPr>
        <p:txBody>
          <a:bodyPr/>
          <a:lstStyle/>
          <a:p>
            <a:endParaRPr lang="en-GB"/>
          </a:p>
        </p:txBody>
      </p:sp>
      <p:sp>
        <p:nvSpPr>
          <p:cNvPr id="79882" name="Line 10"/>
          <p:cNvSpPr>
            <a:spLocks noChangeShapeType="1"/>
          </p:cNvSpPr>
          <p:nvPr/>
        </p:nvSpPr>
        <p:spPr bwMode="auto">
          <a:xfrm>
            <a:off x="1783829" y="2422997"/>
            <a:ext cx="379413" cy="1639887"/>
          </a:xfrm>
          <a:prstGeom prst="line">
            <a:avLst/>
          </a:prstGeom>
          <a:noFill/>
          <a:ln w="28575">
            <a:solidFill>
              <a:srgbClr val="12F067"/>
            </a:solidFill>
            <a:round/>
            <a:headEnd type="triangle" w="med" len="med"/>
            <a:tailEnd type="triangle" w="med" len="med"/>
          </a:ln>
        </p:spPr>
        <p:txBody>
          <a:bodyPr/>
          <a:lstStyle/>
          <a:p>
            <a:endParaRPr lang="en-GB"/>
          </a:p>
        </p:txBody>
      </p:sp>
      <p:sp>
        <p:nvSpPr>
          <p:cNvPr id="79883" name="Line 11"/>
          <p:cNvSpPr>
            <a:spLocks noChangeShapeType="1"/>
          </p:cNvSpPr>
          <p:nvPr/>
        </p:nvSpPr>
        <p:spPr bwMode="auto">
          <a:xfrm flipV="1">
            <a:off x="1629842" y="2708747"/>
            <a:ext cx="711200" cy="225425"/>
          </a:xfrm>
          <a:prstGeom prst="line">
            <a:avLst/>
          </a:prstGeom>
          <a:noFill/>
          <a:ln w="28575">
            <a:solidFill>
              <a:srgbClr val="12F067"/>
            </a:solidFill>
            <a:round/>
            <a:headEnd type="triangle" w="med" len="med"/>
            <a:tailEnd type="triangle" w="med" len="med"/>
          </a:ln>
        </p:spPr>
        <p:txBody>
          <a:bodyPr/>
          <a:lstStyle/>
          <a:p>
            <a:endParaRPr lang="en-GB"/>
          </a:p>
        </p:txBody>
      </p:sp>
      <p:grpSp>
        <p:nvGrpSpPr>
          <p:cNvPr id="3" name="Group 12"/>
          <p:cNvGrpSpPr>
            <a:grpSpLocks/>
          </p:cNvGrpSpPr>
          <p:nvPr/>
        </p:nvGrpSpPr>
        <p:grpSpPr bwMode="auto">
          <a:xfrm>
            <a:off x="899592" y="4869160"/>
            <a:ext cx="7188200" cy="1196975"/>
            <a:chOff x="664" y="3094"/>
            <a:chExt cx="4528" cy="754"/>
          </a:xfrm>
        </p:grpSpPr>
        <p:grpSp>
          <p:nvGrpSpPr>
            <p:cNvPr id="4" name="Group 13"/>
            <p:cNvGrpSpPr>
              <a:grpSpLocks/>
            </p:cNvGrpSpPr>
            <p:nvPr/>
          </p:nvGrpSpPr>
          <p:grpSpPr bwMode="auto">
            <a:xfrm>
              <a:off x="664" y="3094"/>
              <a:ext cx="2637" cy="754"/>
              <a:chOff x="1561" y="3127"/>
              <a:chExt cx="2637" cy="754"/>
            </a:xfrm>
          </p:grpSpPr>
          <p:sp>
            <p:nvSpPr>
              <p:cNvPr id="79886" name="Rectangle 14"/>
              <p:cNvSpPr>
                <a:spLocks noChangeArrowheads="1"/>
              </p:cNvSpPr>
              <p:nvPr/>
            </p:nvSpPr>
            <p:spPr bwMode="auto">
              <a:xfrm>
                <a:off x="1561" y="3127"/>
                <a:ext cx="2637" cy="754"/>
              </a:xfrm>
              <a:prstGeom prst="rect">
                <a:avLst/>
              </a:prstGeom>
              <a:noFill/>
              <a:ln w="12700">
                <a:noFill/>
                <a:miter lim="800000"/>
                <a:headEnd/>
                <a:tailEnd/>
              </a:ln>
              <a:effectLst/>
            </p:spPr>
            <p:txBody>
              <a:bodyPr lIns="90488" tIns="44450" rIns="90488" bIns="44450">
                <a:spAutoFit/>
              </a:bodyPr>
              <a:lstStyle/>
              <a:p>
                <a:pPr eaLnBrk="0" hangingPunct="0">
                  <a:defRPr/>
                </a:pPr>
                <a:r>
                  <a:rPr lang="en-GB" sz="2400" b="1" u="sng" dirty="0" smtClean="0">
                    <a:solidFill>
                      <a:srgbClr val="FFFF00"/>
                    </a:solidFill>
                    <a:latin typeface="Arial" pitchFamily="34" charset="0"/>
                    <a:cs typeface="Arial" pitchFamily="34" charset="0"/>
                  </a:rPr>
                  <a:t>Aspect ratio</a:t>
                </a:r>
                <a:endParaRPr lang="en-GB" sz="2400" b="1" dirty="0">
                  <a:solidFill>
                    <a:srgbClr val="FFFF00"/>
                  </a:solidFill>
                  <a:latin typeface="Arial" pitchFamily="34" charset="0"/>
                  <a:cs typeface="Arial" pitchFamily="34" charset="0"/>
                </a:endParaRPr>
              </a:p>
              <a:p>
                <a:pPr eaLnBrk="0" hangingPunct="0">
                  <a:defRPr/>
                </a:pPr>
                <a:r>
                  <a:rPr lang="en-GB" sz="2400" b="1" dirty="0">
                    <a:solidFill>
                      <a:srgbClr val="FFFF00"/>
                    </a:solidFill>
                    <a:latin typeface="Arial" pitchFamily="34" charset="0"/>
                    <a:cs typeface="Arial" pitchFamily="34" charset="0"/>
                  </a:rPr>
                  <a:t>The ratio of :   wing span</a:t>
                </a:r>
                <a:r>
                  <a:rPr lang="en-GB" sz="2400" b="1" dirty="0">
                    <a:solidFill>
                      <a:srgbClr val="FFFF00"/>
                    </a:solidFill>
                    <a:effectLst>
                      <a:outerShdw blurRad="38100" dist="38100" dir="2700000" algn="tl">
                        <a:srgbClr val="000000"/>
                      </a:outerShdw>
                    </a:effectLst>
                    <a:latin typeface="Arial" pitchFamily="34" charset="0"/>
                    <a:cs typeface="Arial" pitchFamily="34" charset="0"/>
                  </a:rPr>
                  <a:t>        </a:t>
                </a:r>
                <a:endParaRPr lang="en-GB" sz="2400" b="1" baseline="30000" dirty="0">
                  <a:solidFill>
                    <a:srgbClr val="FFFF00"/>
                  </a:solidFill>
                  <a:effectLst>
                    <a:outerShdw blurRad="38100" dist="38100" dir="2700000" algn="tl">
                      <a:srgbClr val="000000"/>
                    </a:outerShdw>
                  </a:effectLst>
                  <a:latin typeface="Arial" pitchFamily="34" charset="0"/>
                  <a:cs typeface="Arial" pitchFamily="34" charset="0"/>
                </a:endParaRPr>
              </a:p>
              <a:p>
                <a:pPr eaLnBrk="0" hangingPunct="0">
                  <a:defRPr/>
                </a:pPr>
                <a:r>
                  <a:rPr lang="en-GB" sz="2400" b="1" dirty="0">
                    <a:solidFill>
                      <a:srgbClr val="FFFF00"/>
                    </a:solidFill>
                    <a:effectLst>
                      <a:outerShdw blurRad="38100" dist="38100" dir="2700000" algn="tl">
                        <a:srgbClr val="000000"/>
                      </a:outerShdw>
                    </a:effectLst>
                    <a:latin typeface="Arial" pitchFamily="34" charset="0"/>
                    <a:cs typeface="Arial" pitchFamily="34" charset="0"/>
                  </a:rPr>
                  <a:t>                           </a:t>
                </a:r>
              </a:p>
            </p:txBody>
          </p:sp>
          <p:sp>
            <p:nvSpPr>
              <p:cNvPr id="42002" name="Line 15"/>
              <p:cNvSpPr>
                <a:spLocks noChangeShapeType="1"/>
              </p:cNvSpPr>
              <p:nvPr/>
            </p:nvSpPr>
            <p:spPr bwMode="auto">
              <a:xfrm>
                <a:off x="2884" y="3612"/>
                <a:ext cx="1088" cy="0"/>
              </a:xfrm>
              <a:prstGeom prst="line">
                <a:avLst/>
              </a:prstGeom>
              <a:noFill/>
              <a:ln w="25400">
                <a:solidFill>
                  <a:schemeClr val="bg1"/>
                </a:solidFill>
                <a:round/>
                <a:headEnd/>
                <a:tailEnd/>
              </a:ln>
            </p:spPr>
            <p:txBody>
              <a:bodyPr wrap="none" anchor="ctr"/>
              <a:lstStyle/>
              <a:p>
                <a:endParaRPr lang="en-GB" b="1">
                  <a:solidFill>
                    <a:srgbClr val="FFFF00"/>
                  </a:solidFill>
                </a:endParaRPr>
              </a:p>
            </p:txBody>
          </p:sp>
          <p:sp>
            <p:nvSpPr>
              <p:cNvPr id="42003" name="Rectangle 16"/>
              <p:cNvSpPr>
                <a:spLocks noChangeArrowheads="1"/>
              </p:cNvSpPr>
              <p:nvPr/>
            </p:nvSpPr>
            <p:spPr bwMode="auto">
              <a:xfrm>
                <a:off x="2855" y="3585"/>
                <a:ext cx="1214" cy="289"/>
              </a:xfrm>
              <a:prstGeom prst="rect">
                <a:avLst/>
              </a:prstGeom>
              <a:noFill/>
              <a:ln w="25400">
                <a:noFill/>
                <a:miter lim="800000"/>
                <a:headEnd/>
                <a:tailEnd/>
              </a:ln>
            </p:spPr>
            <p:txBody>
              <a:bodyPr wrap="none" lIns="90488" tIns="44450" rIns="90488" bIns="44450">
                <a:spAutoFit/>
              </a:bodyPr>
              <a:lstStyle/>
              <a:p>
                <a:pPr eaLnBrk="0" hangingPunct="0"/>
                <a:r>
                  <a:rPr lang="en-GB" sz="2400" b="1">
                    <a:solidFill>
                      <a:srgbClr val="FFFF00"/>
                    </a:solidFill>
                  </a:rPr>
                  <a:t>mean chord</a:t>
                </a:r>
              </a:p>
            </p:txBody>
          </p:sp>
        </p:grpSp>
        <p:sp>
          <p:nvSpPr>
            <p:cNvPr id="41996" name="Rectangle 17"/>
            <p:cNvSpPr>
              <a:spLocks noChangeArrowheads="1"/>
            </p:cNvSpPr>
            <p:nvPr/>
          </p:nvSpPr>
          <p:spPr bwMode="auto">
            <a:xfrm>
              <a:off x="3299" y="3465"/>
              <a:ext cx="395" cy="198"/>
            </a:xfrm>
            <a:prstGeom prst="rect">
              <a:avLst/>
            </a:prstGeom>
            <a:noFill/>
            <a:ln w="9525" algn="ctr">
              <a:noFill/>
              <a:miter lim="800000"/>
              <a:headEnd/>
              <a:tailEnd/>
            </a:ln>
          </p:spPr>
          <p:txBody>
            <a:bodyPr wrap="none" anchor="ctr"/>
            <a:lstStyle/>
            <a:p>
              <a:pPr algn="ctr"/>
              <a:r>
                <a:rPr lang="en-GB" sz="2400" b="1">
                  <a:solidFill>
                    <a:srgbClr val="FFFF00"/>
                  </a:solidFill>
                </a:rPr>
                <a:t>or</a:t>
              </a:r>
            </a:p>
          </p:txBody>
        </p:sp>
        <p:grpSp>
          <p:nvGrpSpPr>
            <p:cNvPr id="5" name="Group 18"/>
            <p:cNvGrpSpPr>
              <a:grpSpLocks/>
            </p:cNvGrpSpPr>
            <p:nvPr/>
          </p:nvGrpSpPr>
          <p:grpSpPr bwMode="auto">
            <a:xfrm>
              <a:off x="3579" y="3286"/>
              <a:ext cx="1613" cy="518"/>
              <a:chOff x="3678" y="3304"/>
              <a:chExt cx="1613" cy="518"/>
            </a:xfrm>
          </p:grpSpPr>
          <p:sp>
            <p:nvSpPr>
              <p:cNvPr id="41998" name="Text Box 19"/>
              <p:cNvSpPr txBox="1">
                <a:spLocks noChangeArrowheads="1"/>
              </p:cNvSpPr>
              <p:nvPr/>
            </p:nvSpPr>
            <p:spPr bwMode="auto">
              <a:xfrm>
                <a:off x="3678" y="3304"/>
                <a:ext cx="1613" cy="288"/>
              </a:xfrm>
              <a:prstGeom prst="rect">
                <a:avLst/>
              </a:prstGeom>
              <a:noFill/>
              <a:ln w="9525" algn="ctr">
                <a:noFill/>
                <a:miter lim="800000"/>
                <a:headEnd/>
                <a:tailEnd/>
              </a:ln>
            </p:spPr>
            <p:txBody>
              <a:bodyPr>
                <a:spAutoFit/>
              </a:bodyPr>
              <a:lstStyle/>
              <a:p>
                <a:pPr algn="ctr">
                  <a:spcBef>
                    <a:spcPct val="50000"/>
                  </a:spcBef>
                </a:pPr>
                <a:r>
                  <a:rPr lang="en-GB" sz="2400" b="1" dirty="0">
                    <a:solidFill>
                      <a:srgbClr val="FFFF00"/>
                    </a:solidFill>
                  </a:rPr>
                  <a:t>wing span</a:t>
                </a:r>
                <a:r>
                  <a:rPr lang="en-GB" sz="2400" b="1" baseline="30000" dirty="0">
                    <a:solidFill>
                      <a:srgbClr val="FFFF00"/>
                    </a:solidFill>
                  </a:rPr>
                  <a:t>2</a:t>
                </a:r>
                <a:endParaRPr lang="en-GB" sz="2400" b="1" dirty="0">
                  <a:solidFill>
                    <a:srgbClr val="FFFF00"/>
                  </a:solidFill>
                </a:endParaRPr>
              </a:p>
            </p:txBody>
          </p:sp>
          <p:sp>
            <p:nvSpPr>
              <p:cNvPr id="41999" name="Text Box 20"/>
              <p:cNvSpPr txBox="1">
                <a:spLocks noChangeArrowheads="1"/>
              </p:cNvSpPr>
              <p:nvPr/>
            </p:nvSpPr>
            <p:spPr bwMode="auto">
              <a:xfrm>
                <a:off x="3810" y="3534"/>
                <a:ext cx="1316" cy="288"/>
              </a:xfrm>
              <a:prstGeom prst="rect">
                <a:avLst/>
              </a:prstGeom>
              <a:noFill/>
              <a:ln w="9525" algn="ctr">
                <a:noFill/>
                <a:miter lim="800000"/>
                <a:headEnd/>
                <a:tailEnd/>
              </a:ln>
            </p:spPr>
            <p:txBody>
              <a:bodyPr>
                <a:spAutoFit/>
              </a:bodyPr>
              <a:lstStyle/>
              <a:p>
                <a:pPr algn="ctr">
                  <a:spcBef>
                    <a:spcPct val="50000"/>
                  </a:spcBef>
                </a:pPr>
                <a:r>
                  <a:rPr lang="en-GB" sz="2400" b="1" dirty="0">
                    <a:solidFill>
                      <a:srgbClr val="FFFF00"/>
                    </a:solidFill>
                  </a:rPr>
                  <a:t>wing area</a:t>
                </a:r>
              </a:p>
            </p:txBody>
          </p:sp>
          <p:sp>
            <p:nvSpPr>
              <p:cNvPr id="42000" name="Line 21"/>
              <p:cNvSpPr>
                <a:spLocks noChangeShapeType="1"/>
              </p:cNvSpPr>
              <p:nvPr/>
            </p:nvSpPr>
            <p:spPr bwMode="auto">
              <a:xfrm>
                <a:off x="3991" y="3596"/>
                <a:ext cx="954" cy="0"/>
              </a:xfrm>
              <a:prstGeom prst="line">
                <a:avLst/>
              </a:prstGeom>
              <a:noFill/>
              <a:ln w="25400">
                <a:solidFill>
                  <a:schemeClr val="bg1"/>
                </a:solidFill>
                <a:round/>
                <a:headEnd/>
                <a:tailEnd/>
              </a:ln>
            </p:spPr>
            <p:txBody>
              <a:bodyPr/>
              <a:lstStyle/>
              <a:p>
                <a:endParaRPr lang="en-GB" b="1">
                  <a:solidFill>
                    <a:srgbClr val="FFFF00"/>
                  </a:solidFill>
                </a:endParaRPr>
              </a:p>
            </p:txBody>
          </p:sp>
        </p:grpSp>
      </p:grpSp>
      <p:cxnSp>
        <p:nvCxnSpPr>
          <p:cNvPr id="23" name="Straight Connector 22"/>
          <p:cNvCxnSpPr/>
          <p:nvPr/>
        </p:nvCxnSpPr>
        <p:spPr>
          <a:xfrm>
            <a:off x="2987824" y="5661248"/>
            <a:ext cx="1800200" cy="0"/>
          </a:xfrm>
          <a:prstGeom prst="line">
            <a:avLst/>
          </a:prstGeom>
          <a:ln w="254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012160" y="5589240"/>
            <a:ext cx="1584176" cy="0"/>
          </a:xfrm>
          <a:prstGeom prst="line">
            <a:avLst/>
          </a:prstGeom>
          <a:ln w="25400">
            <a:solidFill>
              <a:srgbClr val="FFFF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9880"/>
                                        </p:tgtEl>
                                        <p:attrNameLst>
                                          <p:attrName>style.visibility</p:attrName>
                                        </p:attrNameLst>
                                      </p:cBhvr>
                                      <p:to>
                                        <p:strVal val="visible"/>
                                      </p:to>
                                    </p:set>
                                    <p:animEffect transition="in" filter="wipe(left)">
                                      <p:cBhvr>
                                        <p:cTn id="7" dur="1000"/>
                                        <p:tgtEl>
                                          <p:spTgt spid="7988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9881"/>
                                        </p:tgtEl>
                                        <p:attrNameLst>
                                          <p:attrName>style.visibility</p:attrName>
                                        </p:attrNameLst>
                                      </p:cBhvr>
                                      <p:to>
                                        <p:strVal val="visible"/>
                                      </p:to>
                                    </p:set>
                                    <p:animEffect transition="in" filter="wipe(left)">
                                      <p:cBhvr>
                                        <p:cTn id="12" dur="1000"/>
                                        <p:tgtEl>
                                          <p:spTgt spid="7988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9882"/>
                                        </p:tgtEl>
                                        <p:attrNameLst>
                                          <p:attrName>style.visibility</p:attrName>
                                        </p:attrNameLst>
                                      </p:cBhvr>
                                      <p:to>
                                        <p:strVal val="visible"/>
                                      </p:to>
                                    </p:set>
                                    <p:animEffect transition="in" filter="wipe(left)">
                                      <p:cBhvr>
                                        <p:cTn id="17" dur="1000"/>
                                        <p:tgtEl>
                                          <p:spTgt spid="7988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9883"/>
                                        </p:tgtEl>
                                        <p:attrNameLst>
                                          <p:attrName>style.visibility</p:attrName>
                                        </p:attrNameLst>
                                      </p:cBhvr>
                                      <p:to>
                                        <p:strVal val="visible"/>
                                      </p:to>
                                    </p:set>
                                    <p:animEffect transition="in" filter="wipe(left)">
                                      <p:cBhvr>
                                        <p:cTn id="22" dur="1000"/>
                                        <p:tgtEl>
                                          <p:spTgt spid="7988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9875"/>
                                        </p:tgtEl>
                                        <p:attrNameLst>
                                          <p:attrName>style.visibility</p:attrName>
                                        </p:attrNameLst>
                                      </p:cBhvr>
                                      <p:to>
                                        <p:strVal val="visible"/>
                                      </p:to>
                                    </p:set>
                                    <p:animEffect transition="in" filter="wipe(left)">
                                      <p:cBhvr>
                                        <p:cTn id="27" dur="1000"/>
                                        <p:tgtEl>
                                          <p:spTgt spid="7987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9874"/>
                                        </p:tgtEl>
                                        <p:attrNameLst>
                                          <p:attrName>style.visibility</p:attrName>
                                        </p:attrNameLst>
                                      </p:cBhvr>
                                      <p:to>
                                        <p:strVal val="visible"/>
                                      </p:to>
                                    </p:set>
                                    <p:animEffect transition="in" filter="wipe(left)">
                                      <p:cBhvr>
                                        <p:cTn id="32" dur="1000"/>
                                        <p:tgtEl>
                                          <p:spTgt spid="7987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left)">
                                      <p:cBhvr>
                                        <p:cTn id="37" dur="2000"/>
                                        <p:tgtEl>
                                          <p:spTgt spid="3"/>
                                        </p:tgtEl>
                                      </p:cBhvr>
                                    </p:animEffect>
                                  </p:childTnLst>
                                </p:cTn>
                              </p:par>
                              <p:par>
                                <p:cTn id="38" presetID="1" presetClass="entr" presetSubtype="0" fill="hold" nodeType="withEffect">
                                  <p:stCondLst>
                                    <p:cond delay="0"/>
                                  </p:stCondLst>
                                  <p:childTnLst>
                                    <p:set>
                                      <p:cBhvr>
                                        <p:cTn id="39" dur="1" fill="hold">
                                          <p:stCondLst>
                                            <p:cond delay="0"/>
                                          </p:stCondLst>
                                        </p:cTn>
                                        <p:tgtEl>
                                          <p:spTgt spid="23"/>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autoUpdateAnimBg="0"/>
      <p:bldP spid="79875" grpId="0" autoUpdateAnimBg="0"/>
      <p:bldP spid="79880" grpId="0" animBg="1"/>
      <p:bldP spid="79881" grpId="0" animBg="1"/>
      <p:bldP spid="79882" grpId="0" animBg="1"/>
      <p:bldP spid="7988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782615" y="430213"/>
            <a:ext cx="5578771" cy="701731"/>
          </a:xfrm>
        </p:spPr>
        <p:txBody>
          <a:bodyPr/>
          <a:lstStyle/>
          <a:p>
            <a:pPr algn="ctr" eaLnBrk="1" hangingPunct="1"/>
            <a:r>
              <a:rPr lang="en-GB" dirty="0" smtClean="0">
                <a:solidFill>
                  <a:srgbClr val="FFFF00"/>
                </a:solidFill>
                <a:latin typeface="Arial" charset="0"/>
              </a:rPr>
              <a:t>Factors affecting lift</a:t>
            </a:r>
          </a:p>
        </p:txBody>
      </p:sp>
      <p:sp>
        <p:nvSpPr>
          <p:cNvPr id="81923" name="Text Box 3"/>
          <p:cNvSpPr txBox="1">
            <a:spLocks noChangeArrowheads="1"/>
          </p:cNvSpPr>
          <p:nvPr/>
        </p:nvSpPr>
        <p:spPr bwMode="auto">
          <a:xfrm>
            <a:off x="251520" y="1484784"/>
            <a:ext cx="7488237" cy="4401205"/>
          </a:xfrm>
          <a:prstGeom prst="rect">
            <a:avLst/>
          </a:prstGeom>
          <a:noFill/>
          <a:ln w="9525">
            <a:noFill/>
            <a:miter lim="800000"/>
            <a:headEnd/>
            <a:tailEnd/>
          </a:ln>
        </p:spPr>
        <p:txBody>
          <a:bodyPr>
            <a:spAutoFit/>
          </a:bodyPr>
          <a:lstStyle/>
          <a:p>
            <a:pPr marL="342900" indent="-342900">
              <a:spcBef>
                <a:spcPct val="50000"/>
              </a:spcBef>
            </a:pPr>
            <a:r>
              <a:rPr lang="en-GB" sz="2800" b="1" dirty="0">
                <a:solidFill>
                  <a:schemeClr val="accent1"/>
                </a:solidFill>
              </a:rPr>
              <a:t>Factors </a:t>
            </a:r>
            <a:r>
              <a:rPr lang="en-GB" sz="2800" b="1" dirty="0" smtClean="0">
                <a:solidFill>
                  <a:schemeClr val="accent1"/>
                </a:solidFill>
              </a:rPr>
              <a:t>already </a:t>
            </a:r>
            <a:r>
              <a:rPr lang="en-GB" sz="2800" b="1" dirty="0">
                <a:solidFill>
                  <a:schemeClr val="accent1"/>
                </a:solidFill>
              </a:rPr>
              <a:t>d</a:t>
            </a:r>
            <a:r>
              <a:rPr lang="en-GB" sz="2800" b="1" dirty="0" smtClean="0">
                <a:solidFill>
                  <a:schemeClr val="accent1"/>
                </a:solidFill>
              </a:rPr>
              <a:t>iscussed</a:t>
            </a:r>
            <a:r>
              <a:rPr lang="en-GB" sz="2800" b="1" dirty="0">
                <a:solidFill>
                  <a:schemeClr val="accent1"/>
                </a:solidFill>
              </a:rPr>
              <a:t>:</a:t>
            </a:r>
          </a:p>
          <a:p>
            <a:pPr marL="342900" indent="-342900">
              <a:spcBef>
                <a:spcPct val="50000"/>
              </a:spcBef>
              <a:buFontTx/>
              <a:buChar char="•"/>
            </a:pPr>
            <a:r>
              <a:rPr lang="en-GB" sz="2800" b="1" dirty="0">
                <a:solidFill>
                  <a:srgbClr val="FFFF00"/>
                </a:solidFill>
              </a:rPr>
              <a:t>Angle of </a:t>
            </a:r>
            <a:r>
              <a:rPr lang="en-GB" sz="2800" b="1" dirty="0" smtClean="0">
                <a:solidFill>
                  <a:srgbClr val="FFFF00"/>
                </a:solidFill>
              </a:rPr>
              <a:t>attack (</a:t>
            </a:r>
            <a:r>
              <a:rPr lang="en-GB" sz="2800" b="1" dirty="0" err="1" smtClean="0">
                <a:solidFill>
                  <a:srgbClr val="FFFF00"/>
                </a:solidFill>
              </a:rPr>
              <a:t>AoA</a:t>
            </a:r>
            <a:r>
              <a:rPr lang="en-GB" sz="2800" b="1" dirty="0" smtClean="0">
                <a:solidFill>
                  <a:srgbClr val="FFFF00"/>
                </a:solidFill>
              </a:rPr>
              <a:t>)</a:t>
            </a:r>
            <a:endParaRPr lang="en-GB" sz="2800" b="1" dirty="0">
              <a:solidFill>
                <a:srgbClr val="FFFF00"/>
              </a:solidFill>
            </a:endParaRPr>
          </a:p>
          <a:p>
            <a:pPr marL="342900" indent="-342900">
              <a:spcBef>
                <a:spcPct val="50000"/>
              </a:spcBef>
              <a:buFontTx/>
              <a:buChar char="•"/>
            </a:pPr>
            <a:r>
              <a:rPr lang="en-GB" sz="2800" b="1" dirty="0">
                <a:solidFill>
                  <a:srgbClr val="FFFF00"/>
                </a:solidFill>
              </a:rPr>
              <a:t>Wing </a:t>
            </a:r>
            <a:r>
              <a:rPr lang="en-GB" sz="2800" b="1" dirty="0" smtClean="0">
                <a:solidFill>
                  <a:srgbClr val="FFFF00"/>
                </a:solidFill>
              </a:rPr>
              <a:t>shape </a:t>
            </a:r>
            <a:r>
              <a:rPr lang="en-GB" sz="2800" b="1" dirty="0">
                <a:solidFill>
                  <a:srgbClr val="FFFF00"/>
                </a:solidFill>
              </a:rPr>
              <a:t>– </a:t>
            </a:r>
            <a:r>
              <a:rPr lang="en-GB" sz="2800" b="1" dirty="0" smtClean="0">
                <a:solidFill>
                  <a:srgbClr val="FFFF00"/>
                </a:solidFill>
              </a:rPr>
              <a:t>camber</a:t>
            </a:r>
            <a:endParaRPr lang="en-GB" sz="2800" b="1" dirty="0">
              <a:solidFill>
                <a:srgbClr val="FFFF00"/>
              </a:solidFill>
            </a:endParaRPr>
          </a:p>
          <a:p>
            <a:pPr marL="342900" indent="-342900">
              <a:spcBef>
                <a:spcPct val="50000"/>
              </a:spcBef>
              <a:buFontTx/>
              <a:buChar char="•"/>
            </a:pPr>
            <a:r>
              <a:rPr lang="en-GB" sz="2800" b="1" dirty="0">
                <a:solidFill>
                  <a:srgbClr val="FFFF00"/>
                </a:solidFill>
              </a:rPr>
              <a:t>Wing </a:t>
            </a:r>
            <a:r>
              <a:rPr lang="en-GB" sz="2800" b="1" dirty="0" smtClean="0">
                <a:solidFill>
                  <a:srgbClr val="FFFF00"/>
                </a:solidFill>
              </a:rPr>
              <a:t>area</a:t>
            </a:r>
            <a:endParaRPr lang="en-GB" sz="2800" b="1" dirty="0">
              <a:solidFill>
                <a:srgbClr val="FFFF00"/>
              </a:solidFill>
            </a:endParaRPr>
          </a:p>
          <a:p>
            <a:pPr marL="342900" indent="-342900">
              <a:spcBef>
                <a:spcPct val="50000"/>
              </a:spcBef>
            </a:pPr>
            <a:r>
              <a:rPr lang="en-GB" sz="2800" b="1" dirty="0">
                <a:solidFill>
                  <a:schemeClr val="accent1"/>
                </a:solidFill>
              </a:rPr>
              <a:t>Additional </a:t>
            </a:r>
            <a:r>
              <a:rPr lang="en-GB" sz="2800" b="1" dirty="0" smtClean="0">
                <a:solidFill>
                  <a:schemeClr val="accent1"/>
                </a:solidFill>
              </a:rPr>
              <a:t>factors</a:t>
            </a:r>
            <a:r>
              <a:rPr lang="en-GB" sz="2800" b="1" dirty="0">
                <a:solidFill>
                  <a:schemeClr val="accent1"/>
                </a:solidFill>
              </a:rPr>
              <a:t>:</a:t>
            </a:r>
          </a:p>
          <a:p>
            <a:pPr marL="342900" indent="-342900">
              <a:spcBef>
                <a:spcPct val="50000"/>
              </a:spcBef>
              <a:buFontTx/>
              <a:buChar char="•"/>
            </a:pPr>
            <a:r>
              <a:rPr lang="en-GB" sz="2800" b="1" dirty="0">
                <a:solidFill>
                  <a:srgbClr val="FFFF00"/>
                </a:solidFill>
              </a:rPr>
              <a:t>Air </a:t>
            </a:r>
            <a:r>
              <a:rPr lang="en-GB" sz="2800" b="1" dirty="0" smtClean="0">
                <a:solidFill>
                  <a:srgbClr val="FFFF00"/>
                </a:solidFill>
              </a:rPr>
              <a:t>density</a:t>
            </a:r>
            <a:endParaRPr lang="en-GB" sz="2800" b="1" dirty="0">
              <a:solidFill>
                <a:srgbClr val="FFFF00"/>
              </a:solidFill>
            </a:endParaRPr>
          </a:p>
          <a:p>
            <a:pPr marL="342900" indent="-342900">
              <a:spcBef>
                <a:spcPct val="50000"/>
              </a:spcBef>
              <a:buFontTx/>
              <a:buChar char="•"/>
            </a:pPr>
            <a:r>
              <a:rPr lang="en-GB" sz="2800" b="1" dirty="0" smtClean="0">
                <a:solidFill>
                  <a:srgbClr val="FFFF00"/>
                </a:solidFill>
              </a:rPr>
              <a:t>Airspeed</a:t>
            </a:r>
            <a:endParaRPr lang="en-GB" sz="2800" b="1" dirty="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Effect transition="in" filter="wipe(left)">
                                      <p:cBhvr>
                                        <p:cTn id="7" dur="2000"/>
                                        <p:tgtEl>
                                          <p:spTgt spid="819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1923">
                                            <p:txEl>
                                              <p:pRg st="1" end="1"/>
                                            </p:txEl>
                                          </p:spTgt>
                                        </p:tgtEl>
                                        <p:attrNameLst>
                                          <p:attrName>style.visibility</p:attrName>
                                        </p:attrNameLst>
                                      </p:cBhvr>
                                      <p:to>
                                        <p:strVal val="visible"/>
                                      </p:to>
                                    </p:set>
                                    <p:animEffect transition="in" filter="wipe(left)">
                                      <p:cBhvr>
                                        <p:cTn id="12" dur="2000"/>
                                        <p:tgtEl>
                                          <p:spTgt spid="81923">
                                            <p:txEl>
                                              <p:pRg st="1" end="1"/>
                                            </p:txEl>
                                          </p:spTgt>
                                        </p:tgtEl>
                                      </p:cBhvr>
                                    </p:animEffect>
                                  </p:childTnLst>
                                  <p:subTnLst>
                                    <p:animClr>
                                      <p:cBhvr override="childStyle">
                                        <p:cTn dur="1" fill="hold" display="0" masterRel="nextClick" afterEffect="1"/>
                                        <p:tgtEl>
                                          <p:spTgt spid="81923">
                                            <p:txEl>
                                              <p:pRg st="1" end="1"/>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1923">
                                            <p:txEl>
                                              <p:pRg st="2" end="2"/>
                                            </p:txEl>
                                          </p:spTgt>
                                        </p:tgtEl>
                                        <p:attrNameLst>
                                          <p:attrName>style.visibility</p:attrName>
                                        </p:attrNameLst>
                                      </p:cBhvr>
                                      <p:to>
                                        <p:strVal val="visible"/>
                                      </p:to>
                                    </p:set>
                                    <p:animEffect transition="in" filter="wipe(left)">
                                      <p:cBhvr>
                                        <p:cTn id="17" dur="2000"/>
                                        <p:tgtEl>
                                          <p:spTgt spid="81923">
                                            <p:txEl>
                                              <p:pRg st="2" end="2"/>
                                            </p:txEl>
                                          </p:spTgt>
                                        </p:tgtEl>
                                      </p:cBhvr>
                                    </p:animEffect>
                                  </p:childTnLst>
                                  <p:subTnLst>
                                    <p:animClr>
                                      <p:cBhvr override="childStyle">
                                        <p:cTn dur="1" fill="hold" display="0" masterRel="nextClick" afterEffect="1"/>
                                        <p:tgtEl>
                                          <p:spTgt spid="81923">
                                            <p:txEl>
                                              <p:pRg st="2" end="2"/>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1923">
                                            <p:txEl>
                                              <p:pRg st="3" end="3"/>
                                            </p:txEl>
                                          </p:spTgt>
                                        </p:tgtEl>
                                        <p:attrNameLst>
                                          <p:attrName>style.visibility</p:attrName>
                                        </p:attrNameLst>
                                      </p:cBhvr>
                                      <p:to>
                                        <p:strVal val="visible"/>
                                      </p:to>
                                    </p:set>
                                    <p:animEffect transition="in" filter="wipe(left)">
                                      <p:cBhvr>
                                        <p:cTn id="22" dur="2000"/>
                                        <p:tgtEl>
                                          <p:spTgt spid="81923">
                                            <p:txEl>
                                              <p:pRg st="3" end="3"/>
                                            </p:txEl>
                                          </p:spTgt>
                                        </p:tgtEl>
                                      </p:cBhvr>
                                    </p:animEffect>
                                  </p:childTnLst>
                                  <p:subTnLst>
                                    <p:animClr>
                                      <p:cBhvr override="childStyle">
                                        <p:cTn dur="1" fill="hold" display="0" masterRel="nextClick" afterEffect="1"/>
                                        <p:tgtEl>
                                          <p:spTgt spid="81923">
                                            <p:txEl>
                                              <p:pRg st="3" end="3"/>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81923">
                                            <p:txEl>
                                              <p:pRg st="4" end="4"/>
                                            </p:txEl>
                                          </p:spTgt>
                                        </p:tgtEl>
                                        <p:attrNameLst>
                                          <p:attrName>style.visibility</p:attrName>
                                        </p:attrNameLst>
                                      </p:cBhvr>
                                      <p:to>
                                        <p:strVal val="visible"/>
                                      </p:to>
                                    </p:set>
                                    <p:animEffect transition="in" filter="wipe(left)">
                                      <p:cBhvr>
                                        <p:cTn id="27" dur="2000"/>
                                        <p:tgtEl>
                                          <p:spTgt spid="819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81923">
                                            <p:txEl>
                                              <p:pRg st="5" end="5"/>
                                            </p:txEl>
                                          </p:spTgt>
                                        </p:tgtEl>
                                        <p:attrNameLst>
                                          <p:attrName>style.visibility</p:attrName>
                                        </p:attrNameLst>
                                      </p:cBhvr>
                                      <p:to>
                                        <p:strVal val="visible"/>
                                      </p:to>
                                    </p:set>
                                    <p:animEffect transition="in" filter="wipe(left)">
                                      <p:cBhvr>
                                        <p:cTn id="32" dur="2000"/>
                                        <p:tgtEl>
                                          <p:spTgt spid="81923">
                                            <p:txEl>
                                              <p:pRg st="5" end="5"/>
                                            </p:txEl>
                                          </p:spTgt>
                                        </p:tgtEl>
                                      </p:cBhvr>
                                    </p:animEffect>
                                  </p:childTnLst>
                                  <p:subTnLst>
                                    <p:animClr>
                                      <p:cBhvr override="childStyle">
                                        <p:cTn dur="1" fill="hold" display="0" masterRel="nextClick" afterEffect="1"/>
                                        <p:tgtEl>
                                          <p:spTgt spid="81923">
                                            <p:txEl>
                                              <p:pRg st="5" end="5"/>
                                            </p:txEl>
                                          </p:spTgt>
                                        </p:tgtEl>
                                        <p:attrNameLst>
                                          <p:attrName>ppt_c</p:attrName>
                                        </p:attrNameLst>
                                      </p:cBhvr>
                                      <p:to>
                                        <a:schemeClr val="accent1"/>
                                      </p:to>
                                    </p:animClr>
                                  </p:sub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81923">
                                            <p:txEl>
                                              <p:pRg st="6" end="6"/>
                                            </p:txEl>
                                          </p:spTgt>
                                        </p:tgtEl>
                                        <p:attrNameLst>
                                          <p:attrName>style.visibility</p:attrName>
                                        </p:attrNameLst>
                                      </p:cBhvr>
                                      <p:to>
                                        <p:strVal val="visible"/>
                                      </p:to>
                                    </p:set>
                                    <p:animEffect transition="in" filter="wipe(left)">
                                      <p:cBhvr>
                                        <p:cTn id="37" dur="1000"/>
                                        <p:tgtEl>
                                          <p:spTgt spid="81923">
                                            <p:txEl>
                                              <p:pRg st="6" end="6"/>
                                            </p:txEl>
                                          </p:spTgt>
                                        </p:tgtEl>
                                      </p:cBhvr>
                                    </p:animEffect>
                                  </p:childTnLst>
                                  <p:subTnLst>
                                    <p:animClr>
                                      <p:cBhvr override="childStyle">
                                        <p:cTn dur="1" fill="hold" display="0" masterRel="nextClick" afterEffect="1"/>
                                        <p:tgtEl>
                                          <p:spTgt spid="81923">
                                            <p:txEl>
                                              <p:pRg st="6" end="6"/>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0" y="765175"/>
            <a:ext cx="9144000" cy="70167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GB" sz="4400" b="1" i="0" u="none" strike="noStrike" kern="0" cap="none" spc="0" normalizeH="0" baseline="0" noProof="0" smtClean="0">
                <a:ln>
                  <a:noFill/>
                </a:ln>
                <a:solidFill>
                  <a:srgbClr val="FFFF00"/>
                </a:solidFill>
                <a:effectLst/>
                <a:uLnTx/>
                <a:uFillTx/>
                <a:latin typeface="+mj-lt"/>
                <a:ea typeface="+mj-ea"/>
                <a:cs typeface="+mj-cs"/>
              </a:rPr>
              <a:t>Any questions?</a:t>
            </a:r>
            <a:endParaRPr kumimoji="0" lang="en-GB" sz="4400" b="1" i="0" u="none" strike="noStrike" kern="0" cap="none" spc="0" normalizeH="0" baseline="0" noProof="0" dirty="0" smtClean="0">
              <a:ln>
                <a:noFill/>
              </a:ln>
              <a:solidFill>
                <a:srgbClr val="FFFF00"/>
              </a:solidFill>
              <a:effectLst/>
              <a:uLnTx/>
              <a:uFillTx/>
              <a:latin typeface="+mj-lt"/>
              <a:ea typeface="+mj-ea"/>
              <a:cs typeface="+mj-cs"/>
            </a:endParaRPr>
          </a:p>
        </p:txBody>
      </p:sp>
      <p:pic>
        <p:nvPicPr>
          <p:cNvPr id="3" name="Picture 4" descr="in01099_"/>
          <p:cNvPicPr>
            <a:picLocks noChangeAspect="1" noChangeArrowheads="1"/>
          </p:cNvPicPr>
          <p:nvPr/>
        </p:nvPicPr>
        <p:blipFill>
          <a:blip r:embed="rId2" cstate="email"/>
          <a:srcRect/>
          <a:stretch>
            <a:fillRect/>
          </a:stretch>
        </p:blipFill>
        <p:spPr bwMode="auto">
          <a:xfrm>
            <a:off x="2700338" y="1714500"/>
            <a:ext cx="3429000"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179512" y="2708920"/>
            <a:ext cx="9144000" cy="701731"/>
          </a:xfrm>
          <a:prstGeom prst="rect">
            <a:avLst/>
          </a:prstGeom>
        </p:spPr>
        <p:txBody>
          <a:bodyPr/>
          <a:lstStyle/>
          <a:p>
            <a:pPr marL="0" marR="0" lvl="0" indent="0" defTabSz="914400" rtl="0" eaLnBrk="1" fontAlgn="base" latinLnBrk="0" hangingPunct="1">
              <a:lnSpc>
                <a:spcPct val="90000"/>
              </a:lnSpc>
              <a:spcBef>
                <a:spcPct val="0"/>
              </a:spcBef>
              <a:spcAft>
                <a:spcPct val="0"/>
              </a:spcAft>
              <a:buClrTx/>
              <a:buSzTx/>
              <a:buFontTx/>
              <a:buNone/>
              <a:tabLst/>
              <a:defRPr/>
            </a:pPr>
            <a:r>
              <a:rPr kumimoji="0" lang="en-GB" sz="4400" b="1" i="0" u="none" strike="noStrike" kern="0" cap="none" spc="0" normalizeH="0" baseline="0" noProof="0" dirty="0" smtClean="0">
                <a:ln>
                  <a:noFill/>
                </a:ln>
                <a:solidFill>
                  <a:srgbClr val="FFFF00"/>
                </a:solidFill>
                <a:effectLst/>
                <a:uLnTx/>
                <a:uFillTx/>
                <a:latin typeface="Arial" charset="0"/>
                <a:ea typeface="+mj-ea"/>
                <a:cs typeface="+mj-cs"/>
              </a:rPr>
              <a:t>Questions for you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9" name="Text Box 5"/>
          <p:cNvSpPr txBox="1">
            <a:spLocks noChangeArrowheads="1"/>
          </p:cNvSpPr>
          <p:nvPr/>
        </p:nvSpPr>
        <p:spPr bwMode="auto">
          <a:xfrm>
            <a:off x="179512" y="1196752"/>
            <a:ext cx="8496622" cy="3924151"/>
          </a:xfrm>
          <a:prstGeom prst="rect">
            <a:avLst/>
          </a:prstGeom>
          <a:noFill/>
          <a:ln w="9525">
            <a:noFill/>
            <a:miter lim="800000"/>
            <a:headEnd/>
            <a:tailEnd/>
          </a:ln>
        </p:spPr>
        <p:txBody>
          <a:bodyPr wrap="square">
            <a:spAutoFit/>
          </a:bodyPr>
          <a:lstStyle/>
          <a:p>
            <a:pPr marL="342900" indent="-342900">
              <a:spcBef>
                <a:spcPct val="50000"/>
              </a:spcBef>
            </a:pPr>
            <a:r>
              <a:rPr lang="en-GB" sz="2400" b="1" dirty="0" smtClean="0">
                <a:solidFill>
                  <a:srgbClr val="FFFF00"/>
                </a:solidFill>
              </a:rPr>
              <a:t>1. Newton’s Third </a:t>
            </a:r>
            <a:r>
              <a:rPr lang="en-GB" sz="2400" b="1" dirty="0">
                <a:solidFill>
                  <a:srgbClr val="FFFF00"/>
                </a:solidFill>
              </a:rPr>
              <a:t>Law s</a:t>
            </a:r>
            <a:r>
              <a:rPr lang="en-GB" sz="2400" b="1" dirty="0" smtClean="0">
                <a:solidFill>
                  <a:srgbClr val="FFFF00"/>
                </a:solidFill>
              </a:rPr>
              <a:t>tates that:</a:t>
            </a:r>
          </a:p>
          <a:p>
            <a:pPr marL="342900" indent="-342900">
              <a:spcBef>
                <a:spcPct val="50000"/>
              </a:spcBef>
            </a:pPr>
            <a:endParaRPr lang="en-GB" sz="2400" b="1" dirty="0">
              <a:solidFill>
                <a:srgbClr val="FFFF00"/>
              </a:solidFill>
            </a:endParaRPr>
          </a:p>
          <a:p>
            <a:pPr marL="342900" indent="-342900">
              <a:spcBef>
                <a:spcPct val="50000"/>
              </a:spcBef>
              <a:buFontTx/>
              <a:buAutoNum type="alphaLcPeriod"/>
            </a:pPr>
            <a:r>
              <a:rPr lang="en-GB" sz="2400" b="1" dirty="0">
                <a:solidFill>
                  <a:srgbClr val="FFFF00"/>
                </a:solidFill>
              </a:rPr>
              <a:t>Every object has </a:t>
            </a:r>
            <a:r>
              <a:rPr lang="en-GB" sz="2400" b="1" dirty="0" smtClean="0">
                <a:solidFill>
                  <a:srgbClr val="FFFF00"/>
                </a:solidFill>
              </a:rPr>
              <a:t>weight</a:t>
            </a:r>
            <a:endParaRPr lang="en-GB" sz="2400" b="1" dirty="0">
              <a:solidFill>
                <a:srgbClr val="FFFF00"/>
              </a:solidFill>
            </a:endParaRPr>
          </a:p>
          <a:p>
            <a:pPr marL="342900" indent="-342900">
              <a:spcBef>
                <a:spcPct val="50000"/>
              </a:spcBef>
              <a:buFontTx/>
              <a:buAutoNum type="alphaLcPeriod"/>
            </a:pPr>
            <a:endParaRPr lang="en-GB" sz="1000" b="1" dirty="0">
              <a:solidFill>
                <a:srgbClr val="FFFF00"/>
              </a:solidFill>
            </a:endParaRPr>
          </a:p>
          <a:p>
            <a:pPr marL="342900" indent="-342900">
              <a:spcBef>
                <a:spcPct val="50000"/>
              </a:spcBef>
              <a:buFontTx/>
              <a:buAutoNum type="alphaLcPeriod"/>
            </a:pPr>
            <a:r>
              <a:rPr lang="en-GB" sz="2400" b="1" dirty="0">
                <a:solidFill>
                  <a:srgbClr val="FFFF00"/>
                </a:solidFill>
              </a:rPr>
              <a:t>Weight equals lift during </a:t>
            </a:r>
            <a:r>
              <a:rPr lang="en-GB" sz="2400" b="1" dirty="0" smtClean="0">
                <a:solidFill>
                  <a:srgbClr val="FFFF00"/>
                </a:solidFill>
              </a:rPr>
              <a:t>flight</a:t>
            </a:r>
            <a:endParaRPr lang="en-GB" sz="2400" b="1" dirty="0">
              <a:solidFill>
                <a:srgbClr val="FFFF00"/>
              </a:solidFill>
            </a:endParaRPr>
          </a:p>
          <a:p>
            <a:pPr marL="342900" indent="-342900">
              <a:spcBef>
                <a:spcPct val="50000"/>
              </a:spcBef>
              <a:buFontTx/>
              <a:buAutoNum type="alphaLcPeriod"/>
            </a:pPr>
            <a:endParaRPr lang="en-GB" sz="1000" b="1" dirty="0">
              <a:solidFill>
                <a:srgbClr val="FFFF00"/>
              </a:solidFill>
            </a:endParaRPr>
          </a:p>
          <a:p>
            <a:pPr marL="342900" indent="-342900">
              <a:spcBef>
                <a:spcPct val="50000"/>
              </a:spcBef>
              <a:buFontTx/>
              <a:buAutoNum type="alphaLcPeriod"/>
            </a:pPr>
            <a:r>
              <a:rPr lang="en-GB" sz="2400" b="1" dirty="0">
                <a:solidFill>
                  <a:srgbClr val="FFFF00"/>
                </a:solidFill>
              </a:rPr>
              <a:t>Every action has an equal and opposite </a:t>
            </a:r>
            <a:r>
              <a:rPr lang="en-GB" sz="2400" b="1" dirty="0" smtClean="0">
                <a:solidFill>
                  <a:srgbClr val="FFFF00"/>
                </a:solidFill>
              </a:rPr>
              <a:t>reaction</a:t>
            </a:r>
            <a:endParaRPr lang="en-GB" sz="2400" b="1" dirty="0">
              <a:solidFill>
                <a:srgbClr val="FFFF00"/>
              </a:solidFill>
            </a:endParaRPr>
          </a:p>
          <a:p>
            <a:pPr marL="342900" indent="-342900">
              <a:spcBef>
                <a:spcPct val="50000"/>
              </a:spcBef>
              <a:buFontTx/>
              <a:buAutoNum type="alphaLcPeriod"/>
            </a:pPr>
            <a:endParaRPr lang="en-GB" sz="1000" b="1" dirty="0">
              <a:solidFill>
                <a:srgbClr val="FFFF00"/>
              </a:solidFill>
            </a:endParaRPr>
          </a:p>
          <a:p>
            <a:pPr marL="342900" indent="-342900">
              <a:spcBef>
                <a:spcPct val="50000"/>
              </a:spcBef>
              <a:buFontTx/>
              <a:buAutoNum type="alphaLcPeriod"/>
            </a:pPr>
            <a:r>
              <a:rPr lang="en-GB" sz="2400" b="1" dirty="0">
                <a:solidFill>
                  <a:srgbClr val="FFFF00"/>
                </a:solidFill>
              </a:rPr>
              <a:t>Every force causes an object to </a:t>
            </a:r>
            <a:r>
              <a:rPr lang="en-GB" sz="2400" b="1" dirty="0" smtClean="0">
                <a:solidFill>
                  <a:srgbClr val="FFFF00"/>
                </a:solidFill>
              </a:rPr>
              <a:t>move</a:t>
            </a:r>
            <a:endParaRPr lang="en-GB" sz="2400" b="1" dirty="0">
              <a:solidFill>
                <a:srgbClr val="FFFF00"/>
              </a:solidFill>
            </a:endParaRPr>
          </a:p>
        </p:txBody>
      </p:sp>
      <p:pic>
        <p:nvPicPr>
          <p:cNvPr id="88070" name="Picture 6"/>
          <p:cNvPicPr>
            <a:picLocks noChangeAspect="1" noChangeArrowheads="1"/>
          </p:cNvPicPr>
          <p:nvPr/>
        </p:nvPicPr>
        <p:blipFill>
          <a:blip r:embed="rId2" cstate="email"/>
          <a:srcRect/>
          <a:stretch>
            <a:fillRect/>
          </a:stretch>
        </p:blipFill>
        <p:spPr bwMode="auto">
          <a:xfrm>
            <a:off x="5385666" y="1340768"/>
            <a:ext cx="3500389" cy="252028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8069">
                                            <p:txEl>
                                              <p:pRg st="0" end="0"/>
                                            </p:txEl>
                                          </p:spTgt>
                                        </p:tgtEl>
                                        <p:attrNameLst>
                                          <p:attrName>style.visibility</p:attrName>
                                        </p:attrNameLst>
                                      </p:cBhvr>
                                      <p:to>
                                        <p:strVal val="visible"/>
                                      </p:to>
                                    </p:set>
                                    <p:animEffect transition="in" filter="dissolve">
                                      <p:cBhvr>
                                        <p:cTn id="7" dur="1000"/>
                                        <p:tgtEl>
                                          <p:spTgt spid="8806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8069">
                                            <p:txEl>
                                              <p:pRg st="2" end="2"/>
                                            </p:txEl>
                                          </p:spTgt>
                                        </p:tgtEl>
                                        <p:attrNameLst>
                                          <p:attrName>style.visibility</p:attrName>
                                        </p:attrNameLst>
                                      </p:cBhvr>
                                      <p:to>
                                        <p:strVal val="visible"/>
                                      </p:to>
                                    </p:set>
                                    <p:animEffect transition="in" filter="wipe(left)">
                                      <p:cBhvr>
                                        <p:cTn id="12" dur="1000"/>
                                        <p:tgtEl>
                                          <p:spTgt spid="8806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8069">
                                            <p:txEl>
                                              <p:pRg st="4" end="4"/>
                                            </p:txEl>
                                          </p:spTgt>
                                        </p:tgtEl>
                                        <p:attrNameLst>
                                          <p:attrName>style.visibility</p:attrName>
                                        </p:attrNameLst>
                                      </p:cBhvr>
                                      <p:to>
                                        <p:strVal val="visible"/>
                                      </p:to>
                                    </p:set>
                                    <p:animEffect transition="in" filter="wipe(left)">
                                      <p:cBhvr>
                                        <p:cTn id="17" dur="1000"/>
                                        <p:tgtEl>
                                          <p:spTgt spid="8806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8069">
                                            <p:txEl>
                                              <p:pRg st="6" end="6"/>
                                            </p:txEl>
                                          </p:spTgt>
                                        </p:tgtEl>
                                        <p:attrNameLst>
                                          <p:attrName>style.visibility</p:attrName>
                                        </p:attrNameLst>
                                      </p:cBhvr>
                                      <p:to>
                                        <p:strVal val="visible"/>
                                      </p:to>
                                    </p:set>
                                    <p:animEffect transition="in" filter="wipe(left)">
                                      <p:cBhvr>
                                        <p:cTn id="22" dur="1000"/>
                                        <p:tgtEl>
                                          <p:spTgt spid="8806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88069">
                                            <p:txEl>
                                              <p:pRg st="8" end="8"/>
                                            </p:txEl>
                                          </p:spTgt>
                                        </p:tgtEl>
                                        <p:attrNameLst>
                                          <p:attrName>style.visibility</p:attrName>
                                        </p:attrNameLst>
                                      </p:cBhvr>
                                      <p:to>
                                        <p:strVal val="visible"/>
                                      </p:to>
                                    </p:set>
                                    <p:animEffect transition="in" filter="wipe(left)">
                                      <p:cBhvr>
                                        <p:cTn id="27" dur="1000"/>
                                        <p:tgtEl>
                                          <p:spTgt spid="88069">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1000"/>
                                        <p:tgtEl>
                                          <p:spTgt spid="88069">
                                            <p:txEl>
                                              <p:pRg st="2" end="2"/>
                                            </p:txEl>
                                          </p:spTgt>
                                        </p:tgtEl>
                                      </p:cBhvr>
                                    </p:animEffect>
                                    <p:set>
                                      <p:cBhvr>
                                        <p:cTn id="32" dur="1" fill="hold">
                                          <p:stCondLst>
                                            <p:cond delay="999"/>
                                          </p:stCondLst>
                                        </p:cTn>
                                        <p:tgtEl>
                                          <p:spTgt spid="88069">
                                            <p:txEl>
                                              <p:pRg st="2" end="2"/>
                                            </p:txEl>
                                          </p:spTgt>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1000"/>
                                        <p:tgtEl>
                                          <p:spTgt spid="88069">
                                            <p:txEl>
                                              <p:pRg st="4" end="4"/>
                                            </p:txEl>
                                          </p:spTgt>
                                        </p:tgtEl>
                                      </p:cBhvr>
                                    </p:animEffect>
                                    <p:set>
                                      <p:cBhvr>
                                        <p:cTn id="35" dur="1" fill="hold">
                                          <p:stCondLst>
                                            <p:cond delay="999"/>
                                          </p:stCondLst>
                                        </p:cTn>
                                        <p:tgtEl>
                                          <p:spTgt spid="88069">
                                            <p:txEl>
                                              <p:pRg st="4" end="4"/>
                                            </p:txEl>
                                          </p:spTgt>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1000"/>
                                        <p:tgtEl>
                                          <p:spTgt spid="88069">
                                            <p:txEl>
                                              <p:pRg st="8" end="8"/>
                                            </p:txEl>
                                          </p:spTgt>
                                        </p:tgtEl>
                                      </p:cBhvr>
                                    </p:animEffect>
                                    <p:set>
                                      <p:cBhvr>
                                        <p:cTn id="38" dur="1" fill="hold">
                                          <p:stCondLst>
                                            <p:cond delay="999"/>
                                          </p:stCondLst>
                                        </p:cTn>
                                        <p:tgtEl>
                                          <p:spTgt spid="88069">
                                            <p:txEl>
                                              <p:pRg st="8" end="8"/>
                                            </p:txEl>
                                          </p:spTgt>
                                        </p:tgtEl>
                                        <p:attrNameLst>
                                          <p:attrName>style.visibility</p:attrName>
                                        </p:attrNameLst>
                                      </p:cBhvr>
                                      <p:to>
                                        <p:strVal val="hidden"/>
                                      </p:to>
                                    </p:set>
                                  </p:childTnLst>
                                </p:cTn>
                              </p:par>
                            </p:childTnLst>
                          </p:cTn>
                        </p:par>
                        <p:par>
                          <p:cTn id="39" fill="hold">
                            <p:stCondLst>
                              <p:cond delay="1000"/>
                            </p:stCondLst>
                            <p:childTnLst>
                              <p:par>
                                <p:cTn id="40" presetID="3" presetClass="entr" presetSubtype="10" fill="hold" nodeType="afterEffect">
                                  <p:stCondLst>
                                    <p:cond delay="0"/>
                                  </p:stCondLst>
                                  <p:childTnLst>
                                    <p:set>
                                      <p:cBhvr>
                                        <p:cTn id="41" dur="1" fill="hold">
                                          <p:stCondLst>
                                            <p:cond delay="0"/>
                                          </p:stCondLst>
                                        </p:cTn>
                                        <p:tgtEl>
                                          <p:spTgt spid="88070"/>
                                        </p:tgtEl>
                                        <p:attrNameLst>
                                          <p:attrName>style.visibility</p:attrName>
                                        </p:attrNameLst>
                                      </p:cBhvr>
                                      <p:to>
                                        <p:strVal val="visible"/>
                                      </p:to>
                                    </p:set>
                                    <p:animEffect transition="in" filter="blinds(horizontal)">
                                      <p:cBhvr>
                                        <p:cTn id="42" dur="1000"/>
                                        <p:tgtEl>
                                          <p:spTgt spid="880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Text Box 3"/>
          <p:cNvSpPr txBox="1">
            <a:spLocks noChangeArrowheads="1"/>
          </p:cNvSpPr>
          <p:nvPr/>
        </p:nvSpPr>
        <p:spPr bwMode="auto">
          <a:xfrm>
            <a:off x="179710" y="691778"/>
            <a:ext cx="8604250" cy="3924151"/>
          </a:xfrm>
          <a:prstGeom prst="rect">
            <a:avLst/>
          </a:prstGeom>
          <a:noFill/>
          <a:ln w="9525">
            <a:noFill/>
            <a:miter lim="800000"/>
            <a:headEnd/>
            <a:tailEnd/>
          </a:ln>
        </p:spPr>
        <p:txBody>
          <a:bodyPr>
            <a:spAutoFit/>
          </a:bodyPr>
          <a:lstStyle/>
          <a:p>
            <a:pPr marL="342900" indent="-342900">
              <a:spcBef>
                <a:spcPct val="50000"/>
              </a:spcBef>
            </a:pPr>
            <a:r>
              <a:rPr lang="en-GB" sz="2400" b="1" dirty="0" smtClean="0">
                <a:solidFill>
                  <a:srgbClr val="FFFF00"/>
                </a:solidFill>
              </a:rPr>
              <a:t>2. In </a:t>
            </a:r>
            <a:r>
              <a:rPr lang="en-GB" sz="2400" b="1" dirty="0">
                <a:solidFill>
                  <a:srgbClr val="FFFF00"/>
                </a:solidFill>
              </a:rPr>
              <a:t>which direction does LIFT operate relative to airflow</a:t>
            </a:r>
            <a:r>
              <a:rPr lang="en-GB" sz="2400" b="1" dirty="0" smtClean="0">
                <a:solidFill>
                  <a:srgbClr val="FFFF00"/>
                </a:solidFill>
              </a:rPr>
              <a:t>?</a:t>
            </a:r>
          </a:p>
          <a:p>
            <a:pPr marL="342900" indent="-342900">
              <a:spcBef>
                <a:spcPct val="50000"/>
              </a:spcBef>
            </a:pPr>
            <a:endParaRPr lang="en-GB" sz="2400" b="1" dirty="0">
              <a:solidFill>
                <a:srgbClr val="FFFF00"/>
              </a:solidFill>
            </a:endParaRPr>
          </a:p>
          <a:p>
            <a:pPr marL="342900" indent="-342900">
              <a:spcBef>
                <a:spcPct val="50000"/>
              </a:spcBef>
              <a:buFontTx/>
              <a:buAutoNum type="alphaLcPeriod"/>
            </a:pPr>
            <a:r>
              <a:rPr lang="en-GB" sz="2400" b="1" dirty="0">
                <a:solidFill>
                  <a:srgbClr val="FFFF00"/>
                </a:solidFill>
              </a:rPr>
              <a:t>Parallel to </a:t>
            </a:r>
            <a:r>
              <a:rPr lang="en-GB" sz="2400" b="1" dirty="0" smtClean="0">
                <a:solidFill>
                  <a:srgbClr val="FFFF00"/>
                </a:solidFill>
              </a:rPr>
              <a:t>it</a:t>
            </a:r>
            <a:endParaRPr lang="en-GB" sz="2400" b="1" dirty="0">
              <a:solidFill>
                <a:srgbClr val="FFFF00"/>
              </a:solidFill>
            </a:endParaRPr>
          </a:p>
          <a:p>
            <a:pPr marL="342900" indent="-342900">
              <a:spcBef>
                <a:spcPct val="50000"/>
              </a:spcBef>
              <a:buFontTx/>
              <a:buAutoNum type="alphaLcPeriod"/>
            </a:pPr>
            <a:endParaRPr lang="en-GB" sz="1000" b="1" dirty="0">
              <a:solidFill>
                <a:srgbClr val="FFFF00"/>
              </a:solidFill>
            </a:endParaRPr>
          </a:p>
          <a:p>
            <a:pPr marL="342900" indent="-342900">
              <a:spcBef>
                <a:spcPct val="50000"/>
              </a:spcBef>
              <a:buFontTx/>
              <a:buAutoNum type="alphaLcPeriod"/>
            </a:pPr>
            <a:r>
              <a:rPr lang="en-GB" sz="2400" b="1" dirty="0">
                <a:solidFill>
                  <a:srgbClr val="FFFF00"/>
                </a:solidFill>
              </a:rPr>
              <a:t>Perpendicular (at 90</a:t>
            </a:r>
            <a:r>
              <a:rPr lang="en-GB" sz="2400" b="1" baseline="30000" dirty="0">
                <a:solidFill>
                  <a:srgbClr val="FFFF00"/>
                </a:solidFill>
              </a:rPr>
              <a:t>o</a:t>
            </a:r>
            <a:r>
              <a:rPr lang="en-GB" sz="2400" b="1" dirty="0">
                <a:solidFill>
                  <a:srgbClr val="FFFF00"/>
                </a:solidFill>
              </a:rPr>
              <a:t>) to </a:t>
            </a:r>
            <a:r>
              <a:rPr lang="en-GB" sz="2400" b="1" dirty="0" smtClean="0">
                <a:solidFill>
                  <a:srgbClr val="FFFF00"/>
                </a:solidFill>
              </a:rPr>
              <a:t>it</a:t>
            </a:r>
            <a:endParaRPr lang="en-GB" sz="2400" b="1" dirty="0">
              <a:solidFill>
                <a:srgbClr val="FFFF00"/>
              </a:solidFill>
            </a:endParaRPr>
          </a:p>
          <a:p>
            <a:pPr marL="342900" indent="-342900">
              <a:spcBef>
                <a:spcPct val="50000"/>
              </a:spcBef>
            </a:pPr>
            <a:endParaRPr lang="en-GB" sz="1000" b="1" dirty="0">
              <a:solidFill>
                <a:srgbClr val="FFFF00"/>
              </a:solidFill>
            </a:endParaRPr>
          </a:p>
          <a:p>
            <a:pPr marL="342900" indent="-342900">
              <a:spcBef>
                <a:spcPct val="50000"/>
              </a:spcBef>
            </a:pPr>
            <a:r>
              <a:rPr lang="en-GB" sz="2400" b="1" dirty="0">
                <a:solidFill>
                  <a:srgbClr val="FFFF00"/>
                </a:solidFill>
              </a:rPr>
              <a:t>c.	Straight </a:t>
            </a:r>
            <a:r>
              <a:rPr lang="en-GB" sz="2400" b="1" dirty="0" smtClean="0">
                <a:solidFill>
                  <a:srgbClr val="FFFF00"/>
                </a:solidFill>
              </a:rPr>
              <a:t>up</a:t>
            </a:r>
            <a:endParaRPr lang="en-GB" sz="2400" b="1" dirty="0">
              <a:solidFill>
                <a:srgbClr val="FFFF00"/>
              </a:solidFill>
            </a:endParaRPr>
          </a:p>
          <a:p>
            <a:pPr marL="342900" indent="-342900">
              <a:spcBef>
                <a:spcPct val="50000"/>
              </a:spcBef>
              <a:buFontTx/>
              <a:buAutoNum type="alphaLcPeriod"/>
            </a:pPr>
            <a:endParaRPr lang="en-GB" sz="1000" b="1" dirty="0">
              <a:solidFill>
                <a:srgbClr val="FFFF00"/>
              </a:solidFill>
            </a:endParaRPr>
          </a:p>
          <a:p>
            <a:pPr marL="342900" indent="-342900">
              <a:spcBef>
                <a:spcPct val="50000"/>
              </a:spcBef>
            </a:pPr>
            <a:r>
              <a:rPr lang="en-GB" sz="2400" b="1" dirty="0">
                <a:solidFill>
                  <a:srgbClr val="FFFF00"/>
                </a:solidFill>
              </a:rPr>
              <a:t>d.	Straight </a:t>
            </a:r>
            <a:r>
              <a:rPr lang="en-GB" sz="2400" b="1" dirty="0" smtClean="0">
                <a:solidFill>
                  <a:srgbClr val="FFFF00"/>
                </a:solidFill>
              </a:rPr>
              <a:t>down</a:t>
            </a:r>
            <a:endParaRPr lang="en-GB" sz="2400" b="1" dirty="0">
              <a:solidFill>
                <a:srgbClr val="FFFF00"/>
              </a:solidFill>
            </a:endParaRPr>
          </a:p>
        </p:txBody>
      </p:sp>
      <p:pic>
        <p:nvPicPr>
          <p:cNvPr id="94213" name="Picture 5" descr="R1 Banking Away"/>
          <p:cNvPicPr>
            <a:picLocks noChangeAspect="1" noChangeArrowheads="1"/>
          </p:cNvPicPr>
          <p:nvPr/>
        </p:nvPicPr>
        <p:blipFill>
          <a:blip r:embed="rId2" cstate="email"/>
          <a:srcRect/>
          <a:stretch>
            <a:fillRect/>
          </a:stretch>
        </p:blipFill>
        <p:spPr bwMode="auto">
          <a:xfrm>
            <a:off x="4860032" y="2564904"/>
            <a:ext cx="3960813" cy="2971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dissolve">
                                      <p:cBhvr>
                                        <p:cTn id="7" dur="1000"/>
                                        <p:tgtEl>
                                          <p:spTgt spid="942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4211">
                                            <p:txEl>
                                              <p:pRg st="2" end="2"/>
                                            </p:txEl>
                                          </p:spTgt>
                                        </p:tgtEl>
                                        <p:attrNameLst>
                                          <p:attrName>style.visibility</p:attrName>
                                        </p:attrNameLst>
                                      </p:cBhvr>
                                      <p:to>
                                        <p:strVal val="visible"/>
                                      </p:to>
                                    </p:set>
                                    <p:animEffect transition="in" filter="wipe(left)">
                                      <p:cBhvr>
                                        <p:cTn id="12" dur="1000"/>
                                        <p:tgtEl>
                                          <p:spTgt spid="942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4211">
                                            <p:txEl>
                                              <p:pRg st="4" end="4"/>
                                            </p:txEl>
                                          </p:spTgt>
                                        </p:tgtEl>
                                        <p:attrNameLst>
                                          <p:attrName>style.visibility</p:attrName>
                                        </p:attrNameLst>
                                      </p:cBhvr>
                                      <p:to>
                                        <p:strVal val="visible"/>
                                      </p:to>
                                    </p:set>
                                    <p:animEffect transition="in" filter="wipe(left)">
                                      <p:cBhvr>
                                        <p:cTn id="17" dur="1000"/>
                                        <p:tgtEl>
                                          <p:spTgt spid="9421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4211">
                                            <p:txEl>
                                              <p:pRg st="6" end="6"/>
                                            </p:txEl>
                                          </p:spTgt>
                                        </p:tgtEl>
                                        <p:attrNameLst>
                                          <p:attrName>style.visibility</p:attrName>
                                        </p:attrNameLst>
                                      </p:cBhvr>
                                      <p:to>
                                        <p:strVal val="visible"/>
                                      </p:to>
                                    </p:set>
                                    <p:animEffect transition="in" filter="wipe(left)">
                                      <p:cBhvr>
                                        <p:cTn id="22" dur="1000"/>
                                        <p:tgtEl>
                                          <p:spTgt spid="94211">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94211">
                                            <p:txEl>
                                              <p:pRg st="8" end="8"/>
                                            </p:txEl>
                                          </p:spTgt>
                                        </p:tgtEl>
                                        <p:attrNameLst>
                                          <p:attrName>style.visibility</p:attrName>
                                        </p:attrNameLst>
                                      </p:cBhvr>
                                      <p:to>
                                        <p:strVal val="visible"/>
                                      </p:to>
                                    </p:set>
                                    <p:animEffect transition="in" filter="wipe(left)">
                                      <p:cBhvr>
                                        <p:cTn id="27" dur="1000"/>
                                        <p:tgtEl>
                                          <p:spTgt spid="94211">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1000"/>
                                        <p:tgtEl>
                                          <p:spTgt spid="94211">
                                            <p:txEl>
                                              <p:pRg st="2" end="2"/>
                                            </p:txEl>
                                          </p:spTgt>
                                        </p:tgtEl>
                                      </p:cBhvr>
                                    </p:animEffect>
                                    <p:set>
                                      <p:cBhvr>
                                        <p:cTn id="32" dur="1" fill="hold">
                                          <p:stCondLst>
                                            <p:cond delay="999"/>
                                          </p:stCondLst>
                                        </p:cTn>
                                        <p:tgtEl>
                                          <p:spTgt spid="94211">
                                            <p:txEl>
                                              <p:pRg st="2" end="2"/>
                                            </p:txEl>
                                          </p:spTgt>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1000"/>
                                        <p:tgtEl>
                                          <p:spTgt spid="94211">
                                            <p:txEl>
                                              <p:pRg st="6" end="6"/>
                                            </p:txEl>
                                          </p:spTgt>
                                        </p:tgtEl>
                                      </p:cBhvr>
                                    </p:animEffect>
                                    <p:set>
                                      <p:cBhvr>
                                        <p:cTn id="35" dur="1" fill="hold">
                                          <p:stCondLst>
                                            <p:cond delay="999"/>
                                          </p:stCondLst>
                                        </p:cTn>
                                        <p:tgtEl>
                                          <p:spTgt spid="94211">
                                            <p:txEl>
                                              <p:pRg st="6" end="6"/>
                                            </p:txEl>
                                          </p:spTgt>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1000"/>
                                        <p:tgtEl>
                                          <p:spTgt spid="94211">
                                            <p:txEl>
                                              <p:pRg st="8" end="8"/>
                                            </p:txEl>
                                          </p:spTgt>
                                        </p:tgtEl>
                                      </p:cBhvr>
                                    </p:animEffect>
                                    <p:set>
                                      <p:cBhvr>
                                        <p:cTn id="38" dur="1" fill="hold">
                                          <p:stCondLst>
                                            <p:cond delay="999"/>
                                          </p:stCondLst>
                                        </p:cTn>
                                        <p:tgtEl>
                                          <p:spTgt spid="94211">
                                            <p:txEl>
                                              <p:pRg st="8" end="8"/>
                                            </p:txEl>
                                          </p:spTgt>
                                        </p:tgtEl>
                                        <p:attrNameLst>
                                          <p:attrName>style.visibility</p:attrName>
                                        </p:attrNameLst>
                                      </p:cBhvr>
                                      <p:to>
                                        <p:strVal val="hidden"/>
                                      </p:to>
                                    </p:set>
                                  </p:childTnLst>
                                </p:cTn>
                              </p:par>
                            </p:childTnLst>
                          </p:cTn>
                        </p:par>
                        <p:par>
                          <p:cTn id="39" fill="hold">
                            <p:stCondLst>
                              <p:cond delay="1000"/>
                            </p:stCondLst>
                            <p:childTnLst>
                              <p:par>
                                <p:cTn id="40" presetID="3" presetClass="entr" presetSubtype="5" fill="hold" nodeType="afterEffect">
                                  <p:stCondLst>
                                    <p:cond delay="0"/>
                                  </p:stCondLst>
                                  <p:childTnLst>
                                    <p:set>
                                      <p:cBhvr>
                                        <p:cTn id="41" dur="1" fill="hold">
                                          <p:stCondLst>
                                            <p:cond delay="0"/>
                                          </p:stCondLst>
                                        </p:cTn>
                                        <p:tgtEl>
                                          <p:spTgt spid="94213"/>
                                        </p:tgtEl>
                                        <p:attrNameLst>
                                          <p:attrName>style.visibility</p:attrName>
                                        </p:attrNameLst>
                                      </p:cBhvr>
                                      <p:to>
                                        <p:strVal val="visible"/>
                                      </p:to>
                                    </p:set>
                                    <p:animEffect transition="in" filter="blinds(vertical)">
                                      <p:cBhvr>
                                        <p:cTn id="42" dur="1000"/>
                                        <p:tgtEl>
                                          <p:spTgt spid="94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Text Box 3"/>
          <p:cNvSpPr txBox="1">
            <a:spLocks noChangeArrowheads="1"/>
          </p:cNvSpPr>
          <p:nvPr/>
        </p:nvSpPr>
        <p:spPr bwMode="auto">
          <a:xfrm>
            <a:off x="395536" y="764704"/>
            <a:ext cx="8280400" cy="457200"/>
          </a:xfrm>
          <a:prstGeom prst="rect">
            <a:avLst/>
          </a:prstGeom>
          <a:noFill/>
          <a:ln w="9525">
            <a:noFill/>
            <a:miter lim="800000"/>
            <a:headEnd/>
            <a:tailEnd/>
          </a:ln>
        </p:spPr>
        <p:txBody>
          <a:bodyPr>
            <a:spAutoFit/>
          </a:bodyPr>
          <a:lstStyle/>
          <a:p>
            <a:pPr marL="342900" indent="-342900">
              <a:spcBef>
                <a:spcPct val="50000"/>
              </a:spcBef>
            </a:pPr>
            <a:r>
              <a:rPr lang="en-GB" sz="2400" b="1" dirty="0" smtClean="0">
                <a:solidFill>
                  <a:srgbClr val="FFFF00"/>
                </a:solidFill>
              </a:rPr>
              <a:t>3. What </a:t>
            </a:r>
            <a:r>
              <a:rPr lang="en-GB" sz="2400" b="1" dirty="0">
                <a:solidFill>
                  <a:srgbClr val="FFFF00"/>
                </a:solidFill>
              </a:rPr>
              <a:t>has happened to the air pressure at point </a:t>
            </a:r>
            <a:r>
              <a:rPr lang="en-GB" sz="2400" b="1" dirty="0" smtClean="0">
                <a:solidFill>
                  <a:srgbClr val="C00000"/>
                </a:solidFill>
              </a:rPr>
              <a:t>B</a:t>
            </a:r>
            <a:r>
              <a:rPr lang="en-GB" sz="2400" b="1" dirty="0" smtClean="0">
                <a:solidFill>
                  <a:srgbClr val="FFFF00"/>
                </a:solidFill>
              </a:rPr>
              <a:t>?</a:t>
            </a:r>
            <a:endParaRPr lang="en-GB" sz="2400" b="1" dirty="0">
              <a:solidFill>
                <a:srgbClr val="FFFF00"/>
              </a:solidFill>
            </a:endParaRPr>
          </a:p>
        </p:txBody>
      </p:sp>
      <p:grpSp>
        <p:nvGrpSpPr>
          <p:cNvPr id="2" name="Group 31"/>
          <p:cNvGrpSpPr>
            <a:grpSpLocks/>
          </p:cNvGrpSpPr>
          <p:nvPr/>
        </p:nvGrpSpPr>
        <p:grpSpPr bwMode="auto">
          <a:xfrm>
            <a:off x="1043608" y="1412776"/>
            <a:ext cx="6911975" cy="1798637"/>
            <a:chOff x="839" y="1571"/>
            <a:chExt cx="4354" cy="1133"/>
          </a:xfrm>
        </p:grpSpPr>
        <p:grpSp>
          <p:nvGrpSpPr>
            <p:cNvPr id="3" name="Group 6"/>
            <p:cNvGrpSpPr>
              <a:grpSpLocks/>
            </p:cNvGrpSpPr>
            <p:nvPr/>
          </p:nvGrpSpPr>
          <p:grpSpPr bwMode="auto">
            <a:xfrm>
              <a:off x="2038" y="2268"/>
              <a:ext cx="1931" cy="436"/>
              <a:chOff x="1961" y="1408"/>
              <a:chExt cx="1920" cy="436"/>
            </a:xfrm>
          </p:grpSpPr>
          <p:sp>
            <p:nvSpPr>
              <p:cNvPr id="49175" name="Oval 7"/>
              <p:cNvSpPr>
                <a:spLocks noChangeArrowheads="1"/>
              </p:cNvSpPr>
              <p:nvPr/>
            </p:nvSpPr>
            <p:spPr bwMode="auto">
              <a:xfrm>
                <a:off x="2114" y="1408"/>
                <a:ext cx="1624" cy="376"/>
              </a:xfrm>
              <a:prstGeom prst="ellipse">
                <a:avLst/>
              </a:prstGeom>
              <a:solidFill>
                <a:srgbClr val="FFFFFF"/>
              </a:solidFill>
              <a:ln w="12700">
                <a:solidFill>
                  <a:srgbClr val="FFFFFF"/>
                </a:solidFill>
                <a:round/>
                <a:headEnd/>
                <a:tailEnd/>
              </a:ln>
            </p:spPr>
            <p:txBody>
              <a:bodyPr wrap="none" anchor="ctr"/>
              <a:lstStyle/>
              <a:p>
                <a:endParaRPr lang="en-GB"/>
              </a:p>
            </p:txBody>
          </p:sp>
          <p:sp>
            <p:nvSpPr>
              <p:cNvPr id="49176" name="Rectangle 8"/>
              <p:cNvSpPr>
                <a:spLocks noChangeArrowheads="1"/>
              </p:cNvSpPr>
              <p:nvPr/>
            </p:nvSpPr>
            <p:spPr bwMode="auto">
              <a:xfrm>
                <a:off x="1961" y="1604"/>
                <a:ext cx="1920" cy="240"/>
              </a:xfrm>
              <a:prstGeom prst="rect">
                <a:avLst/>
              </a:prstGeom>
              <a:solidFill>
                <a:schemeClr val="bg1"/>
              </a:solidFill>
              <a:ln w="12700">
                <a:noFill/>
                <a:miter lim="800000"/>
                <a:headEnd/>
                <a:tailEnd/>
              </a:ln>
            </p:spPr>
            <p:txBody>
              <a:bodyPr wrap="none" anchor="ctr"/>
              <a:lstStyle/>
              <a:p>
                <a:endParaRPr lang="en-GB"/>
              </a:p>
            </p:txBody>
          </p:sp>
          <p:sp>
            <p:nvSpPr>
              <p:cNvPr id="49177" name="Freeform 9"/>
              <p:cNvSpPr>
                <a:spLocks/>
              </p:cNvSpPr>
              <p:nvPr/>
            </p:nvSpPr>
            <p:spPr bwMode="auto">
              <a:xfrm>
                <a:off x="2129" y="1581"/>
                <a:ext cx="1633" cy="1"/>
              </a:xfrm>
              <a:custGeom>
                <a:avLst/>
                <a:gdLst>
                  <a:gd name="T0" fmla="*/ 0 w 1633"/>
                  <a:gd name="T1" fmla="*/ 0 h 1"/>
                  <a:gd name="T2" fmla="*/ 1632 w 1633"/>
                  <a:gd name="T3" fmla="*/ 0 h 1"/>
                  <a:gd name="T4" fmla="*/ 0 60000 65536"/>
                  <a:gd name="T5" fmla="*/ 0 60000 65536"/>
                  <a:gd name="T6" fmla="*/ 0 w 1633"/>
                  <a:gd name="T7" fmla="*/ 0 h 1"/>
                  <a:gd name="T8" fmla="*/ 1633 w 1633"/>
                  <a:gd name="T9" fmla="*/ 1 h 1"/>
                </a:gdLst>
                <a:ahLst/>
                <a:cxnLst>
                  <a:cxn ang="T4">
                    <a:pos x="T0" y="T1"/>
                  </a:cxn>
                  <a:cxn ang="T5">
                    <a:pos x="T2" y="T3"/>
                  </a:cxn>
                </a:cxnLst>
                <a:rect l="T6" t="T7" r="T8" b="T9"/>
                <a:pathLst>
                  <a:path w="1633" h="1">
                    <a:moveTo>
                      <a:pt x="0" y="0"/>
                    </a:moveTo>
                    <a:lnTo>
                      <a:pt x="1632" y="0"/>
                    </a:lnTo>
                  </a:path>
                </a:pathLst>
              </a:custGeom>
              <a:solidFill>
                <a:srgbClr val="FFFFFF"/>
              </a:solidFill>
              <a:ln w="12700" cap="rnd" cmpd="sng">
                <a:solidFill>
                  <a:srgbClr val="FFFFFF"/>
                </a:solidFill>
                <a:prstDash val="solid"/>
                <a:round/>
                <a:headEnd type="none" w="med" len="med"/>
                <a:tailEnd type="none" w="med" len="med"/>
              </a:ln>
            </p:spPr>
            <p:txBody>
              <a:bodyPr/>
              <a:lstStyle/>
              <a:p>
                <a:endParaRPr lang="en-GB"/>
              </a:p>
            </p:txBody>
          </p:sp>
        </p:grpSp>
        <p:sp>
          <p:nvSpPr>
            <p:cNvPr id="49160" name="Freeform 10"/>
            <p:cNvSpPr>
              <a:spLocks/>
            </p:cNvSpPr>
            <p:nvPr/>
          </p:nvSpPr>
          <p:spPr bwMode="auto">
            <a:xfrm>
              <a:off x="1202" y="2160"/>
              <a:ext cx="3549" cy="1"/>
            </a:xfrm>
            <a:custGeom>
              <a:avLst/>
              <a:gdLst>
                <a:gd name="T0" fmla="*/ 0 w 3549"/>
                <a:gd name="T1" fmla="*/ 0 h 1"/>
                <a:gd name="T2" fmla="*/ 3548 w 3549"/>
                <a:gd name="T3" fmla="*/ 0 h 1"/>
                <a:gd name="T4" fmla="*/ 0 60000 65536"/>
                <a:gd name="T5" fmla="*/ 0 60000 65536"/>
                <a:gd name="T6" fmla="*/ 0 w 3549"/>
                <a:gd name="T7" fmla="*/ 0 h 1"/>
                <a:gd name="T8" fmla="*/ 3549 w 3549"/>
                <a:gd name="T9" fmla="*/ 1 h 1"/>
              </a:gdLst>
              <a:ahLst/>
              <a:cxnLst>
                <a:cxn ang="T4">
                  <a:pos x="T0" y="T1"/>
                </a:cxn>
                <a:cxn ang="T5">
                  <a:pos x="T2" y="T3"/>
                </a:cxn>
              </a:cxnLst>
              <a:rect l="T6" t="T7" r="T8" b="T9"/>
              <a:pathLst>
                <a:path w="3549" h="1">
                  <a:moveTo>
                    <a:pt x="0" y="0"/>
                  </a:moveTo>
                  <a:lnTo>
                    <a:pt x="3548" y="0"/>
                  </a:lnTo>
                </a:path>
              </a:pathLst>
            </a:custGeom>
            <a:noFill/>
            <a:ln w="12700" cap="rnd" cmpd="sng">
              <a:solidFill>
                <a:srgbClr val="FFFFFF"/>
              </a:solidFill>
              <a:prstDash val="solid"/>
              <a:round/>
              <a:headEnd type="none" w="med" len="med"/>
              <a:tailEnd type="triangle" w="med" len="med"/>
            </a:ln>
          </p:spPr>
          <p:txBody>
            <a:bodyPr/>
            <a:lstStyle/>
            <a:p>
              <a:endParaRPr lang="en-GB"/>
            </a:p>
          </p:txBody>
        </p:sp>
        <p:grpSp>
          <p:nvGrpSpPr>
            <p:cNvPr id="4" name="Group 11"/>
            <p:cNvGrpSpPr>
              <a:grpSpLocks/>
            </p:cNvGrpSpPr>
            <p:nvPr/>
          </p:nvGrpSpPr>
          <p:grpSpPr bwMode="auto">
            <a:xfrm>
              <a:off x="1231" y="1571"/>
              <a:ext cx="3513" cy="528"/>
              <a:chOff x="1231" y="1071"/>
              <a:chExt cx="3513" cy="528"/>
            </a:xfrm>
          </p:grpSpPr>
          <p:grpSp>
            <p:nvGrpSpPr>
              <p:cNvPr id="5" name="Group 12"/>
              <p:cNvGrpSpPr>
                <a:grpSpLocks/>
              </p:cNvGrpSpPr>
              <p:nvPr/>
            </p:nvGrpSpPr>
            <p:grpSpPr bwMode="auto">
              <a:xfrm>
                <a:off x="2018" y="1071"/>
                <a:ext cx="1920" cy="436"/>
                <a:chOff x="1961" y="708"/>
                <a:chExt cx="1920" cy="436"/>
              </a:xfrm>
            </p:grpSpPr>
            <p:sp>
              <p:nvSpPr>
                <p:cNvPr id="49172" name="Oval 13"/>
                <p:cNvSpPr>
                  <a:spLocks noChangeArrowheads="1"/>
                </p:cNvSpPr>
                <p:nvPr/>
              </p:nvSpPr>
              <p:spPr bwMode="auto">
                <a:xfrm>
                  <a:off x="2114" y="768"/>
                  <a:ext cx="1624" cy="376"/>
                </a:xfrm>
                <a:prstGeom prst="ellipse">
                  <a:avLst/>
                </a:prstGeom>
                <a:solidFill>
                  <a:srgbClr val="FFFFFF"/>
                </a:solidFill>
                <a:ln w="12700">
                  <a:solidFill>
                    <a:srgbClr val="FFFFFF"/>
                  </a:solidFill>
                  <a:round/>
                  <a:headEnd/>
                  <a:tailEnd/>
                </a:ln>
              </p:spPr>
              <p:txBody>
                <a:bodyPr wrap="none" anchor="ctr"/>
                <a:lstStyle/>
                <a:p>
                  <a:endParaRPr lang="en-GB"/>
                </a:p>
              </p:txBody>
            </p:sp>
            <p:sp>
              <p:nvSpPr>
                <p:cNvPr id="49173" name="Rectangle 14"/>
                <p:cNvSpPr>
                  <a:spLocks noChangeArrowheads="1"/>
                </p:cNvSpPr>
                <p:nvPr/>
              </p:nvSpPr>
              <p:spPr bwMode="auto">
                <a:xfrm>
                  <a:off x="1961" y="708"/>
                  <a:ext cx="1920" cy="240"/>
                </a:xfrm>
                <a:prstGeom prst="rect">
                  <a:avLst/>
                </a:prstGeom>
                <a:solidFill>
                  <a:schemeClr val="bg1"/>
                </a:solidFill>
                <a:ln w="12700">
                  <a:noFill/>
                  <a:miter lim="800000"/>
                  <a:headEnd/>
                  <a:tailEnd/>
                </a:ln>
              </p:spPr>
              <p:txBody>
                <a:bodyPr wrap="none" anchor="ctr"/>
                <a:lstStyle/>
                <a:p>
                  <a:endParaRPr lang="en-GB"/>
                </a:p>
              </p:txBody>
            </p:sp>
            <p:sp>
              <p:nvSpPr>
                <p:cNvPr id="49174" name="Freeform 15"/>
                <p:cNvSpPr>
                  <a:spLocks/>
                </p:cNvSpPr>
                <p:nvPr/>
              </p:nvSpPr>
              <p:spPr bwMode="auto">
                <a:xfrm>
                  <a:off x="2129" y="971"/>
                  <a:ext cx="1633" cy="1"/>
                </a:xfrm>
                <a:custGeom>
                  <a:avLst/>
                  <a:gdLst>
                    <a:gd name="T0" fmla="*/ 0 w 1633"/>
                    <a:gd name="T1" fmla="*/ 0 h 1"/>
                    <a:gd name="T2" fmla="*/ 1632 w 1633"/>
                    <a:gd name="T3" fmla="*/ 0 h 1"/>
                    <a:gd name="T4" fmla="*/ 0 60000 65536"/>
                    <a:gd name="T5" fmla="*/ 0 60000 65536"/>
                    <a:gd name="T6" fmla="*/ 0 w 1633"/>
                    <a:gd name="T7" fmla="*/ 0 h 1"/>
                    <a:gd name="T8" fmla="*/ 1633 w 1633"/>
                    <a:gd name="T9" fmla="*/ 1 h 1"/>
                  </a:gdLst>
                  <a:ahLst/>
                  <a:cxnLst>
                    <a:cxn ang="T4">
                      <a:pos x="T0" y="T1"/>
                    </a:cxn>
                    <a:cxn ang="T5">
                      <a:pos x="T2" y="T3"/>
                    </a:cxn>
                  </a:cxnLst>
                  <a:rect l="T6" t="T7" r="T8" b="T9"/>
                  <a:pathLst>
                    <a:path w="1633" h="1">
                      <a:moveTo>
                        <a:pt x="0" y="0"/>
                      </a:moveTo>
                      <a:lnTo>
                        <a:pt x="1632" y="0"/>
                      </a:lnTo>
                    </a:path>
                  </a:pathLst>
                </a:custGeom>
                <a:solidFill>
                  <a:srgbClr val="FFFFFF"/>
                </a:solidFill>
                <a:ln w="12700" cap="rnd" cmpd="sng">
                  <a:solidFill>
                    <a:srgbClr val="FFFFFF"/>
                  </a:solidFill>
                  <a:prstDash val="solid"/>
                  <a:round/>
                  <a:headEnd type="none" w="med" len="med"/>
                  <a:tailEnd type="none" w="med" len="med"/>
                </a:ln>
              </p:spPr>
              <p:txBody>
                <a:bodyPr/>
                <a:lstStyle/>
                <a:p>
                  <a:endParaRPr lang="en-GB"/>
                </a:p>
              </p:txBody>
            </p:sp>
          </p:grpSp>
          <p:grpSp>
            <p:nvGrpSpPr>
              <p:cNvPr id="6" name="Group 16"/>
              <p:cNvGrpSpPr>
                <a:grpSpLocks/>
              </p:cNvGrpSpPr>
              <p:nvPr/>
            </p:nvGrpSpPr>
            <p:grpSpPr bwMode="auto">
              <a:xfrm>
                <a:off x="1231" y="1343"/>
                <a:ext cx="3513" cy="256"/>
                <a:chOff x="1155" y="983"/>
                <a:chExt cx="3513" cy="256"/>
              </a:xfrm>
            </p:grpSpPr>
            <p:sp>
              <p:nvSpPr>
                <p:cNvPr id="49170" name="Freeform 17"/>
                <p:cNvSpPr>
                  <a:spLocks/>
                </p:cNvSpPr>
                <p:nvPr/>
              </p:nvSpPr>
              <p:spPr bwMode="auto">
                <a:xfrm>
                  <a:off x="1155" y="983"/>
                  <a:ext cx="1752" cy="256"/>
                </a:xfrm>
                <a:custGeom>
                  <a:avLst/>
                  <a:gdLst>
                    <a:gd name="T0" fmla="*/ 0 w 1752"/>
                    <a:gd name="T1" fmla="*/ 0 h 256"/>
                    <a:gd name="T2" fmla="*/ 196 w 1752"/>
                    <a:gd name="T3" fmla="*/ 0 h 256"/>
                    <a:gd name="T4" fmla="*/ 293 w 1752"/>
                    <a:gd name="T5" fmla="*/ 14 h 256"/>
                    <a:gd name="T6" fmla="*/ 408 w 1752"/>
                    <a:gd name="T7" fmla="*/ 34 h 256"/>
                    <a:gd name="T8" fmla="*/ 523 w 1752"/>
                    <a:gd name="T9" fmla="*/ 73 h 256"/>
                    <a:gd name="T10" fmla="*/ 662 w 1752"/>
                    <a:gd name="T11" fmla="*/ 116 h 256"/>
                    <a:gd name="T12" fmla="*/ 782 w 1752"/>
                    <a:gd name="T13" fmla="*/ 153 h 256"/>
                    <a:gd name="T14" fmla="*/ 888 w 1752"/>
                    <a:gd name="T15" fmla="*/ 183 h 256"/>
                    <a:gd name="T16" fmla="*/ 998 w 1752"/>
                    <a:gd name="T17" fmla="*/ 202 h 256"/>
                    <a:gd name="T18" fmla="*/ 1109 w 1752"/>
                    <a:gd name="T19" fmla="*/ 220 h 256"/>
                    <a:gd name="T20" fmla="*/ 1262 w 1752"/>
                    <a:gd name="T21" fmla="*/ 236 h 256"/>
                    <a:gd name="T22" fmla="*/ 1449 w 1752"/>
                    <a:gd name="T23" fmla="*/ 249 h 256"/>
                    <a:gd name="T24" fmla="*/ 1598 w 1752"/>
                    <a:gd name="T25" fmla="*/ 255 h 256"/>
                    <a:gd name="T26" fmla="*/ 1751 w 1752"/>
                    <a:gd name="T27" fmla="*/ 254 h 2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52"/>
                    <a:gd name="T43" fmla="*/ 0 h 256"/>
                    <a:gd name="T44" fmla="*/ 1752 w 1752"/>
                    <a:gd name="T45" fmla="*/ 256 h 2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52" h="256">
                      <a:moveTo>
                        <a:pt x="0" y="0"/>
                      </a:moveTo>
                      <a:lnTo>
                        <a:pt x="196" y="0"/>
                      </a:lnTo>
                      <a:lnTo>
                        <a:pt x="293" y="14"/>
                      </a:lnTo>
                      <a:lnTo>
                        <a:pt x="408" y="34"/>
                      </a:lnTo>
                      <a:lnTo>
                        <a:pt x="523" y="73"/>
                      </a:lnTo>
                      <a:lnTo>
                        <a:pt x="662" y="116"/>
                      </a:lnTo>
                      <a:lnTo>
                        <a:pt x="782" y="153"/>
                      </a:lnTo>
                      <a:lnTo>
                        <a:pt x="888" y="183"/>
                      </a:lnTo>
                      <a:lnTo>
                        <a:pt x="998" y="202"/>
                      </a:lnTo>
                      <a:lnTo>
                        <a:pt x="1109" y="220"/>
                      </a:lnTo>
                      <a:lnTo>
                        <a:pt x="1262" y="236"/>
                      </a:lnTo>
                      <a:lnTo>
                        <a:pt x="1449" y="249"/>
                      </a:lnTo>
                      <a:lnTo>
                        <a:pt x="1598" y="255"/>
                      </a:lnTo>
                      <a:lnTo>
                        <a:pt x="1751" y="254"/>
                      </a:lnTo>
                    </a:path>
                  </a:pathLst>
                </a:custGeom>
                <a:noFill/>
                <a:ln w="12700" cap="rnd" cmpd="sng">
                  <a:solidFill>
                    <a:srgbClr val="FFFFFF"/>
                  </a:solidFill>
                  <a:prstDash val="solid"/>
                  <a:round/>
                  <a:headEnd type="none" w="med" len="med"/>
                  <a:tailEnd type="none" w="med" len="med"/>
                </a:ln>
              </p:spPr>
              <p:txBody>
                <a:bodyPr/>
                <a:lstStyle/>
                <a:p>
                  <a:endParaRPr lang="en-GB"/>
                </a:p>
              </p:txBody>
            </p:sp>
            <p:sp>
              <p:nvSpPr>
                <p:cNvPr id="49171" name="Freeform 18"/>
                <p:cNvSpPr>
                  <a:spLocks/>
                </p:cNvSpPr>
                <p:nvPr/>
              </p:nvSpPr>
              <p:spPr bwMode="auto">
                <a:xfrm>
                  <a:off x="2916" y="983"/>
                  <a:ext cx="1752" cy="256"/>
                </a:xfrm>
                <a:custGeom>
                  <a:avLst/>
                  <a:gdLst>
                    <a:gd name="T0" fmla="*/ 1751 w 1752"/>
                    <a:gd name="T1" fmla="*/ 0 h 256"/>
                    <a:gd name="T2" fmla="*/ 1555 w 1752"/>
                    <a:gd name="T3" fmla="*/ 0 h 256"/>
                    <a:gd name="T4" fmla="*/ 1458 w 1752"/>
                    <a:gd name="T5" fmla="*/ 14 h 256"/>
                    <a:gd name="T6" fmla="*/ 1343 w 1752"/>
                    <a:gd name="T7" fmla="*/ 34 h 256"/>
                    <a:gd name="T8" fmla="*/ 1228 w 1752"/>
                    <a:gd name="T9" fmla="*/ 73 h 256"/>
                    <a:gd name="T10" fmla="*/ 1089 w 1752"/>
                    <a:gd name="T11" fmla="*/ 116 h 256"/>
                    <a:gd name="T12" fmla="*/ 969 w 1752"/>
                    <a:gd name="T13" fmla="*/ 153 h 256"/>
                    <a:gd name="T14" fmla="*/ 863 w 1752"/>
                    <a:gd name="T15" fmla="*/ 183 h 256"/>
                    <a:gd name="T16" fmla="*/ 753 w 1752"/>
                    <a:gd name="T17" fmla="*/ 202 h 256"/>
                    <a:gd name="T18" fmla="*/ 642 w 1752"/>
                    <a:gd name="T19" fmla="*/ 220 h 256"/>
                    <a:gd name="T20" fmla="*/ 489 w 1752"/>
                    <a:gd name="T21" fmla="*/ 236 h 256"/>
                    <a:gd name="T22" fmla="*/ 302 w 1752"/>
                    <a:gd name="T23" fmla="*/ 249 h 256"/>
                    <a:gd name="T24" fmla="*/ 153 w 1752"/>
                    <a:gd name="T25" fmla="*/ 255 h 256"/>
                    <a:gd name="T26" fmla="*/ 0 w 1752"/>
                    <a:gd name="T27" fmla="*/ 254 h 2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52"/>
                    <a:gd name="T43" fmla="*/ 0 h 256"/>
                    <a:gd name="T44" fmla="*/ 1752 w 1752"/>
                    <a:gd name="T45" fmla="*/ 256 h 2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52" h="256">
                      <a:moveTo>
                        <a:pt x="1751" y="0"/>
                      </a:moveTo>
                      <a:lnTo>
                        <a:pt x="1555" y="0"/>
                      </a:lnTo>
                      <a:lnTo>
                        <a:pt x="1458" y="14"/>
                      </a:lnTo>
                      <a:lnTo>
                        <a:pt x="1343" y="34"/>
                      </a:lnTo>
                      <a:lnTo>
                        <a:pt x="1228" y="73"/>
                      </a:lnTo>
                      <a:lnTo>
                        <a:pt x="1089" y="116"/>
                      </a:lnTo>
                      <a:lnTo>
                        <a:pt x="969" y="153"/>
                      </a:lnTo>
                      <a:lnTo>
                        <a:pt x="863" y="183"/>
                      </a:lnTo>
                      <a:lnTo>
                        <a:pt x="753" y="202"/>
                      </a:lnTo>
                      <a:lnTo>
                        <a:pt x="642" y="220"/>
                      </a:lnTo>
                      <a:lnTo>
                        <a:pt x="489" y="236"/>
                      </a:lnTo>
                      <a:lnTo>
                        <a:pt x="302" y="249"/>
                      </a:lnTo>
                      <a:lnTo>
                        <a:pt x="153" y="255"/>
                      </a:lnTo>
                      <a:lnTo>
                        <a:pt x="0" y="254"/>
                      </a:lnTo>
                    </a:path>
                  </a:pathLst>
                </a:custGeom>
                <a:noFill/>
                <a:ln w="12700" cap="rnd" cmpd="sng">
                  <a:solidFill>
                    <a:srgbClr val="FFFFFF"/>
                  </a:solidFill>
                  <a:prstDash val="solid"/>
                  <a:round/>
                  <a:headEnd type="triangle" w="med" len="med"/>
                  <a:tailEnd type="none" w="med" len="med"/>
                </a:ln>
              </p:spPr>
              <p:txBody>
                <a:bodyPr/>
                <a:lstStyle/>
                <a:p>
                  <a:endParaRPr lang="en-GB"/>
                </a:p>
              </p:txBody>
            </p:sp>
          </p:grpSp>
        </p:grpSp>
        <p:grpSp>
          <p:nvGrpSpPr>
            <p:cNvPr id="7" name="Group 19"/>
            <p:cNvGrpSpPr>
              <a:grpSpLocks/>
            </p:cNvGrpSpPr>
            <p:nvPr/>
          </p:nvGrpSpPr>
          <p:grpSpPr bwMode="auto">
            <a:xfrm>
              <a:off x="1233" y="2213"/>
              <a:ext cx="3513" cy="256"/>
              <a:chOff x="1157" y="1353"/>
              <a:chExt cx="3513" cy="256"/>
            </a:xfrm>
          </p:grpSpPr>
          <p:sp>
            <p:nvSpPr>
              <p:cNvPr id="49166" name="Freeform 20"/>
              <p:cNvSpPr>
                <a:spLocks/>
              </p:cNvSpPr>
              <p:nvPr/>
            </p:nvSpPr>
            <p:spPr bwMode="auto">
              <a:xfrm>
                <a:off x="1157" y="1353"/>
                <a:ext cx="1752" cy="256"/>
              </a:xfrm>
              <a:custGeom>
                <a:avLst/>
                <a:gdLst>
                  <a:gd name="T0" fmla="*/ 0 w 1752"/>
                  <a:gd name="T1" fmla="*/ 255 h 256"/>
                  <a:gd name="T2" fmla="*/ 196 w 1752"/>
                  <a:gd name="T3" fmla="*/ 255 h 256"/>
                  <a:gd name="T4" fmla="*/ 293 w 1752"/>
                  <a:gd name="T5" fmla="*/ 241 h 256"/>
                  <a:gd name="T6" fmla="*/ 408 w 1752"/>
                  <a:gd name="T7" fmla="*/ 221 h 256"/>
                  <a:gd name="T8" fmla="*/ 523 w 1752"/>
                  <a:gd name="T9" fmla="*/ 182 h 256"/>
                  <a:gd name="T10" fmla="*/ 662 w 1752"/>
                  <a:gd name="T11" fmla="*/ 139 h 256"/>
                  <a:gd name="T12" fmla="*/ 782 w 1752"/>
                  <a:gd name="T13" fmla="*/ 102 h 256"/>
                  <a:gd name="T14" fmla="*/ 888 w 1752"/>
                  <a:gd name="T15" fmla="*/ 72 h 256"/>
                  <a:gd name="T16" fmla="*/ 998 w 1752"/>
                  <a:gd name="T17" fmla="*/ 53 h 256"/>
                  <a:gd name="T18" fmla="*/ 1109 w 1752"/>
                  <a:gd name="T19" fmla="*/ 35 h 256"/>
                  <a:gd name="T20" fmla="*/ 1262 w 1752"/>
                  <a:gd name="T21" fmla="*/ 19 h 256"/>
                  <a:gd name="T22" fmla="*/ 1449 w 1752"/>
                  <a:gd name="T23" fmla="*/ 6 h 256"/>
                  <a:gd name="T24" fmla="*/ 1598 w 1752"/>
                  <a:gd name="T25" fmla="*/ 0 h 256"/>
                  <a:gd name="T26" fmla="*/ 1751 w 1752"/>
                  <a:gd name="T27" fmla="*/ 1 h 2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52"/>
                  <a:gd name="T43" fmla="*/ 0 h 256"/>
                  <a:gd name="T44" fmla="*/ 1752 w 1752"/>
                  <a:gd name="T45" fmla="*/ 256 h 2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52" h="256">
                    <a:moveTo>
                      <a:pt x="0" y="255"/>
                    </a:moveTo>
                    <a:lnTo>
                      <a:pt x="196" y="255"/>
                    </a:lnTo>
                    <a:lnTo>
                      <a:pt x="293" y="241"/>
                    </a:lnTo>
                    <a:lnTo>
                      <a:pt x="408" y="221"/>
                    </a:lnTo>
                    <a:lnTo>
                      <a:pt x="523" y="182"/>
                    </a:lnTo>
                    <a:lnTo>
                      <a:pt x="662" y="139"/>
                    </a:lnTo>
                    <a:lnTo>
                      <a:pt x="782" y="102"/>
                    </a:lnTo>
                    <a:lnTo>
                      <a:pt x="888" y="72"/>
                    </a:lnTo>
                    <a:lnTo>
                      <a:pt x="998" y="53"/>
                    </a:lnTo>
                    <a:lnTo>
                      <a:pt x="1109" y="35"/>
                    </a:lnTo>
                    <a:lnTo>
                      <a:pt x="1262" y="19"/>
                    </a:lnTo>
                    <a:lnTo>
                      <a:pt x="1449" y="6"/>
                    </a:lnTo>
                    <a:lnTo>
                      <a:pt x="1598" y="0"/>
                    </a:lnTo>
                    <a:lnTo>
                      <a:pt x="1751" y="1"/>
                    </a:lnTo>
                  </a:path>
                </a:pathLst>
              </a:custGeom>
              <a:noFill/>
              <a:ln w="12700" cap="rnd" cmpd="sng">
                <a:solidFill>
                  <a:srgbClr val="FFFFFF"/>
                </a:solidFill>
                <a:prstDash val="solid"/>
                <a:round/>
                <a:headEnd type="none" w="med" len="med"/>
                <a:tailEnd type="none" w="med" len="med"/>
              </a:ln>
            </p:spPr>
            <p:txBody>
              <a:bodyPr/>
              <a:lstStyle/>
              <a:p>
                <a:endParaRPr lang="en-GB"/>
              </a:p>
            </p:txBody>
          </p:sp>
          <p:sp>
            <p:nvSpPr>
              <p:cNvPr id="49167" name="Freeform 21"/>
              <p:cNvSpPr>
                <a:spLocks/>
              </p:cNvSpPr>
              <p:nvPr/>
            </p:nvSpPr>
            <p:spPr bwMode="auto">
              <a:xfrm>
                <a:off x="2918" y="1353"/>
                <a:ext cx="1752" cy="256"/>
              </a:xfrm>
              <a:custGeom>
                <a:avLst/>
                <a:gdLst>
                  <a:gd name="T0" fmla="*/ 1751 w 1752"/>
                  <a:gd name="T1" fmla="*/ 255 h 256"/>
                  <a:gd name="T2" fmla="*/ 1555 w 1752"/>
                  <a:gd name="T3" fmla="*/ 255 h 256"/>
                  <a:gd name="T4" fmla="*/ 1458 w 1752"/>
                  <a:gd name="T5" fmla="*/ 241 h 256"/>
                  <a:gd name="T6" fmla="*/ 1343 w 1752"/>
                  <a:gd name="T7" fmla="*/ 221 h 256"/>
                  <a:gd name="T8" fmla="*/ 1228 w 1752"/>
                  <a:gd name="T9" fmla="*/ 182 h 256"/>
                  <a:gd name="T10" fmla="*/ 1089 w 1752"/>
                  <a:gd name="T11" fmla="*/ 139 h 256"/>
                  <a:gd name="T12" fmla="*/ 969 w 1752"/>
                  <a:gd name="T13" fmla="*/ 102 h 256"/>
                  <a:gd name="T14" fmla="*/ 863 w 1752"/>
                  <a:gd name="T15" fmla="*/ 72 h 256"/>
                  <a:gd name="T16" fmla="*/ 753 w 1752"/>
                  <a:gd name="T17" fmla="*/ 53 h 256"/>
                  <a:gd name="T18" fmla="*/ 642 w 1752"/>
                  <a:gd name="T19" fmla="*/ 35 h 256"/>
                  <a:gd name="T20" fmla="*/ 489 w 1752"/>
                  <a:gd name="T21" fmla="*/ 19 h 256"/>
                  <a:gd name="T22" fmla="*/ 302 w 1752"/>
                  <a:gd name="T23" fmla="*/ 6 h 256"/>
                  <a:gd name="T24" fmla="*/ 153 w 1752"/>
                  <a:gd name="T25" fmla="*/ 0 h 256"/>
                  <a:gd name="T26" fmla="*/ 0 w 1752"/>
                  <a:gd name="T27" fmla="*/ 1 h 2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52"/>
                  <a:gd name="T43" fmla="*/ 0 h 256"/>
                  <a:gd name="T44" fmla="*/ 1752 w 1752"/>
                  <a:gd name="T45" fmla="*/ 256 h 2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52" h="256">
                    <a:moveTo>
                      <a:pt x="1751" y="255"/>
                    </a:moveTo>
                    <a:lnTo>
                      <a:pt x="1555" y="255"/>
                    </a:lnTo>
                    <a:lnTo>
                      <a:pt x="1458" y="241"/>
                    </a:lnTo>
                    <a:lnTo>
                      <a:pt x="1343" y="221"/>
                    </a:lnTo>
                    <a:lnTo>
                      <a:pt x="1228" y="182"/>
                    </a:lnTo>
                    <a:lnTo>
                      <a:pt x="1089" y="139"/>
                    </a:lnTo>
                    <a:lnTo>
                      <a:pt x="969" y="102"/>
                    </a:lnTo>
                    <a:lnTo>
                      <a:pt x="863" y="72"/>
                    </a:lnTo>
                    <a:lnTo>
                      <a:pt x="753" y="53"/>
                    </a:lnTo>
                    <a:lnTo>
                      <a:pt x="642" y="35"/>
                    </a:lnTo>
                    <a:lnTo>
                      <a:pt x="489" y="19"/>
                    </a:lnTo>
                    <a:lnTo>
                      <a:pt x="302" y="6"/>
                    </a:lnTo>
                    <a:lnTo>
                      <a:pt x="153" y="0"/>
                    </a:lnTo>
                    <a:lnTo>
                      <a:pt x="0" y="1"/>
                    </a:lnTo>
                  </a:path>
                </a:pathLst>
              </a:custGeom>
              <a:noFill/>
              <a:ln w="12700" cap="rnd" cmpd="sng">
                <a:solidFill>
                  <a:srgbClr val="FFFFFF"/>
                </a:solidFill>
                <a:prstDash val="solid"/>
                <a:round/>
                <a:headEnd type="triangle" w="med" len="med"/>
                <a:tailEnd type="none" w="med" len="med"/>
              </a:ln>
            </p:spPr>
            <p:txBody>
              <a:bodyPr/>
              <a:lstStyle/>
              <a:p>
                <a:endParaRPr lang="en-GB"/>
              </a:p>
            </p:txBody>
          </p:sp>
        </p:grpSp>
        <p:sp>
          <p:nvSpPr>
            <p:cNvPr id="49163" name="Text Box 22"/>
            <p:cNvSpPr txBox="1">
              <a:spLocks noChangeArrowheads="1"/>
            </p:cNvSpPr>
            <p:nvPr/>
          </p:nvSpPr>
          <p:spPr bwMode="auto">
            <a:xfrm>
              <a:off x="839" y="2025"/>
              <a:ext cx="454" cy="288"/>
            </a:xfrm>
            <a:prstGeom prst="rect">
              <a:avLst/>
            </a:prstGeom>
            <a:noFill/>
            <a:ln w="9525">
              <a:noFill/>
              <a:miter lim="800000"/>
              <a:headEnd/>
              <a:tailEnd/>
            </a:ln>
          </p:spPr>
          <p:txBody>
            <a:bodyPr>
              <a:spAutoFit/>
            </a:bodyPr>
            <a:lstStyle/>
            <a:p>
              <a:pPr>
                <a:spcBef>
                  <a:spcPct val="50000"/>
                </a:spcBef>
              </a:pPr>
              <a:r>
                <a:rPr lang="en-GB" sz="2400" b="1" dirty="0">
                  <a:solidFill>
                    <a:srgbClr val="FFFF00"/>
                  </a:solidFill>
                </a:rPr>
                <a:t>A</a:t>
              </a:r>
            </a:p>
          </p:txBody>
        </p:sp>
        <p:sp>
          <p:nvSpPr>
            <p:cNvPr id="49164" name="Text Box 23"/>
            <p:cNvSpPr txBox="1">
              <a:spLocks noChangeArrowheads="1"/>
            </p:cNvSpPr>
            <p:nvPr/>
          </p:nvSpPr>
          <p:spPr bwMode="auto">
            <a:xfrm>
              <a:off x="2835" y="2205"/>
              <a:ext cx="409" cy="288"/>
            </a:xfrm>
            <a:prstGeom prst="rect">
              <a:avLst/>
            </a:prstGeom>
            <a:noFill/>
            <a:ln w="9525">
              <a:noFill/>
              <a:miter lim="800000"/>
              <a:headEnd/>
              <a:tailEnd/>
            </a:ln>
          </p:spPr>
          <p:txBody>
            <a:bodyPr>
              <a:spAutoFit/>
            </a:bodyPr>
            <a:lstStyle/>
            <a:p>
              <a:pPr algn="ctr">
                <a:spcBef>
                  <a:spcPct val="50000"/>
                </a:spcBef>
              </a:pPr>
              <a:r>
                <a:rPr lang="en-GB" sz="2400" b="1" dirty="0">
                  <a:solidFill>
                    <a:srgbClr val="C00000"/>
                  </a:solidFill>
                </a:rPr>
                <a:t>B</a:t>
              </a:r>
            </a:p>
          </p:txBody>
        </p:sp>
        <p:sp>
          <p:nvSpPr>
            <p:cNvPr id="49165" name="Text Box 24"/>
            <p:cNvSpPr txBox="1">
              <a:spLocks noChangeArrowheads="1"/>
            </p:cNvSpPr>
            <p:nvPr/>
          </p:nvSpPr>
          <p:spPr bwMode="auto">
            <a:xfrm>
              <a:off x="4785" y="2009"/>
              <a:ext cx="408" cy="288"/>
            </a:xfrm>
            <a:prstGeom prst="rect">
              <a:avLst/>
            </a:prstGeom>
            <a:noFill/>
            <a:ln w="9525">
              <a:noFill/>
              <a:miter lim="800000"/>
              <a:headEnd/>
              <a:tailEnd/>
            </a:ln>
          </p:spPr>
          <p:txBody>
            <a:bodyPr>
              <a:spAutoFit/>
            </a:bodyPr>
            <a:lstStyle/>
            <a:p>
              <a:pPr>
                <a:spcBef>
                  <a:spcPct val="50000"/>
                </a:spcBef>
              </a:pPr>
              <a:r>
                <a:rPr lang="en-GB" sz="2400" b="1" dirty="0">
                  <a:solidFill>
                    <a:srgbClr val="FFFF00"/>
                  </a:solidFill>
                </a:rPr>
                <a:t>C</a:t>
              </a:r>
            </a:p>
          </p:txBody>
        </p:sp>
      </p:grpSp>
      <p:sp>
        <p:nvSpPr>
          <p:cNvPr id="95264" name="Text Box 32"/>
          <p:cNvSpPr txBox="1">
            <a:spLocks noChangeArrowheads="1"/>
          </p:cNvSpPr>
          <p:nvPr/>
        </p:nvSpPr>
        <p:spPr bwMode="auto">
          <a:xfrm>
            <a:off x="179512" y="3429000"/>
            <a:ext cx="8064500" cy="2816156"/>
          </a:xfrm>
          <a:prstGeom prst="rect">
            <a:avLst/>
          </a:prstGeom>
          <a:noFill/>
          <a:ln w="9525">
            <a:noFill/>
            <a:miter lim="800000"/>
            <a:headEnd/>
            <a:tailEnd/>
          </a:ln>
        </p:spPr>
        <p:txBody>
          <a:bodyPr>
            <a:spAutoFit/>
          </a:bodyPr>
          <a:lstStyle/>
          <a:p>
            <a:pPr marL="342900" indent="-342900">
              <a:spcBef>
                <a:spcPct val="50000"/>
              </a:spcBef>
              <a:buFontTx/>
              <a:buAutoNum type="alphaLcPeriod"/>
            </a:pPr>
            <a:r>
              <a:rPr lang="en-GB" sz="2400" b="1" dirty="0">
                <a:solidFill>
                  <a:srgbClr val="FFFF00"/>
                </a:solidFill>
              </a:rPr>
              <a:t>It is greater than at </a:t>
            </a:r>
            <a:r>
              <a:rPr lang="en-GB" sz="2400" b="1" dirty="0" smtClean="0">
                <a:solidFill>
                  <a:srgbClr val="FFFF00"/>
                </a:solidFill>
              </a:rPr>
              <a:t>point A</a:t>
            </a:r>
          </a:p>
          <a:p>
            <a:pPr marL="342900" indent="-342900">
              <a:spcBef>
                <a:spcPct val="50000"/>
              </a:spcBef>
              <a:buFontTx/>
              <a:buAutoNum type="alphaLcPeriod"/>
            </a:pPr>
            <a:endParaRPr lang="en-GB" sz="1000" b="1" dirty="0">
              <a:solidFill>
                <a:srgbClr val="FFFF00"/>
              </a:solidFill>
            </a:endParaRPr>
          </a:p>
          <a:p>
            <a:pPr marL="342900" indent="-342900">
              <a:spcBef>
                <a:spcPct val="50000"/>
              </a:spcBef>
              <a:buFontTx/>
              <a:buAutoNum type="alphaLcPeriod"/>
            </a:pPr>
            <a:r>
              <a:rPr lang="en-GB" sz="2400" b="1" dirty="0">
                <a:solidFill>
                  <a:srgbClr val="FFFF00"/>
                </a:solidFill>
              </a:rPr>
              <a:t>It is greater than at point </a:t>
            </a:r>
            <a:r>
              <a:rPr lang="en-GB" sz="2400" b="1" dirty="0" smtClean="0">
                <a:solidFill>
                  <a:srgbClr val="FFFF00"/>
                </a:solidFill>
              </a:rPr>
              <a:t>C</a:t>
            </a:r>
          </a:p>
          <a:p>
            <a:pPr marL="342900" indent="-342900">
              <a:spcBef>
                <a:spcPct val="50000"/>
              </a:spcBef>
              <a:buFontTx/>
              <a:buAutoNum type="alphaLcPeriod"/>
            </a:pPr>
            <a:endParaRPr lang="en-GB" sz="1000" b="1" dirty="0">
              <a:solidFill>
                <a:srgbClr val="FFFF00"/>
              </a:solidFill>
            </a:endParaRPr>
          </a:p>
          <a:p>
            <a:pPr marL="342900" indent="-342900">
              <a:spcBef>
                <a:spcPct val="50000"/>
              </a:spcBef>
              <a:buFontTx/>
              <a:buAutoNum type="alphaLcPeriod"/>
            </a:pPr>
            <a:r>
              <a:rPr lang="en-GB" sz="2400" b="1" dirty="0">
                <a:solidFill>
                  <a:srgbClr val="FFFF00"/>
                </a:solidFill>
              </a:rPr>
              <a:t>It is the same as point </a:t>
            </a:r>
            <a:r>
              <a:rPr lang="en-GB" sz="2400" b="1" dirty="0" smtClean="0">
                <a:solidFill>
                  <a:srgbClr val="FFFF00"/>
                </a:solidFill>
              </a:rPr>
              <a:t>C</a:t>
            </a:r>
          </a:p>
          <a:p>
            <a:pPr marL="342900" indent="-342900">
              <a:spcBef>
                <a:spcPct val="50000"/>
              </a:spcBef>
              <a:buFontTx/>
              <a:buAutoNum type="alphaLcPeriod"/>
            </a:pPr>
            <a:endParaRPr lang="en-GB" sz="1000" b="1" dirty="0">
              <a:solidFill>
                <a:srgbClr val="FFFF00"/>
              </a:solidFill>
            </a:endParaRPr>
          </a:p>
          <a:p>
            <a:pPr marL="342900" indent="-342900">
              <a:spcBef>
                <a:spcPct val="50000"/>
              </a:spcBef>
              <a:buFontTx/>
              <a:buAutoNum type="alphaLcPeriod"/>
            </a:pPr>
            <a:r>
              <a:rPr lang="en-GB" sz="2400" b="1" dirty="0">
                <a:solidFill>
                  <a:srgbClr val="FFFF00"/>
                </a:solidFill>
              </a:rPr>
              <a:t>It is lower than at point </a:t>
            </a:r>
            <a:r>
              <a:rPr lang="en-GB" sz="2400" b="1" dirty="0" smtClean="0">
                <a:solidFill>
                  <a:srgbClr val="FFFF00"/>
                </a:solidFill>
              </a:rPr>
              <a:t>A</a:t>
            </a:r>
            <a:endParaRPr lang="en-GB" sz="2400" b="1" dirty="0">
              <a:solidFill>
                <a:srgbClr val="FFFF00"/>
              </a:solidFill>
            </a:endParaRPr>
          </a:p>
        </p:txBody>
      </p:sp>
      <p:pic>
        <p:nvPicPr>
          <p:cNvPr id="95265" name="Picture 33" descr="hawk09"/>
          <p:cNvPicPr>
            <a:picLocks noChangeAspect="1" noChangeArrowheads="1"/>
          </p:cNvPicPr>
          <p:nvPr/>
        </p:nvPicPr>
        <p:blipFill>
          <a:blip r:embed="rId2" cstate="print"/>
          <a:srcRect/>
          <a:stretch>
            <a:fillRect/>
          </a:stretch>
        </p:blipFill>
        <p:spPr bwMode="auto">
          <a:xfrm>
            <a:off x="5436096" y="3356992"/>
            <a:ext cx="3455987" cy="254793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5235">
                                            <p:txEl>
                                              <p:pRg st="0" end="0"/>
                                            </p:txEl>
                                          </p:spTgt>
                                        </p:tgtEl>
                                        <p:attrNameLst>
                                          <p:attrName>style.visibility</p:attrName>
                                        </p:attrNameLst>
                                      </p:cBhvr>
                                      <p:to>
                                        <p:strVal val="visible"/>
                                      </p:to>
                                    </p:set>
                                    <p:animEffect transition="in" filter="dissolve">
                                      <p:cBhvr>
                                        <p:cTn id="12" dur="1000"/>
                                        <p:tgtEl>
                                          <p:spTgt spid="952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5264">
                                            <p:txEl>
                                              <p:pRg st="0" end="0"/>
                                            </p:txEl>
                                          </p:spTgt>
                                        </p:tgtEl>
                                        <p:attrNameLst>
                                          <p:attrName>style.visibility</p:attrName>
                                        </p:attrNameLst>
                                      </p:cBhvr>
                                      <p:to>
                                        <p:strVal val="visible"/>
                                      </p:to>
                                    </p:set>
                                    <p:animEffect transition="in" filter="wipe(left)">
                                      <p:cBhvr>
                                        <p:cTn id="17" dur="1000"/>
                                        <p:tgtEl>
                                          <p:spTgt spid="9526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5264">
                                            <p:txEl>
                                              <p:pRg st="2" end="2"/>
                                            </p:txEl>
                                          </p:spTgt>
                                        </p:tgtEl>
                                        <p:attrNameLst>
                                          <p:attrName>style.visibility</p:attrName>
                                        </p:attrNameLst>
                                      </p:cBhvr>
                                      <p:to>
                                        <p:strVal val="visible"/>
                                      </p:to>
                                    </p:set>
                                    <p:animEffect transition="in" filter="wipe(left)">
                                      <p:cBhvr>
                                        <p:cTn id="22" dur="1000"/>
                                        <p:tgtEl>
                                          <p:spTgt spid="9526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95264">
                                            <p:txEl>
                                              <p:pRg st="4" end="4"/>
                                            </p:txEl>
                                          </p:spTgt>
                                        </p:tgtEl>
                                        <p:attrNameLst>
                                          <p:attrName>style.visibility</p:attrName>
                                        </p:attrNameLst>
                                      </p:cBhvr>
                                      <p:to>
                                        <p:strVal val="visible"/>
                                      </p:to>
                                    </p:set>
                                    <p:animEffect transition="in" filter="wipe(left)">
                                      <p:cBhvr>
                                        <p:cTn id="27" dur="1000"/>
                                        <p:tgtEl>
                                          <p:spTgt spid="9526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95264">
                                            <p:txEl>
                                              <p:pRg st="6" end="6"/>
                                            </p:txEl>
                                          </p:spTgt>
                                        </p:tgtEl>
                                        <p:attrNameLst>
                                          <p:attrName>style.visibility</p:attrName>
                                        </p:attrNameLst>
                                      </p:cBhvr>
                                      <p:to>
                                        <p:strVal val="visible"/>
                                      </p:to>
                                    </p:set>
                                    <p:animEffect transition="in" filter="wipe(left)">
                                      <p:cBhvr>
                                        <p:cTn id="32" dur="1000"/>
                                        <p:tgtEl>
                                          <p:spTgt spid="9526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1000"/>
                                        <p:tgtEl>
                                          <p:spTgt spid="95264">
                                            <p:txEl>
                                              <p:pRg st="0" end="0"/>
                                            </p:txEl>
                                          </p:spTgt>
                                        </p:tgtEl>
                                      </p:cBhvr>
                                    </p:animEffect>
                                    <p:set>
                                      <p:cBhvr>
                                        <p:cTn id="37" dur="1" fill="hold">
                                          <p:stCondLst>
                                            <p:cond delay="999"/>
                                          </p:stCondLst>
                                        </p:cTn>
                                        <p:tgtEl>
                                          <p:spTgt spid="95264">
                                            <p:txEl>
                                              <p:pRg st="0" end="0"/>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1000"/>
                                        <p:tgtEl>
                                          <p:spTgt spid="95264">
                                            <p:txEl>
                                              <p:pRg st="2" end="2"/>
                                            </p:txEl>
                                          </p:spTgt>
                                        </p:tgtEl>
                                      </p:cBhvr>
                                    </p:animEffect>
                                    <p:set>
                                      <p:cBhvr>
                                        <p:cTn id="40" dur="1" fill="hold">
                                          <p:stCondLst>
                                            <p:cond delay="999"/>
                                          </p:stCondLst>
                                        </p:cTn>
                                        <p:tgtEl>
                                          <p:spTgt spid="95264">
                                            <p:txEl>
                                              <p:pRg st="2" end="2"/>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1000"/>
                                        <p:tgtEl>
                                          <p:spTgt spid="95264">
                                            <p:txEl>
                                              <p:pRg st="4" end="4"/>
                                            </p:txEl>
                                          </p:spTgt>
                                        </p:tgtEl>
                                      </p:cBhvr>
                                    </p:animEffect>
                                    <p:set>
                                      <p:cBhvr>
                                        <p:cTn id="43" dur="1" fill="hold">
                                          <p:stCondLst>
                                            <p:cond delay="999"/>
                                          </p:stCondLst>
                                        </p:cTn>
                                        <p:tgtEl>
                                          <p:spTgt spid="95264">
                                            <p:txEl>
                                              <p:pRg st="4" end="4"/>
                                            </p:txEl>
                                          </p:spTgt>
                                        </p:tgtEl>
                                        <p:attrNameLst>
                                          <p:attrName>style.visibility</p:attrName>
                                        </p:attrNameLst>
                                      </p:cBhvr>
                                      <p:to>
                                        <p:strVal val="hidden"/>
                                      </p:to>
                                    </p:set>
                                  </p:childTnLst>
                                </p:cTn>
                              </p:par>
                            </p:childTnLst>
                          </p:cTn>
                        </p:par>
                        <p:par>
                          <p:cTn id="44" fill="hold">
                            <p:stCondLst>
                              <p:cond delay="1000"/>
                            </p:stCondLst>
                            <p:childTnLst>
                              <p:par>
                                <p:cTn id="45" presetID="9" presetClass="entr" presetSubtype="0" fill="hold" nodeType="afterEffect">
                                  <p:stCondLst>
                                    <p:cond delay="0"/>
                                  </p:stCondLst>
                                  <p:childTnLst>
                                    <p:set>
                                      <p:cBhvr>
                                        <p:cTn id="46" dur="1" fill="hold">
                                          <p:stCondLst>
                                            <p:cond delay="0"/>
                                          </p:stCondLst>
                                        </p:cTn>
                                        <p:tgtEl>
                                          <p:spTgt spid="95265"/>
                                        </p:tgtEl>
                                        <p:attrNameLst>
                                          <p:attrName>style.visibility</p:attrName>
                                        </p:attrNameLst>
                                      </p:cBhvr>
                                      <p:to>
                                        <p:strVal val="visible"/>
                                      </p:to>
                                    </p:set>
                                    <p:animEffect transition="in" filter="dissolve">
                                      <p:cBhvr>
                                        <p:cTn id="47" dur="1000"/>
                                        <p:tgtEl>
                                          <p:spTgt spid="952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430213"/>
            <a:ext cx="9144000" cy="701731"/>
          </a:xfrm>
        </p:spPr>
        <p:txBody>
          <a:bodyPr/>
          <a:lstStyle/>
          <a:p>
            <a:pPr algn="ctr" eaLnBrk="1" hangingPunct="1"/>
            <a:r>
              <a:rPr lang="en-GB" dirty="0" smtClean="0">
                <a:solidFill>
                  <a:srgbClr val="FFFF00"/>
                </a:solidFill>
                <a:latin typeface="Arial" charset="0"/>
              </a:rPr>
              <a:t>Air</a:t>
            </a:r>
          </a:p>
        </p:txBody>
      </p:sp>
      <p:sp>
        <p:nvSpPr>
          <p:cNvPr id="6147" name="Rectangle 3"/>
          <p:cNvSpPr>
            <a:spLocks noGrp="1" noChangeArrowheads="1"/>
          </p:cNvSpPr>
          <p:nvPr>
            <p:ph type="body" idx="1"/>
          </p:nvPr>
        </p:nvSpPr>
        <p:spPr>
          <a:xfrm>
            <a:off x="395288" y="1673225"/>
            <a:ext cx="4500562" cy="4364272"/>
          </a:xfrm>
        </p:spPr>
        <p:txBody>
          <a:bodyPr/>
          <a:lstStyle/>
          <a:p>
            <a:pPr eaLnBrk="1" hangingPunct="1">
              <a:buFontTx/>
              <a:buNone/>
            </a:pPr>
            <a:r>
              <a:rPr lang="en-GB" sz="2800" b="1" dirty="0" smtClean="0">
                <a:solidFill>
                  <a:srgbClr val="FFFF00"/>
                </a:solidFill>
                <a:latin typeface="Arial" charset="0"/>
              </a:rPr>
              <a:t>What is air?</a:t>
            </a:r>
          </a:p>
          <a:p>
            <a:pPr eaLnBrk="1" hangingPunct="1">
              <a:buFontTx/>
              <a:buNone/>
            </a:pPr>
            <a:endParaRPr lang="en-GB" sz="2800" b="1" dirty="0" smtClean="0">
              <a:solidFill>
                <a:srgbClr val="FFFF00"/>
              </a:solidFill>
              <a:latin typeface="Arial" charset="0"/>
            </a:endParaRPr>
          </a:p>
          <a:p>
            <a:pPr eaLnBrk="1" hangingPunct="1">
              <a:buFontTx/>
              <a:buNone/>
            </a:pPr>
            <a:r>
              <a:rPr lang="en-GB" sz="2800" b="1" dirty="0" smtClean="0">
                <a:solidFill>
                  <a:srgbClr val="FFFF00"/>
                </a:solidFill>
                <a:latin typeface="Arial" charset="0"/>
              </a:rPr>
              <a:t>Can we feel it?</a:t>
            </a:r>
          </a:p>
          <a:p>
            <a:pPr eaLnBrk="1" hangingPunct="1">
              <a:buFontTx/>
              <a:buNone/>
            </a:pPr>
            <a:endParaRPr lang="en-GB" sz="2800" b="1" dirty="0" smtClean="0">
              <a:solidFill>
                <a:srgbClr val="FFFF00"/>
              </a:solidFill>
              <a:latin typeface="Arial" charset="0"/>
            </a:endParaRPr>
          </a:p>
          <a:p>
            <a:pPr eaLnBrk="1" hangingPunct="1">
              <a:buFontTx/>
              <a:buNone/>
            </a:pPr>
            <a:r>
              <a:rPr lang="en-GB" sz="2800" b="1" dirty="0" smtClean="0">
                <a:solidFill>
                  <a:srgbClr val="FFFF00"/>
                </a:solidFill>
                <a:latin typeface="Arial" charset="0"/>
              </a:rPr>
              <a:t>Can we see it?</a:t>
            </a:r>
          </a:p>
          <a:p>
            <a:pPr eaLnBrk="1" hangingPunct="1">
              <a:buFontTx/>
              <a:buNone/>
            </a:pPr>
            <a:endParaRPr lang="en-GB" dirty="0" smtClean="0">
              <a:solidFill>
                <a:schemeClr val="folHlink"/>
              </a:solidFill>
              <a:latin typeface="Arial" charset="0"/>
            </a:endParaRPr>
          </a:p>
          <a:p>
            <a:pPr eaLnBrk="1" hangingPunct="1">
              <a:buFontTx/>
              <a:buNone/>
            </a:pPr>
            <a:r>
              <a:rPr lang="en-GB" dirty="0" smtClean="0">
                <a:solidFill>
                  <a:schemeClr val="bg1"/>
                </a:solidFill>
                <a:latin typeface="Arial" charset="0"/>
              </a:rPr>
              <a:t>What is it doing?</a:t>
            </a:r>
          </a:p>
          <a:p>
            <a:pPr eaLnBrk="1" hangingPunct="1">
              <a:buFontTx/>
              <a:buNone/>
            </a:pPr>
            <a:endParaRPr lang="en-GB" dirty="0" smtClean="0">
              <a:solidFill>
                <a:schemeClr val="bg1"/>
              </a:solidFill>
            </a:endParaRPr>
          </a:p>
          <a:p>
            <a:pPr eaLnBrk="1" hangingPunct="1">
              <a:buFontTx/>
              <a:buNone/>
            </a:pPr>
            <a:endParaRPr lang="en-GB" dirty="0" smtClean="0"/>
          </a:p>
        </p:txBody>
      </p:sp>
      <p:pic>
        <p:nvPicPr>
          <p:cNvPr id="6150" name="Picture 6"/>
          <p:cNvPicPr>
            <a:picLocks noChangeAspect="1" noChangeArrowheads="1"/>
          </p:cNvPicPr>
          <p:nvPr/>
        </p:nvPicPr>
        <p:blipFill>
          <a:blip r:embed="rId3" cstate="print"/>
          <a:srcRect/>
          <a:stretch>
            <a:fillRect/>
          </a:stretch>
        </p:blipFill>
        <p:spPr bwMode="auto">
          <a:xfrm>
            <a:off x="3492500" y="1628775"/>
            <a:ext cx="5461000" cy="38100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1000"/>
                                        <p:tgtEl>
                                          <p:spTgt spid="6147">
                                            <p:txEl>
                                              <p:pRg st="0" end="0"/>
                                            </p:txEl>
                                          </p:spTgt>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animEffect transition="in" filter="wipe(left)">
                                      <p:cBhvr>
                                        <p:cTn id="11" dur="1000"/>
                                        <p:tgtEl>
                                          <p:spTgt spid="6147">
                                            <p:txEl>
                                              <p:pRg st="2" end="2"/>
                                            </p:txEl>
                                          </p:spTgt>
                                        </p:tgtEl>
                                      </p:cBhvr>
                                    </p:animEffect>
                                  </p:childTnLst>
                                </p:cTn>
                              </p:par>
                            </p:childTnLst>
                          </p:cTn>
                        </p:par>
                        <p:par>
                          <p:cTn id="12" fill="hold">
                            <p:stCondLst>
                              <p:cond delay="2000"/>
                            </p:stCondLst>
                            <p:childTnLst>
                              <p:par>
                                <p:cTn id="13" presetID="9" presetClass="entr" presetSubtype="0" fill="hold" nodeType="afterEffect">
                                  <p:stCondLst>
                                    <p:cond delay="0"/>
                                  </p:stCondLst>
                                  <p:childTnLst>
                                    <p:set>
                                      <p:cBhvr>
                                        <p:cTn id="14" dur="1" fill="hold">
                                          <p:stCondLst>
                                            <p:cond delay="0"/>
                                          </p:stCondLst>
                                        </p:cTn>
                                        <p:tgtEl>
                                          <p:spTgt spid="6150"/>
                                        </p:tgtEl>
                                        <p:attrNameLst>
                                          <p:attrName>style.visibility</p:attrName>
                                        </p:attrNameLst>
                                      </p:cBhvr>
                                      <p:to>
                                        <p:strVal val="visible"/>
                                      </p:to>
                                    </p:set>
                                    <p:animEffect transition="in" filter="dissolve">
                                      <p:cBhvr>
                                        <p:cTn id="15" dur="1000"/>
                                        <p:tgtEl>
                                          <p:spTgt spid="6150"/>
                                        </p:tgtEl>
                                      </p:cBhvr>
                                    </p:animEffect>
                                  </p:childTnLst>
                                </p:cTn>
                              </p:par>
                            </p:childTnLst>
                          </p:cTn>
                        </p:par>
                        <p:par>
                          <p:cTn id="16" fill="hold">
                            <p:stCondLst>
                              <p:cond delay="3000"/>
                            </p:stCondLst>
                            <p:childTnLst>
                              <p:par>
                                <p:cTn id="17" presetID="22" presetClass="entr" presetSubtype="8" fill="hold" nodeType="after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Effect transition="in" filter="wipe(left)">
                                      <p:cBhvr>
                                        <p:cTn id="19" dur="1000"/>
                                        <p:tgtEl>
                                          <p:spTgt spid="6147">
                                            <p:txEl>
                                              <p:pRg st="4" end="4"/>
                                            </p:txEl>
                                          </p:spTgt>
                                        </p:tgtEl>
                                      </p:cBhvr>
                                    </p:animEffect>
                                  </p:childTnLst>
                                </p:cTn>
                              </p:par>
                            </p:childTnLst>
                          </p:cTn>
                        </p:par>
                        <p:par>
                          <p:cTn id="20" fill="hold">
                            <p:stCondLst>
                              <p:cond delay="4000"/>
                            </p:stCondLst>
                            <p:childTnLst>
                              <p:par>
                                <p:cTn id="21" presetID="22" presetClass="entr" presetSubtype="8" fill="hold" nodeType="afterEffect">
                                  <p:stCondLst>
                                    <p:cond delay="0"/>
                                  </p:stCondLst>
                                  <p:childTnLst>
                                    <p:set>
                                      <p:cBhvr>
                                        <p:cTn id="22" dur="1" fill="hold">
                                          <p:stCondLst>
                                            <p:cond delay="0"/>
                                          </p:stCondLst>
                                        </p:cTn>
                                        <p:tgtEl>
                                          <p:spTgt spid="6147">
                                            <p:txEl>
                                              <p:pRg st="6" end="6"/>
                                            </p:txEl>
                                          </p:spTgt>
                                        </p:tgtEl>
                                        <p:attrNameLst>
                                          <p:attrName>style.visibility</p:attrName>
                                        </p:attrNameLst>
                                      </p:cBhvr>
                                      <p:to>
                                        <p:strVal val="visible"/>
                                      </p:to>
                                    </p:set>
                                    <p:animEffect transition="in" filter="wipe(left)">
                                      <p:cBhvr>
                                        <p:cTn id="23" dur="1000"/>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69966" y="430213"/>
            <a:ext cx="8432117" cy="701731"/>
          </a:xfrm>
        </p:spPr>
        <p:txBody>
          <a:bodyPr/>
          <a:lstStyle/>
          <a:p>
            <a:pPr algn="ctr" eaLnBrk="1" hangingPunct="1"/>
            <a:r>
              <a:rPr lang="en-GB" dirty="0" smtClean="0">
                <a:solidFill>
                  <a:srgbClr val="FFFF00"/>
                </a:solidFill>
                <a:latin typeface="Arial" charset="0"/>
              </a:rPr>
              <a:t>Moving objects through the air</a:t>
            </a:r>
          </a:p>
        </p:txBody>
      </p:sp>
      <p:pic>
        <p:nvPicPr>
          <p:cNvPr id="23557" name="Picture 5" descr="RECS0088"/>
          <p:cNvPicPr>
            <a:picLocks noChangeAspect="1" noChangeArrowheads="1"/>
          </p:cNvPicPr>
          <p:nvPr/>
        </p:nvPicPr>
        <p:blipFill>
          <a:blip r:embed="rId3" cstate="email"/>
          <a:srcRect/>
          <a:stretch>
            <a:fillRect/>
          </a:stretch>
        </p:blipFill>
        <p:spPr bwMode="auto">
          <a:xfrm rot="-1823628">
            <a:off x="539750" y="3213100"/>
            <a:ext cx="2308225" cy="2663825"/>
          </a:xfrm>
          <a:prstGeom prst="rect">
            <a:avLst/>
          </a:prstGeom>
          <a:noFill/>
          <a:ln w="9525">
            <a:noFill/>
            <a:miter lim="800000"/>
            <a:headEnd/>
            <a:tailEnd/>
          </a:ln>
        </p:spPr>
      </p:pic>
      <p:grpSp>
        <p:nvGrpSpPr>
          <p:cNvPr id="2" name="Group 81"/>
          <p:cNvGrpSpPr>
            <a:grpSpLocks/>
          </p:cNvGrpSpPr>
          <p:nvPr/>
        </p:nvGrpSpPr>
        <p:grpSpPr bwMode="auto">
          <a:xfrm rot="-2583112">
            <a:off x="3059113" y="4221163"/>
            <a:ext cx="1441450" cy="1438275"/>
            <a:chOff x="2064" y="2750"/>
            <a:chExt cx="997" cy="861"/>
          </a:xfrm>
        </p:grpSpPr>
        <p:sp>
          <p:nvSpPr>
            <p:cNvPr id="19525" name="Line 77"/>
            <p:cNvSpPr>
              <a:spLocks noChangeShapeType="1"/>
            </p:cNvSpPr>
            <p:nvPr/>
          </p:nvSpPr>
          <p:spPr bwMode="auto">
            <a:xfrm flipH="1" flipV="1">
              <a:off x="2200" y="2886"/>
              <a:ext cx="725" cy="589"/>
            </a:xfrm>
            <a:prstGeom prst="line">
              <a:avLst/>
            </a:prstGeom>
            <a:noFill/>
            <a:ln w="9525">
              <a:solidFill>
                <a:schemeClr val="bg1"/>
              </a:solidFill>
              <a:round/>
              <a:headEnd/>
              <a:tailEnd type="triangle" w="med" len="med"/>
            </a:ln>
          </p:spPr>
          <p:txBody>
            <a:bodyPr/>
            <a:lstStyle/>
            <a:p>
              <a:endParaRPr lang="en-GB"/>
            </a:p>
          </p:txBody>
        </p:sp>
        <p:sp>
          <p:nvSpPr>
            <p:cNvPr id="19526" name="Line 79"/>
            <p:cNvSpPr>
              <a:spLocks noChangeShapeType="1"/>
            </p:cNvSpPr>
            <p:nvPr/>
          </p:nvSpPr>
          <p:spPr bwMode="auto">
            <a:xfrm flipH="1" flipV="1">
              <a:off x="2064" y="3022"/>
              <a:ext cx="725" cy="589"/>
            </a:xfrm>
            <a:prstGeom prst="line">
              <a:avLst/>
            </a:prstGeom>
            <a:noFill/>
            <a:ln w="9525">
              <a:solidFill>
                <a:schemeClr val="bg1"/>
              </a:solidFill>
              <a:round/>
              <a:headEnd/>
              <a:tailEnd type="triangle" w="med" len="med"/>
            </a:ln>
          </p:spPr>
          <p:txBody>
            <a:bodyPr/>
            <a:lstStyle/>
            <a:p>
              <a:endParaRPr lang="en-GB"/>
            </a:p>
          </p:txBody>
        </p:sp>
        <p:sp>
          <p:nvSpPr>
            <p:cNvPr id="19527" name="Line 80"/>
            <p:cNvSpPr>
              <a:spLocks noChangeShapeType="1"/>
            </p:cNvSpPr>
            <p:nvPr/>
          </p:nvSpPr>
          <p:spPr bwMode="auto">
            <a:xfrm flipH="1" flipV="1">
              <a:off x="2336" y="2750"/>
              <a:ext cx="725" cy="589"/>
            </a:xfrm>
            <a:prstGeom prst="line">
              <a:avLst/>
            </a:prstGeom>
            <a:noFill/>
            <a:ln w="9525">
              <a:solidFill>
                <a:schemeClr val="bg1"/>
              </a:solidFill>
              <a:round/>
              <a:headEnd/>
              <a:tailEnd type="triangle" w="med" len="med"/>
            </a:ln>
          </p:spPr>
          <p:txBody>
            <a:bodyPr/>
            <a:lstStyle/>
            <a:p>
              <a:endParaRPr lang="en-GB"/>
            </a:p>
          </p:txBody>
        </p:sp>
      </p:grpSp>
      <p:grpSp>
        <p:nvGrpSpPr>
          <p:cNvPr id="3" name="Group 90"/>
          <p:cNvGrpSpPr>
            <a:grpSpLocks/>
          </p:cNvGrpSpPr>
          <p:nvPr/>
        </p:nvGrpSpPr>
        <p:grpSpPr bwMode="auto">
          <a:xfrm>
            <a:off x="468313" y="1844675"/>
            <a:ext cx="7921625" cy="576263"/>
            <a:chOff x="249" y="1162"/>
            <a:chExt cx="4990" cy="363"/>
          </a:xfrm>
        </p:grpSpPr>
        <p:sp>
          <p:nvSpPr>
            <p:cNvPr id="19522" name="Line 87"/>
            <p:cNvSpPr>
              <a:spLocks noChangeShapeType="1"/>
            </p:cNvSpPr>
            <p:nvPr/>
          </p:nvSpPr>
          <p:spPr bwMode="auto">
            <a:xfrm>
              <a:off x="249" y="1162"/>
              <a:ext cx="4990" cy="0"/>
            </a:xfrm>
            <a:prstGeom prst="line">
              <a:avLst/>
            </a:prstGeom>
            <a:noFill/>
            <a:ln w="9525">
              <a:solidFill>
                <a:schemeClr val="bg1"/>
              </a:solidFill>
              <a:round/>
              <a:headEnd/>
              <a:tailEnd type="triangle" w="med" len="med"/>
            </a:ln>
          </p:spPr>
          <p:txBody>
            <a:bodyPr/>
            <a:lstStyle/>
            <a:p>
              <a:endParaRPr lang="en-GB"/>
            </a:p>
          </p:txBody>
        </p:sp>
        <p:sp>
          <p:nvSpPr>
            <p:cNvPr id="19523" name="Line 88"/>
            <p:cNvSpPr>
              <a:spLocks noChangeShapeType="1"/>
            </p:cNvSpPr>
            <p:nvPr/>
          </p:nvSpPr>
          <p:spPr bwMode="auto">
            <a:xfrm>
              <a:off x="249" y="1344"/>
              <a:ext cx="4990" cy="0"/>
            </a:xfrm>
            <a:prstGeom prst="line">
              <a:avLst/>
            </a:prstGeom>
            <a:noFill/>
            <a:ln w="9525">
              <a:solidFill>
                <a:schemeClr val="bg1"/>
              </a:solidFill>
              <a:round/>
              <a:headEnd/>
              <a:tailEnd type="triangle" w="med" len="med"/>
            </a:ln>
          </p:spPr>
          <p:txBody>
            <a:bodyPr/>
            <a:lstStyle/>
            <a:p>
              <a:endParaRPr lang="en-GB"/>
            </a:p>
          </p:txBody>
        </p:sp>
        <p:sp>
          <p:nvSpPr>
            <p:cNvPr id="19524" name="Line 89"/>
            <p:cNvSpPr>
              <a:spLocks noChangeShapeType="1"/>
            </p:cNvSpPr>
            <p:nvPr/>
          </p:nvSpPr>
          <p:spPr bwMode="auto">
            <a:xfrm>
              <a:off x="249" y="1525"/>
              <a:ext cx="4990" cy="0"/>
            </a:xfrm>
            <a:prstGeom prst="line">
              <a:avLst/>
            </a:prstGeom>
            <a:noFill/>
            <a:ln w="9525">
              <a:solidFill>
                <a:schemeClr val="bg1"/>
              </a:solidFill>
              <a:round/>
              <a:headEnd/>
              <a:tailEnd type="triangle" w="med" len="med"/>
            </a:ln>
          </p:spPr>
          <p:txBody>
            <a:bodyPr/>
            <a:lstStyle/>
            <a:p>
              <a:endParaRPr lang="en-GB"/>
            </a:p>
          </p:txBody>
        </p:sp>
      </p:grpSp>
      <p:pic>
        <p:nvPicPr>
          <p:cNvPr id="23556" name="Picture 4" descr="flypoweredplane"/>
          <p:cNvPicPr>
            <a:picLocks noChangeAspect="1" noChangeArrowheads="1"/>
          </p:cNvPicPr>
          <p:nvPr/>
        </p:nvPicPr>
        <p:blipFill>
          <a:blip r:embed="rId4" cstate="email"/>
          <a:srcRect/>
          <a:stretch>
            <a:fillRect/>
          </a:stretch>
        </p:blipFill>
        <p:spPr bwMode="auto">
          <a:xfrm>
            <a:off x="3923928" y="2564904"/>
            <a:ext cx="4887913" cy="3409950"/>
          </a:xfrm>
          <a:prstGeom prst="rect">
            <a:avLst/>
          </a:prstGeom>
          <a:noFill/>
          <a:ln w="9525">
            <a:noFill/>
            <a:miter lim="800000"/>
            <a:headEnd/>
            <a:tailEnd/>
          </a:ln>
        </p:spPr>
      </p:pic>
      <p:grpSp>
        <p:nvGrpSpPr>
          <p:cNvPr id="4" name="Group 93"/>
          <p:cNvGrpSpPr>
            <a:grpSpLocks/>
          </p:cNvGrpSpPr>
          <p:nvPr/>
        </p:nvGrpSpPr>
        <p:grpSpPr bwMode="auto">
          <a:xfrm flipH="1">
            <a:off x="395288" y="1700213"/>
            <a:ext cx="2881312" cy="815975"/>
            <a:chOff x="1428" y="1536"/>
            <a:chExt cx="2827" cy="820"/>
          </a:xfrm>
        </p:grpSpPr>
        <p:sp>
          <p:nvSpPr>
            <p:cNvPr id="19464" name="Freeform 94"/>
            <p:cNvSpPr>
              <a:spLocks/>
            </p:cNvSpPr>
            <p:nvPr/>
          </p:nvSpPr>
          <p:spPr bwMode="auto">
            <a:xfrm>
              <a:off x="1870" y="1783"/>
              <a:ext cx="501" cy="181"/>
            </a:xfrm>
            <a:custGeom>
              <a:avLst/>
              <a:gdLst>
                <a:gd name="T0" fmla="*/ 498 w 501"/>
                <a:gd name="T1" fmla="*/ 134 h 181"/>
                <a:gd name="T2" fmla="*/ 495 w 501"/>
                <a:gd name="T3" fmla="*/ 133 h 181"/>
                <a:gd name="T4" fmla="*/ 485 w 501"/>
                <a:gd name="T5" fmla="*/ 133 h 181"/>
                <a:gd name="T6" fmla="*/ 469 w 501"/>
                <a:gd name="T7" fmla="*/ 132 h 181"/>
                <a:gd name="T8" fmla="*/ 451 w 501"/>
                <a:gd name="T9" fmla="*/ 130 h 181"/>
                <a:gd name="T10" fmla="*/ 428 w 501"/>
                <a:gd name="T11" fmla="*/ 128 h 181"/>
                <a:gd name="T12" fmla="*/ 399 w 501"/>
                <a:gd name="T13" fmla="*/ 125 h 181"/>
                <a:gd name="T14" fmla="*/ 371 w 501"/>
                <a:gd name="T15" fmla="*/ 124 h 181"/>
                <a:gd name="T16" fmla="*/ 339 w 501"/>
                <a:gd name="T17" fmla="*/ 121 h 181"/>
                <a:gd name="T18" fmla="*/ 308 w 501"/>
                <a:gd name="T19" fmla="*/ 119 h 181"/>
                <a:gd name="T20" fmla="*/ 276 w 501"/>
                <a:gd name="T21" fmla="*/ 116 h 181"/>
                <a:gd name="T22" fmla="*/ 245 w 501"/>
                <a:gd name="T23" fmla="*/ 113 h 181"/>
                <a:gd name="T24" fmla="*/ 216 w 501"/>
                <a:gd name="T25" fmla="*/ 111 h 181"/>
                <a:gd name="T26" fmla="*/ 189 w 501"/>
                <a:gd name="T27" fmla="*/ 109 h 181"/>
                <a:gd name="T28" fmla="*/ 166 w 501"/>
                <a:gd name="T29" fmla="*/ 106 h 181"/>
                <a:gd name="T30" fmla="*/ 146 w 501"/>
                <a:gd name="T31" fmla="*/ 103 h 181"/>
                <a:gd name="T32" fmla="*/ 131 w 501"/>
                <a:gd name="T33" fmla="*/ 101 h 181"/>
                <a:gd name="T34" fmla="*/ 119 w 501"/>
                <a:gd name="T35" fmla="*/ 100 h 181"/>
                <a:gd name="T36" fmla="*/ 107 w 501"/>
                <a:gd name="T37" fmla="*/ 96 h 181"/>
                <a:gd name="T38" fmla="*/ 95 w 501"/>
                <a:gd name="T39" fmla="*/ 89 h 181"/>
                <a:gd name="T40" fmla="*/ 85 w 501"/>
                <a:gd name="T41" fmla="*/ 82 h 181"/>
                <a:gd name="T42" fmla="*/ 74 w 501"/>
                <a:gd name="T43" fmla="*/ 72 h 181"/>
                <a:gd name="T44" fmla="*/ 62 w 501"/>
                <a:gd name="T45" fmla="*/ 63 h 181"/>
                <a:gd name="T46" fmla="*/ 52 w 501"/>
                <a:gd name="T47" fmla="*/ 55 h 181"/>
                <a:gd name="T48" fmla="*/ 41 w 501"/>
                <a:gd name="T49" fmla="*/ 45 h 181"/>
                <a:gd name="T50" fmla="*/ 33 w 501"/>
                <a:gd name="T51" fmla="*/ 36 h 181"/>
                <a:gd name="T52" fmla="*/ 26 w 501"/>
                <a:gd name="T53" fmla="*/ 27 h 181"/>
                <a:gd name="T54" fmla="*/ 18 w 501"/>
                <a:gd name="T55" fmla="*/ 18 h 181"/>
                <a:gd name="T56" fmla="*/ 12 w 501"/>
                <a:gd name="T57" fmla="*/ 11 h 181"/>
                <a:gd name="T58" fmla="*/ 7 w 501"/>
                <a:gd name="T59" fmla="*/ 4 h 181"/>
                <a:gd name="T60" fmla="*/ 3 w 501"/>
                <a:gd name="T61" fmla="*/ 2 h 181"/>
                <a:gd name="T62" fmla="*/ 0 w 501"/>
                <a:gd name="T63" fmla="*/ 0 h 181"/>
                <a:gd name="T64" fmla="*/ 0 w 501"/>
                <a:gd name="T65" fmla="*/ 1 h 181"/>
                <a:gd name="T66" fmla="*/ 6 w 501"/>
                <a:gd name="T67" fmla="*/ 180 h 181"/>
                <a:gd name="T68" fmla="*/ 500 w 501"/>
                <a:gd name="T69" fmla="*/ 176 h 181"/>
                <a:gd name="T70" fmla="*/ 498 w 501"/>
                <a:gd name="T71" fmla="*/ 134 h 18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1"/>
                <a:gd name="T109" fmla="*/ 0 h 181"/>
                <a:gd name="T110" fmla="*/ 501 w 501"/>
                <a:gd name="T111" fmla="*/ 181 h 18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1" h="181">
                  <a:moveTo>
                    <a:pt x="498" y="134"/>
                  </a:moveTo>
                  <a:lnTo>
                    <a:pt x="495" y="133"/>
                  </a:lnTo>
                  <a:lnTo>
                    <a:pt x="485" y="133"/>
                  </a:lnTo>
                  <a:lnTo>
                    <a:pt x="469" y="132"/>
                  </a:lnTo>
                  <a:lnTo>
                    <a:pt x="451" y="130"/>
                  </a:lnTo>
                  <a:lnTo>
                    <a:pt x="428" y="128"/>
                  </a:lnTo>
                  <a:lnTo>
                    <a:pt x="399" y="125"/>
                  </a:lnTo>
                  <a:lnTo>
                    <a:pt x="371" y="124"/>
                  </a:lnTo>
                  <a:lnTo>
                    <a:pt x="339" y="121"/>
                  </a:lnTo>
                  <a:lnTo>
                    <a:pt x="308" y="119"/>
                  </a:lnTo>
                  <a:lnTo>
                    <a:pt x="276" y="116"/>
                  </a:lnTo>
                  <a:lnTo>
                    <a:pt x="245" y="113"/>
                  </a:lnTo>
                  <a:lnTo>
                    <a:pt x="216" y="111"/>
                  </a:lnTo>
                  <a:lnTo>
                    <a:pt x="189" y="109"/>
                  </a:lnTo>
                  <a:lnTo>
                    <a:pt x="166" y="106"/>
                  </a:lnTo>
                  <a:lnTo>
                    <a:pt x="146" y="103"/>
                  </a:lnTo>
                  <a:lnTo>
                    <a:pt x="131" y="101"/>
                  </a:lnTo>
                  <a:lnTo>
                    <a:pt x="119" y="100"/>
                  </a:lnTo>
                  <a:lnTo>
                    <a:pt x="107" y="96"/>
                  </a:lnTo>
                  <a:lnTo>
                    <a:pt x="95" y="89"/>
                  </a:lnTo>
                  <a:lnTo>
                    <a:pt x="85" y="82"/>
                  </a:lnTo>
                  <a:lnTo>
                    <a:pt x="74" y="72"/>
                  </a:lnTo>
                  <a:lnTo>
                    <a:pt x="62" y="63"/>
                  </a:lnTo>
                  <a:lnTo>
                    <a:pt x="52" y="55"/>
                  </a:lnTo>
                  <a:lnTo>
                    <a:pt x="41" y="45"/>
                  </a:lnTo>
                  <a:lnTo>
                    <a:pt x="33" y="36"/>
                  </a:lnTo>
                  <a:lnTo>
                    <a:pt x="26" y="27"/>
                  </a:lnTo>
                  <a:lnTo>
                    <a:pt x="18" y="18"/>
                  </a:lnTo>
                  <a:lnTo>
                    <a:pt x="12" y="11"/>
                  </a:lnTo>
                  <a:lnTo>
                    <a:pt x="7" y="4"/>
                  </a:lnTo>
                  <a:lnTo>
                    <a:pt x="3" y="2"/>
                  </a:lnTo>
                  <a:lnTo>
                    <a:pt x="0" y="0"/>
                  </a:lnTo>
                  <a:lnTo>
                    <a:pt x="0" y="1"/>
                  </a:lnTo>
                  <a:lnTo>
                    <a:pt x="6" y="180"/>
                  </a:lnTo>
                  <a:lnTo>
                    <a:pt x="500" y="176"/>
                  </a:lnTo>
                  <a:lnTo>
                    <a:pt x="498" y="134"/>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19465" name="Freeform 95"/>
            <p:cNvSpPr>
              <a:spLocks/>
            </p:cNvSpPr>
            <p:nvPr/>
          </p:nvSpPr>
          <p:spPr bwMode="auto">
            <a:xfrm>
              <a:off x="1869" y="1785"/>
              <a:ext cx="506" cy="184"/>
            </a:xfrm>
            <a:custGeom>
              <a:avLst/>
              <a:gdLst>
                <a:gd name="T0" fmla="*/ 504 w 506"/>
                <a:gd name="T1" fmla="*/ 134 h 184"/>
                <a:gd name="T2" fmla="*/ 504 w 506"/>
                <a:gd name="T3" fmla="*/ 134 h 184"/>
                <a:gd name="T4" fmla="*/ 501 w 506"/>
                <a:gd name="T5" fmla="*/ 133 h 184"/>
                <a:gd name="T6" fmla="*/ 492 w 506"/>
                <a:gd name="T7" fmla="*/ 133 h 184"/>
                <a:gd name="T8" fmla="*/ 476 w 506"/>
                <a:gd name="T9" fmla="*/ 132 h 184"/>
                <a:gd name="T10" fmla="*/ 456 w 506"/>
                <a:gd name="T11" fmla="*/ 130 h 184"/>
                <a:gd name="T12" fmla="*/ 431 w 506"/>
                <a:gd name="T13" fmla="*/ 128 h 184"/>
                <a:gd name="T14" fmla="*/ 404 w 506"/>
                <a:gd name="T15" fmla="*/ 126 h 184"/>
                <a:gd name="T16" fmla="*/ 375 w 506"/>
                <a:gd name="T17" fmla="*/ 124 h 184"/>
                <a:gd name="T18" fmla="*/ 344 w 506"/>
                <a:gd name="T19" fmla="*/ 121 h 184"/>
                <a:gd name="T20" fmla="*/ 312 w 506"/>
                <a:gd name="T21" fmla="*/ 119 h 184"/>
                <a:gd name="T22" fmla="*/ 279 w 506"/>
                <a:gd name="T23" fmla="*/ 117 h 184"/>
                <a:gd name="T24" fmla="*/ 248 w 506"/>
                <a:gd name="T25" fmla="*/ 115 h 184"/>
                <a:gd name="T26" fmla="*/ 219 w 506"/>
                <a:gd name="T27" fmla="*/ 112 h 184"/>
                <a:gd name="T28" fmla="*/ 190 w 506"/>
                <a:gd name="T29" fmla="*/ 108 h 184"/>
                <a:gd name="T30" fmla="*/ 168 w 506"/>
                <a:gd name="T31" fmla="*/ 108 h 184"/>
                <a:gd name="T32" fmla="*/ 148 w 506"/>
                <a:gd name="T33" fmla="*/ 105 h 184"/>
                <a:gd name="T34" fmla="*/ 133 w 506"/>
                <a:gd name="T35" fmla="*/ 103 h 184"/>
                <a:gd name="T36" fmla="*/ 121 w 506"/>
                <a:gd name="T37" fmla="*/ 101 h 184"/>
                <a:gd name="T38" fmla="*/ 109 w 506"/>
                <a:gd name="T39" fmla="*/ 97 h 184"/>
                <a:gd name="T40" fmla="*/ 96 w 506"/>
                <a:gd name="T41" fmla="*/ 90 h 184"/>
                <a:gd name="T42" fmla="*/ 86 w 506"/>
                <a:gd name="T43" fmla="*/ 83 h 184"/>
                <a:gd name="T44" fmla="*/ 75 w 506"/>
                <a:gd name="T45" fmla="*/ 74 h 184"/>
                <a:gd name="T46" fmla="*/ 63 w 506"/>
                <a:gd name="T47" fmla="*/ 65 h 184"/>
                <a:gd name="T48" fmla="*/ 53 w 506"/>
                <a:gd name="T49" fmla="*/ 54 h 184"/>
                <a:gd name="T50" fmla="*/ 43 w 506"/>
                <a:gd name="T51" fmla="*/ 45 h 184"/>
                <a:gd name="T52" fmla="*/ 33 w 506"/>
                <a:gd name="T53" fmla="*/ 36 h 184"/>
                <a:gd name="T54" fmla="*/ 27 w 506"/>
                <a:gd name="T55" fmla="*/ 26 h 184"/>
                <a:gd name="T56" fmla="*/ 18 w 506"/>
                <a:gd name="T57" fmla="*/ 18 h 184"/>
                <a:gd name="T58" fmla="*/ 13 w 506"/>
                <a:gd name="T59" fmla="*/ 11 h 184"/>
                <a:gd name="T60" fmla="*/ 7 w 506"/>
                <a:gd name="T61" fmla="*/ 4 h 184"/>
                <a:gd name="T62" fmla="*/ 3 w 506"/>
                <a:gd name="T63" fmla="*/ 2 h 184"/>
                <a:gd name="T64" fmla="*/ 1 w 506"/>
                <a:gd name="T65" fmla="*/ 0 h 184"/>
                <a:gd name="T66" fmla="*/ 0 w 506"/>
                <a:gd name="T67" fmla="*/ 1 h 184"/>
                <a:gd name="T68" fmla="*/ 6 w 506"/>
                <a:gd name="T69" fmla="*/ 183 h 184"/>
                <a:gd name="T70" fmla="*/ 505 w 506"/>
                <a:gd name="T71" fmla="*/ 178 h 184"/>
                <a:gd name="T72" fmla="*/ 504 w 506"/>
                <a:gd name="T73" fmla="*/ 134 h 18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06"/>
                <a:gd name="T112" fmla="*/ 0 h 184"/>
                <a:gd name="T113" fmla="*/ 506 w 506"/>
                <a:gd name="T114" fmla="*/ 184 h 18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06" h="184">
                  <a:moveTo>
                    <a:pt x="504" y="134"/>
                  </a:moveTo>
                  <a:lnTo>
                    <a:pt x="504" y="134"/>
                  </a:lnTo>
                  <a:lnTo>
                    <a:pt x="501" y="133"/>
                  </a:lnTo>
                  <a:lnTo>
                    <a:pt x="492" y="133"/>
                  </a:lnTo>
                  <a:lnTo>
                    <a:pt x="476" y="132"/>
                  </a:lnTo>
                  <a:lnTo>
                    <a:pt x="456" y="130"/>
                  </a:lnTo>
                  <a:lnTo>
                    <a:pt x="431" y="128"/>
                  </a:lnTo>
                  <a:lnTo>
                    <a:pt x="404" y="126"/>
                  </a:lnTo>
                  <a:lnTo>
                    <a:pt x="375" y="124"/>
                  </a:lnTo>
                  <a:lnTo>
                    <a:pt x="344" y="121"/>
                  </a:lnTo>
                  <a:lnTo>
                    <a:pt x="312" y="119"/>
                  </a:lnTo>
                  <a:lnTo>
                    <a:pt x="279" y="117"/>
                  </a:lnTo>
                  <a:lnTo>
                    <a:pt x="248" y="115"/>
                  </a:lnTo>
                  <a:lnTo>
                    <a:pt x="219" y="112"/>
                  </a:lnTo>
                  <a:lnTo>
                    <a:pt x="190" y="108"/>
                  </a:lnTo>
                  <a:lnTo>
                    <a:pt x="168" y="108"/>
                  </a:lnTo>
                  <a:lnTo>
                    <a:pt x="148" y="105"/>
                  </a:lnTo>
                  <a:lnTo>
                    <a:pt x="133" y="103"/>
                  </a:lnTo>
                  <a:lnTo>
                    <a:pt x="121" y="101"/>
                  </a:lnTo>
                  <a:lnTo>
                    <a:pt x="109" y="97"/>
                  </a:lnTo>
                  <a:lnTo>
                    <a:pt x="96" y="90"/>
                  </a:lnTo>
                  <a:lnTo>
                    <a:pt x="86" y="83"/>
                  </a:lnTo>
                  <a:lnTo>
                    <a:pt x="75" y="74"/>
                  </a:lnTo>
                  <a:lnTo>
                    <a:pt x="63" y="65"/>
                  </a:lnTo>
                  <a:lnTo>
                    <a:pt x="53" y="54"/>
                  </a:lnTo>
                  <a:lnTo>
                    <a:pt x="43" y="45"/>
                  </a:lnTo>
                  <a:lnTo>
                    <a:pt x="33" y="36"/>
                  </a:lnTo>
                  <a:lnTo>
                    <a:pt x="27" y="26"/>
                  </a:lnTo>
                  <a:lnTo>
                    <a:pt x="18" y="18"/>
                  </a:lnTo>
                  <a:lnTo>
                    <a:pt x="13" y="11"/>
                  </a:lnTo>
                  <a:lnTo>
                    <a:pt x="7" y="4"/>
                  </a:lnTo>
                  <a:lnTo>
                    <a:pt x="3" y="2"/>
                  </a:lnTo>
                  <a:lnTo>
                    <a:pt x="1" y="0"/>
                  </a:lnTo>
                  <a:lnTo>
                    <a:pt x="0" y="1"/>
                  </a:lnTo>
                  <a:lnTo>
                    <a:pt x="6" y="183"/>
                  </a:lnTo>
                  <a:lnTo>
                    <a:pt x="505" y="178"/>
                  </a:lnTo>
                  <a:lnTo>
                    <a:pt x="504" y="134"/>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66" name="Freeform 96"/>
            <p:cNvSpPr>
              <a:spLocks/>
            </p:cNvSpPr>
            <p:nvPr/>
          </p:nvSpPr>
          <p:spPr bwMode="auto">
            <a:xfrm>
              <a:off x="1431" y="1536"/>
              <a:ext cx="2633" cy="700"/>
            </a:xfrm>
            <a:custGeom>
              <a:avLst/>
              <a:gdLst>
                <a:gd name="T0" fmla="*/ 2632 w 2633"/>
                <a:gd name="T1" fmla="*/ 523 h 700"/>
                <a:gd name="T2" fmla="*/ 2598 w 2633"/>
                <a:gd name="T3" fmla="*/ 402 h 700"/>
                <a:gd name="T4" fmla="*/ 2555 w 2633"/>
                <a:gd name="T5" fmla="*/ 396 h 700"/>
                <a:gd name="T6" fmla="*/ 2518 w 2633"/>
                <a:gd name="T7" fmla="*/ 390 h 700"/>
                <a:gd name="T8" fmla="*/ 2487 w 2633"/>
                <a:gd name="T9" fmla="*/ 386 h 700"/>
                <a:gd name="T10" fmla="*/ 2457 w 2633"/>
                <a:gd name="T11" fmla="*/ 382 h 700"/>
                <a:gd name="T12" fmla="*/ 2424 w 2633"/>
                <a:gd name="T13" fmla="*/ 379 h 700"/>
                <a:gd name="T14" fmla="*/ 2391 w 2633"/>
                <a:gd name="T15" fmla="*/ 376 h 700"/>
                <a:gd name="T16" fmla="*/ 2355 w 2633"/>
                <a:gd name="T17" fmla="*/ 375 h 700"/>
                <a:gd name="T18" fmla="*/ 2310 w 2633"/>
                <a:gd name="T19" fmla="*/ 370 h 700"/>
                <a:gd name="T20" fmla="*/ 2261 w 2633"/>
                <a:gd name="T21" fmla="*/ 367 h 700"/>
                <a:gd name="T22" fmla="*/ 2201 w 2633"/>
                <a:gd name="T23" fmla="*/ 361 h 700"/>
                <a:gd name="T24" fmla="*/ 2068 w 2633"/>
                <a:gd name="T25" fmla="*/ 304 h 700"/>
                <a:gd name="T26" fmla="*/ 1945 w 2633"/>
                <a:gd name="T27" fmla="*/ 262 h 700"/>
                <a:gd name="T28" fmla="*/ 1829 w 2633"/>
                <a:gd name="T29" fmla="*/ 235 h 700"/>
                <a:gd name="T30" fmla="*/ 1720 w 2633"/>
                <a:gd name="T31" fmla="*/ 220 h 700"/>
                <a:gd name="T32" fmla="*/ 1620 w 2633"/>
                <a:gd name="T33" fmla="*/ 216 h 700"/>
                <a:gd name="T34" fmla="*/ 1533 w 2633"/>
                <a:gd name="T35" fmla="*/ 220 h 700"/>
                <a:gd name="T36" fmla="*/ 1454 w 2633"/>
                <a:gd name="T37" fmla="*/ 229 h 700"/>
                <a:gd name="T38" fmla="*/ 1387 w 2633"/>
                <a:gd name="T39" fmla="*/ 243 h 700"/>
                <a:gd name="T40" fmla="*/ 1329 w 2633"/>
                <a:gd name="T41" fmla="*/ 258 h 700"/>
                <a:gd name="T42" fmla="*/ 1287 w 2633"/>
                <a:gd name="T43" fmla="*/ 273 h 700"/>
                <a:gd name="T44" fmla="*/ 1244 w 2633"/>
                <a:gd name="T45" fmla="*/ 290 h 700"/>
                <a:gd name="T46" fmla="*/ 1169 w 2633"/>
                <a:gd name="T47" fmla="*/ 316 h 700"/>
                <a:gd name="T48" fmla="*/ 1086 w 2633"/>
                <a:gd name="T49" fmla="*/ 339 h 700"/>
                <a:gd name="T50" fmla="*/ 1009 w 2633"/>
                <a:gd name="T51" fmla="*/ 359 h 700"/>
                <a:gd name="T52" fmla="*/ 951 w 2633"/>
                <a:gd name="T53" fmla="*/ 373 h 700"/>
                <a:gd name="T54" fmla="*/ 924 w 2633"/>
                <a:gd name="T55" fmla="*/ 379 h 700"/>
                <a:gd name="T56" fmla="*/ 912 w 2633"/>
                <a:gd name="T57" fmla="*/ 381 h 700"/>
                <a:gd name="T58" fmla="*/ 885 w 2633"/>
                <a:gd name="T59" fmla="*/ 388 h 700"/>
                <a:gd name="T60" fmla="*/ 845 w 2633"/>
                <a:gd name="T61" fmla="*/ 396 h 700"/>
                <a:gd name="T62" fmla="*/ 795 w 2633"/>
                <a:gd name="T63" fmla="*/ 405 h 700"/>
                <a:gd name="T64" fmla="*/ 740 w 2633"/>
                <a:gd name="T65" fmla="*/ 410 h 700"/>
                <a:gd name="T66" fmla="*/ 682 w 2633"/>
                <a:gd name="T67" fmla="*/ 411 h 700"/>
                <a:gd name="T68" fmla="*/ 625 w 2633"/>
                <a:gd name="T69" fmla="*/ 407 h 700"/>
                <a:gd name="T70" fmla="*/ 574 w 2633"/>
                <a:gd name="T71" fmla="*/ 394 h 700"/>
                <a:gd name="T72" fmla="*/ 526 w 2633"/>
                <a:gd name="T73" fmla="*/ 370 h 700"/>
                <a:gd name="T74" fmla="*/ 489 w 2633"/>
                <a:gd name="T75" fmla="*/ 335 h 700"/>
                <a:gd name="T76" fmla="*/ 316 w 2633"/>
                <a:gd name="T77" fmla="*/ 41 h 700"/>
                <a:gd name="T78" fmla="*/ 305 w 2633"/>
                <a:gd name="T79" fmla="*/ 27 h 700"/>
                <a:gd name="T80" fmla="*/ 276 w 2633"/>
                <a:gd name="T81" fmla="*/ 8 h 700"/>
                <a:gd name="T82" fmla="*/ 228 w 2633"/>
                <a:gd name="T83" fmla="*/ 1 h 700"/>
                <a:gd name="T84" fmla="*/ 188 w 2633"/>
                <a:gd name="T85" fmla="*/ 2 h 700"/>
                <a:gd name="T86" fmla="*/ 147 w 2633"/>
                <a:gd name="T87" fmla="*/ 2 h 700"/>
                <a:gd name="T88" fmla="*/ 111 w 2633"/>
                <a:gd name="T89" fmla="*/ 2 h 700"/>
                <a:gd name="T90" fmla="*/ 83 w 2633"/>
                <a:gd name="T91" fmla="*/ 3 h 700"/>
                <a:gd name="T92" fmla="*/ 72 w 2633"/>
                <a:gd name="T93" fmla="*/ 5 h 700"/>
                <a:gd name="T94" fmla="*/ 57 w 2633"/>
                <a:gd name="T95" fmla="*/ 126 h 700"/>
                <a:gd name="T96" fmla="*/ 46 w 2633"/>
                <a:gd name="T97" fmla="*/ 247 h 700"/>
                <a:gd name="T98" fmla="*/ 33 w 2633"/>
                <a:gd name="T99" fmla="*/ 368 h 700"/>
                <a:gd name="T100" fmla="*/ 21 w 2633"/>
                <a:gd name="T101" fmla="*/ 489 h 700"/>
                <a:gd name="T102" fmla="*/ 6 w 2633"/>
                <a:gd name="T103" fmla="*/ 610 h 700"/>
                <a:gd name="T104" fmla="*/ 0 w 2633"/>
                <a:gd name="T105" fmla="*/ 659 h 700"/>
                <a:gd name="T106" fmla="*/ 3 w 2633"/>
                <a:gd name="T107" fmla="*/ 671 h 700"/>
                <a:gd name="T108" fmla="*/ 28 w 2633"/>
                <a:gd name="T109" fmla="*/ 679 h 70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33"/>
                <a:gd name="T166" fmla="*/ 0 h 700"/>
                <a:gd name="T167" fmla="*/ 2633 w 2633"/>
                <a:gd name="T168" fmla="*/ 700 h 70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33" h="700">
                  <a:moveTo>
                    <a:pt x="201" y="695"/>
                  </a:moveTo>
                  <a:lnTo>
                    <a:pt x="198" y="621"/>
                  </a:lnTo>
                  <a:lnTo>
                    <a:pt x="2632" y="523"/>
                  </a:lnTo>
                  <a:lnTo>
                    <a:pt x="2630" y="407"/>
                  </a:lnTo>
                  <a:lnTo>
                    <a:pt x="2613" y="404"/>
                  </a:lnTo>
                  <a:lnTo>
                    <a:pt x="2598" y="402"/>
                  </a:lnTo>
                  <a:lnTo>
                    <a:pt x="2583" y="399"/>
                  </a:lnTo>
                  <a:lnTo>
                    <a:pt x="2569" y="398"/>
                  </a:lnTo>
                  <a:lnTo>
                    <a:pt x="2555" y="396"/>
                  </a:lnTo>
                  <a:lnTo>
                    <a:pt x="2543" y="394"/>
                  </a:lnTo>
                  <a:lnTo>
                    <a:pt x="2530" y="393"/>
                  </a:lnTo>
                  <a:lnTo>
                    <a:pt x="2518" y="390"/>
                  </a:lnTo>
                  <a:lnTo>
                    <a:pt x="2509" y="388"/>
                  </a:lnTo>
                  <a:lnTo>
                    <a:pt x="2497" y="387"/>
                  </a:lnTo>
                  <a:lnTo>
                    <a:pt x="2487" y="386"/>
                  </a:lnTo>
                  <a:lnTo>
                    <a:pt x="2476" y="385"/>
                  </a:lnTo>
                  <a:lnTo>
                    <a:pt x="2465" y="384"/>
                  </a:lnTo>
                  <a:lnTo>
                    <a:pt x="2457" y="382"/>
                  </a:lnTo>
                  <a:lnTo>
                    <a:pt x="2445" y="381"/>
                  </a:lnTo>
                  <a:lnTo>
                    <a:pt x="2435" y="381"/>
                  </a:lnTo>
                  <a:lnTo>
                    <a:pt x="2424" y="379"/>
                  </a:lnTo>
                  <a:lnTo>
                    <a:pt x="2414" y="379"/>
                  </a:lnTo>
                  <a:lnTo>
                    <a:pt x="2403" y="377"/>
                  </a:lnTo>
                  <a:lnTo>
                    <a:pt x="2391" y="376"/>
                  </a:lnTo>
                  <a:lnTo>
                    <a:pt x="2379" y="376"/>
                  </a:lnTo>
                  <a:lnTo>
                    <a:pt x="2367" y="374"/>
                  </a:lnTo>
                  <a:lnTo>
                    <a:pt x="2355" y="375"/>
                  </a:lnTo>
                  <a:lnTo>
                    <a:pt x="2340" y="372"/>
                  </a:lnTo>
                  <a:lnTo>
                    <a:pt x="2326" y="371"/>
                  </a:lnTo>
                  <a:lnTo>
                    <a:pt x="2310" y="370"/>
                  </a:lnTo>
                  <a:lnTo>
                    <a:pt x="2294" y="370"/>
                  </a:lnTo>
                  <a:lnTo>
                    <a:pt x="2279" y="368"/>
                  </a:lnTo>
                  <a:lnTo>
                    <a:pt x="2261" y="367"/>
                  </a:lnTo>
                  <a:lnTo>
                    <a:pt x="2241" y="365"/>
                  </a:lnTo>
                  <a:lnTo>
                    <a:pt x="2222" y="363"/>
                  </a:lnTo>
                  <a:lnTo>
                    <a:pt x="2201" y="361"/>
                  </a:lnTo>
                  <a:lnTo>
                    <a:pt x="2155" y="340"/>
                  </a:lnTo>
                  <a:lnTo>
                    <a:pt x="2111" y="320"/>
                  </a:lnTo>
                  <a:lnTo>
                    <a:pt x="2068" y="304"/>
                  </a:lnTo>
                  <a:lnTo>
                    <a:pt x="2027" y="289"/>
                  </a:lnTo>
                  <a:lnTo>
                    <a:pt x="1985" y="275"/>
                  </a:lnTo>
                  <a:lnTo>
                    <a:pt x="1945" y="262"/>
                  </a:lnTo>
                  <a:lnTo>
                    <a:pt x="1905" y="253"/>
                  </a:lnTo>
                  <a:lnTo>
                    <a:pt x="1866" y="243"/>
                  </a:lnTo>
                  <a:lnTo>
                    <a:pt x="1829" y="235"/>
                  </a:lnTo>
                  <a:lnTo>
                    <a:pt x="1792" y="230"/>
                  </a:lnTo>
                  <a:lnTo>
                    <a:pt x="1755" y="224"/>
                  </a:lnTo>
                  <a:lnTo>
                    <a:pt x="1720" y="220"/>
                  </a:lnTo>
                  <a:lnTo>
                    <a:pt x="1686" y="218"/>
                  </a:lnTo>
                  <a:lnTo>
                    <a:pt x="1653" y="217"/>
                  </a:lnTo>
                  <a:lnTo>
                    <a:pt x="1620" y="216"/>
                  </a:lnTo>
                  <a:lnTo>
                    <a:pt x="1592" y="216"/>
                  </a:lnTo>
                  <a:lnTo>
                    <a:pt x="1561" y="218"/>
                  </a:lnTo>
                  <a:lnTo>
                    <a:pt x="1533" y="220"/>
                  </a:lnTo>
                  <a:lnTo>
                    <a:pt x="1506" y="223"/>
                  </a:lnTo>
                  <a:lnTo>
                    <a:pt x="1480" y="225"/>
                  </a:lnTo>
                  <a:lnTo>
                    <a:pt x="1454" y="229"/>
                  </a:lnTo>
                  <a:lnTo>
                    <a:pt x="1430" y="233"/>
                  </a:lnTo>
                  <a:lnTo>
                    <a:pt x="1408" y="239"/>
                  </a:lnTo>
                  <a:lnTo>
                    <a:pt x="1387" y="243"/>
                  </a:lnTo>
                  <a:lnTo>
                    <a:pt x="1367" y="247"/>
                  </a:lnTo>
                  <a:lnTo>
                    <a:pt x="1347" y="252"/>
                  </a:lnTo>
                  <a:lnTo>
                    <a:pt x="1329" y="258"/>
                  </a:lnTo>
                  <a:lnTo>
                    <a:pt x="1313" y="262"/>
                  </a:lnTo>
                  <a:lnTo>
                    <a:pt x="1300" y="268"/>
                  </a:lnTo>
                  <a:lnTo>
                    <a:pt x="1287" y="273"/>
                  </a:lnTo>
                  <a:lnTo>
                    <a:pt x="1273" y="279"/>
                  </a:lnTo>
                  <a:lnTo>
                    <a:pt x="1264" y="283"/>
                  </a:lnTo>
                  <a:lnTo>
                    <a:pt x="1244" y="290"/>
                  </a:lnTo>
                  <a:lnTo>
                    <a:pt x="1221" y="298"/>
                  </a:lnTo>
                  <a:lnTo>
                    <a:pt x="1195" y="307"/>
                  </a:lnTo>
                  <a:lnTo>
                    <a:pt x="1169" y="316"/>
                  </a:lnTo>
                  <a:lnTo>
                    <a:pt x="1142" y="323"/>
                  </a:lnTo>
                  <a:lnTo>
                    <a:pt x="1113" y="331"/>
                  </a:lnTo>
                  <a:lnTo>
                    <a:pt x="1086" y="339"/>
                  </a:lnTo>
                  <a:lnTo>
                    <a:pt x="1060" y="347"/>
                  </a:lnTo>
                  <a:lnTo>
                    <a:pt x="1034" y="353"/>
                  </a:lnTo>
                  <a:lnTo>
                    <a:pt x="1009" y="359"/>
                  </a:lnTo>
                  <a:lnTo>
                    <a:pt x="987" y="364"/>
                  </a:lnTo>
                  <a:lnTo>
                    <a:pt x="967" y="369"/>
                  </a:lnTo>
                  <a:lnTo>
                    <a:pt x="951" y="373"/>
                  </a:lnTo>
                  <a:lnTo>
                    <a:pt x="938" y="375"/>
                  </a:lnTo>
                  <a:lnTo>
                    <a:pt x="929" y="377"/>
                  </a:lnTo>
                  <a:lnTo>
                    <a:pt x="924" y="379"/>
                  </a:lnTo>
                  <a:lnTo>
                    <a:pt x="923" y="379"/>
                  </a:lnTo>
                  <a:lnTo>
                    <a:pt x="919" y="380"/>
                  </a:lnTo>
                  <a:lnTo>
                    <a:pt x="912" y="381"/>
                  </a:lnTo>
                  <a:lnTo>
                    <a:pt x="904" y="383"/>
                  </a:lnTo>
                  <a:lnTo>
                    <a:pt x="896" y="386"/>
                  </a:lnTo>
                  <a:lnTo>
                    <a:pt x="885" y="388"/>
                  </a:lnTo>
                  <a:lnTo>
                    <a:pt x="873" y="390"/>
                  </a:lnTo>
                  <a:lnTo>
                    <a:pt x="861" y="394"/>
                  </a:lnTo>
                  <a:lnTo>
                    <a:pt x="845" y="396"/>
                  </a:lnTo>
                  <a:lnTo>
                    <a:pt x="830" y="400"/>
                  </a:lnTo>
                  <a:lnTo>
                    <a:pt x="813" y="402"/>
                  </a:lnTo>
                  <a:lnTo>
                    <a:pt x="795" y="405"/>
                  </a:lnTo>
                  <a:lnTo>
                    <a:pt x="778" y="408"/>
                  </a:lnTo>
                  <a:lnTo>
                    <a:pt x="760" y="410"/>
                  </a:lnTo>
                  <a:lnTo>
                    <a:pt x="740" y="410"/>
                  </a:lnTo>
                  <a:lnTo>
                    <a:pt x="722" y="412"/>
                  </a:lnTo>
                  <a:lnTo>
                    <a:pt x="702" y="411"/>
                  </a:lnTo>
                  <a:lnTo>
                    <a:pt x="682" y="411"/>
                  </a:lnTo>
                  <a:lnTo>
                    <a:pt x="663" y="411"/>
                  </a:lnTo>
                  <a:lnTo>
                    <a:pt x="644" y="410"/>
                  </a:lnTo>
                  <a:lnTo>
                    <a:pt x="625" y="407"/>
                  </a:lnTo>
                  <a:lnTo>
                    <a:pt x="607" y="403"/>
                  </a:lnTo>
                  <a:lnTo>
                    <a:pt x="590" y="399"/>
                  </a:lnTo>
                  <a:lnTo>
                    <a:pt x="574" y="394"/>
                  </a:lnTo>
                  <a:lnTo>
                    <a:pt x="557" y="387"/>
                  </a:lnTo>
                  <a:lnTo>
                    <a:pt x="541" y="379"/>
                  </a:lnTo>
                  <a:lnTo>
                    <a:pt x="526" y="370"/>
                  </a:lnTo>
                  <a:lnTo>
                    <a:pt x="513" y="359"/>
                  </a:lnTo>
                  <a:lnTo>
                    <a:pt x="500" y="348"/>
                  </a:lnTo>
                  <a:lnTo>
                    <a:pt x="489" y="335"/>
                  </a:lnTo>
                  <a:lnTo>
                    <a:pt x="480" y="318"/>
                  </a:lnTo>
                  <a:lnTo>
                    <a:pt x="472" y="302"/>
                  </a:lnTo>
                  <a:lnTo>
                    <a:pt x="316" y="41"/>
                  </a:lnTo>
                  <a:lnTo>
                    <a:pt x="313" y="38"/>
                  </a:lnTo>
                  <a:lnTo>
                    <a:pt x="310" y="33"/>
                  </a:lnTo>
                  <a:lnTo>
                    <a:pt x="305" y="27"/>
                  </a:lnTo>
                  <a:lnTo>
                    <a:pt x="298" y="21"/>
                  </a:lnTo>
                  <a:lnTo>
                    <a:pt x="288" y="13"/>
                  </a:lnTo>
                  <a:lnTo>
                    <a:pt x="276" y="8"/>
                  </a:lnTo>
                  <a:lnTo>
                    <a:pt x="259" y="4"/>
                  </a:lnTo>
                  <a:lnTo>
                    <a:pt x="239" y="2"/>
                  </a:lnTo>
                  <a:lnTo>
                    <a:pt x="228" y="1"/>
                  </a:lnTo>
                  <a:lnTo>
                    <a:pt x="217" y="1"/>
                  </a:lnTo>
                  <a:lnTo>
                    <a:pt x="202" y="1"/>
                  </a:lnTo>
                  <a:lnTo>
                    <a:pt x="188" y="2"/>
                  </a:lnTo>
                  <a:lnTo>
                    <a:pt x="174" y="0"/>
                  </a:lnTo>
                  <a:lnTo>
                    <a:pt x="162" y="1"/>
                  </a:lnTo>
                  <a:lnTo>
                    <a:pt x="147" y="2"/>
                  </a:lnTo>
                  <a:lnTo>
                    <a:pt x="134" y="1"/>
                  </a:lnTo>
                  <a:lnTo>
                    <a:pt x="121" y="1"/>
                  </a:lnTo>
                  <a:lnTo>
                    <a:pt x="111" y="2"/>
                  </a:lnTo>
                  <a:lnTo>
                    <a:pt x="100" y="2"/>
                  </a:lnTo>
                  <a:lnTo>
                    <a:pt x="91" y="3"/>
                  </a:lnTo>
                  <a:lnTo>
                    <a:pt x="83" y="3"/>
                  </a:lnTo>
                  <a:lnTo>
                    <a:pt x="77" y="4"/>
                  </a:lnTo>
                  <a:lnTo>
                    <a:pt x="73" y="5"/>
                  </a:lnTo>
                  <a:lnTo>
                    <a:pt x="72" y="5"/>
                  </a:lnTo>
                  <a:lnTo>
                    <a:pt x="66" y="45"/>
                  </a:lnTo>
                  <a:lnTo>
                    <a:pt x="62" y="86"/>
                  </a:lnTo>
                  <a:lnTo>
                    <a:pt x="57" y="126"/>
                  </a:lnTo>
                  <a:lnTo>
                    <a:pt x="53" y="166"/>
                  </a:lnTo>
                  <a:lnTo>
                    <a:pt x="48" y="207"/>
                  </a:lnTo>
                  <a:lnTo>
                    <a:pt x="46" y="247"/>
                  </a:lnTo>
                  <a:lnTo>
                    <a:pt x="41" y="288"/>
                  </a:lnTo>
                  <a:lnTo>
                    <a:pt x="36" y="329"/>
                  </a:lnTo>
                  <a:lnTo>
                    <a:pt x="33" y="368"/>
                  </a:lnTo>
                  <a:lnTo>
                    <a:pt x="28" y="409"/>
                  </a:lnTo>
                  <a:lnTo>
                    <a:pt x="24" y="450"/>
                  </a:lnTo>
                  <a:lnTo>
                    <a:pt x="21" y="489"/>
                  </a:lnTo>
                  <a:lnTo>
                    <a:pt x="15" y="530"/>
                  </a:lnTo>
                  <a:lnTo>
                    <a:pt x="11" y="570"/>
                  </a:lnTo>
                  <a:lnTo>
                    <a:pt x="6" y="610"/>
                  </a:lnTo>
                  <a:lnTo>
                    <a:pt x="1" y="651"/>
                  </a:lnTo>
                  <a:lnTo>
                    <a:pt x="1" y="656"/>
                  </a:lnTo>
                  <a:lnTo>
                    <a:pt x="0" y="659"/>
                  </a:lnTo>
                  <a:lnTo>
                    <a:pt x="0" y="664"/>
                  </a:lnTo>
                  <a:lnTo>
                    <a:pt x="2" y="668"/>
                  </a:lnTo>
                  <a:lnTo>
                    <a:pt x="3" y="671"/>
                  </a:lnTo>
                  <a:lnTo>
                    <a:pt x="9" y="674"/>
                  </a:lnTo>
                  <a:lnTo>
                    <a:pt x="16" y="677"/>
                  </a:lnTo>
                  <a:lnTo>
                    <a:pt x="28" y="679"/>
                  </a:lnTo>
                  <a:lnTo>
                    <a:pt x="163" y="699"/>
                  </a:lnTo>
                  <a:lnTo>
                    <a:pt x="201" y="695"/>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19467" name="Freeform 97"/>
            <p:cNvSpPr>
              <a:spLocks/>
            </p:cNvSpPr>
            <p:nvPr/>
          </p:nvSpPr>
          <p:spPr bwMode="auto">
            <a:xfrm>
              <a:off x="1428" y="1539"/>
              <a:ext cx="2640" cy="703"/>
            </a:xfrm>
            <a:custGeom>
              <a:avLst/>
              <a:gdLst>
                <a:gd name="T0" fmla="*/ 2639 w 2640"/>
                <a:gd name="T1" fmla="*/ 523 h 703"/>
                <a:gd name="T2" fmla="*/ 2607 w 2640"/>
                <a:gd name="T3" fmla="*/ 401 h 703"/>
                <a:gd name="T4" fmla="*/ 2563 w 2640"/>
                <a:gd name="T5" fmla="*/ 395 h 703"/>
                <a:gd name="T6" fmla="*/ 2527 w 2640"/>
                <a:gd name="T7" fmla="*/ 390 h 703"/>
                <a:gd name="T8" fmla="*/ 2495 w 2640"/>
                <a:gd name="T9" fmla="*/ 385 h 703"/>
                <a:gd name="T10" fmla="*/ 2464 w 2640"/>
                <a:gd name="T11" fmla="*/ 381 h 703"/>
                <a:gd name="T12" fmla="*/ 2432 w 2640"/>
                <a:gd name="T13" fmla="*/ 378 h 703"/>
                <a:gd name="T14" fmla="*/ 2399 w 2640"/>
                <a:gd name="T15" fmla="*/ 374 h 703"/>
                <a:gd name="T16" fmla="*/ 2362 w 2640"/>
                <a:gd name="T17" fmla="*/ 373 h 703"/>
                <a:gd name="T18" fmla="*/ 2318 w 2640"/>
                <a:gd name="T19" fmla="*/ 369 h 703"/>
                <a:gd name="T20" fmla="*/ 2268 w 2640"/>
                <a:gd name="T21" fmla="*/ 366 h 703"/>
                <a:gd name="T22" fmla="*/ 2208 w 2640"/>
                <a:gd name="T23" fmla="*/ 361 h 703"/>
                <a:gd name="T24" fmla="*/ 2076 w 2640"/>
                <a:gd name="T25" fmla="*/ 303 h 703"/>
                <a:gd name="T26" fmla="*/ 1952 w 2640"/>
                <a:gd name="T27" fmla="*/ 262 h 703"/>
                <a:gd name="T28" fmla="*/ 1836 w 2640"/>
                <a:gd name="T29" fmla="*/ 234 h 703"/>
                <a:gd name="T30" fmla="*/ 1727 w 2640"/>
                <a:gd name="T31" fmla="*/ 219 h 703"/>
                <a:gd name="T32" fmla="*/ 1627 w 2640"/>
                <a:gd name="T33" fmla="*/ 216 h 703"/>
                <a:gd name="T34" fmla="*/ 1539 w 2640"/>
                <a:gd name="T35" fmla="*/ 219 h 703"/>
                <a:gd name="T36" fmla="*/ 1460 w 2640"/>
                <a:gd name="T37" fmla="*/ 228 h 703"/>
                <a:gd name="T38" fmla="*/ 1391 w 2640"/>
                <a:gd name="T39" fmla="*/ 243 h 703"/>
                <a:gd name="T40" fmla="*/ 1334 w 2640"/>
                <a:gd name="T41" fmla="*/ 258 h 703"/>
                <a:gd name="T42" fmla="*/ 1290 w 2640"/>
                <a:gd name="T43" fmla="*/ 273 h 703"/>
                <a:gd name="T44" fmla="*/ 1248 w 2640"/>
                <a:gd name="T45" fmla="*/ 290 h 703"/>
                <a:gd name="T46" fmla="*/ 1174 w 2640"/>
                <a:gd name="T47" fmla="*/ 316 h 703"/>
                <a:gd name="T48" fmla="*/ 1090 w 2640"/>
                <a:gd name="T49" fmla="*/ 340 h 703"/>
                <a:gd name="T50" fmla="*/ 1013 w 2640"/>
                <a:gd name="T51" fmla="*/ 360 h 703"/>
                <a:gd name="T52" fmla="*/ 955 w 2640"/>
                <a:gd name="T53" fmla="*/ 374 h 703"/>
                <a:gd name="T54" fmla="*/ 928 w 2640"/>
                <a:gd name="T55" fmla="*/ 379 h 703"/>
                <a:gd name="T56" fmla="*/ 916 w 2640"/>
                <a:gd name="T57" fmla="*/ 381 h 703"/>
                <a:gd name="T58" fmla="*/ 889 w 2640"/>
                <a:gd name="T59" fmla="*/ 389 h 703"/>
                <a:gd name="T60" fmla="*/ 849 w 2640"/>
                <a:gd name="T61" fmla="*/ 397 h 703"/>
                <a:gd name="T62" fmla="*/ 799 w 2640"/>
                <a:gd name="T63" fmla="*/ 405 h 703"/>
                <a:gd name="T64" fmla="*/ 744 w 2640"/>
                <a:gd name="T65" fmla="*/ 411 h 703"/>
                <a:gd name="T66" fmla="*/ 686 w 2640"/>
                <a:gd name="T67" fmla="*/ 412 h 703"/>
                <a:gd name="T68" fmla="*/ 628 w 2640"/>
                <a:gd name="T69" fmla="*/ 408 h 703"/>
                <a:gd name="T70" fmla="*/ 576 w 2640"/>
                <a:gd name="T71" fmla="*/ 395 h 703"/>
                <a:gd name="T72" fmla="*/ 529 w 2640"/>
                <a:gd name="T73" fmla="*/ 372 h 703"/>
                <a:gd name="T74" fmla="*/ 492 w 2640"/>
                <a:gd name="T75" fmla="*/ 335 h 703"/>
                <a:gd name="T76" fmla="*/ 318 w 2640"/>
                <a:gd name="T77" fmla="*/ 41 h 703"/>
                <a:gd name="T78" fmla="*/ 308 w 2640"/>
                <a:gd name="T79" fmla="*/ 27 h 703"/>
                <a:gd name="T80" fmla="*/ 278 w 2640"/>
                <a:gd name="T81" fmla="*/ 8 h 703"/>
                <a:gd name="T82" fmla="*/ 230 w 2640"/>
                <a:gd name="T83" fmla="*/ 1 h 703"/>
                <a:gd name="T84" fmla="*/ 190 w 2640"/>
                <a:gd name="T85" fmla="*/ 1 h 703"/>
                <a:gd name="T86" fmla="*/ 149 w 2640"/>
                <a:gd name="T87" fmla="*/ 1 h 703"/>
                <a:gd name="T88" fmla="*/ 113 w 2640"/>
                <a:gd name="T89" fmla="*/ 2 h 703"/>
                <a:gd name="T90" fmla="*/ 84 w 2640"/>
                <a:gd name="T91" fmla="*/ 3 h 703"/>
                <a:gd name="T92" fmla="*/ 74 w 2640"/>
                <a:gd name="T93" fmla="*/ 4 h 703"/>
                <a:gd name="T94" fmla="*/ 59 w 2640"/>
                <a:gd name="T95" fmla="*/ 126 h 703"/>
                <a:gd name="T96" fmla="*/ 47 w 2640"/>
                <a:gd name="T97" fmla="*/ 248 h 703"/>
                <a:gd name="T98" fmla="*/ 34 w 2640"/>
                <a:gd name="T99" fmla="*/ 370 h 703"/>
                <a:gd name="T100" fmla="*/ 21 w 2640"/>
                <a:gd name="T101" fmla="*/ 491 h 703"/>
                <a:gd name="T102" fmla="*/ 7 w 2640"/>
                <a:gd name="T103" fmla="*/ 613 h 703"/>
                <a:gd name="T104" fmla="*/ 0 w 2640"/>
                <a:gd name="T105" fmla="*/ 662 h 703"/>
                <a:gd name="T106" fmla="*/ 4 w 2640"/>
                <a:gd name="T107" fmla="*/ 674 h 703"/>
                <a:gd name="T108" fmla="*/ 29 w 2640"/>
                <a:gd name="T109" fmla="*/ 682 h 70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640"/>
                <a:gd name="T166" fmla="*/ 0 h 703"/>
                <a:gd name="T167" fmla="*/ 2640 w 2640"/>
                <a:gd name="T168" fmla="*/ 703 h 70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640" h="703">
                  <a:moveTo>
                    <a:pt x="202" y="699"/>
                  </a:moveTo>
                  <a:lnTo>
                    <a:pt x="200" y="623"/>
                  </a:lnTo>
                  <a:lnTo>
                    <a:pt x="2639" y="523"/>
                  </a:lnTo>
                  <a:lnTo>
                    <a:pt x="2638" y="407"/>
                  </a:lnTo>
                  <a:lnTo>
                    <a:pt x="2622" y="403"/>
                  </a:lnTo>
                  <a:lnTo>
                    <a:pt x="2607" y="401"/>
                  </a:lnTo>
                  <a:lnTo>
                    <a:pt x="2592" y="398"/>
                  </a:lnTo>
                  <a:lnTo>
                    <a:pt x="2578" y="397"/>
                  </a:lnTo>
                  <a:lnTo>
                    <a:pt x="2563" y="395"/>
                  </a:lnTo>
                  <a:lnTo>
                    <a:pt x="2551" y="393"/>
                  </a:lnTo>
                  <a:lnTo>
                    <a:pt x="2539" y="392"/>
                  </a:lnTo>
                  <a:lnTo>
                    <a:pt x="2527" y="390"/>
                  </a:lnTo>
                  <a:lnTo>
                    <a:pt x="2517" y="387"/>
                  </a:lnTo>
                  <a:lnTo>
                    <a:pt x="2506" y="386"/>
                  </a:lnTo>
                  <a:lnTo>
                    <a:pt x="2495" y="385"/>
                  </a:lnTo>
                  <a:lnTo>
                    <a:pt x="2484" y="384"/>
                  </a:lnTo>
                  <a:lnTo>
                    <a:pt x="2474" y="383"/>
                  </a:lnTo>
                  <a:lnTo>
                    <a:pt x="2464" y="381"/>
                  </a:lnTo>
                  <a:lnTo>
                    <a:pt x="2453" y="380"/>
                  </a:lnTo>
                  <a:lnTo>
                    <a:pt x="2443" y="380"/>
                  </a:lnTo>
                  <a:lnTo>
                    <a:pt x="2432" y="378"/>
                  </a:lnTo>
                  <a:lnTo>
                    <a:pt x="2422" y="378"/>
                  </a:lnTo>
                  <a:lnTo>
                    <a:pt x="2410" y="377"/>
                  </a:lnTo>
                  <a:lnTo>
                    <a:pt x="2399" y="374"/>
                  </a:lnTo>
                  <a:lnTo>
                    <a:pt x="2387" y="374"/>
                  </a:lnTo>
                  <a:lnTo>
                    <a:pt x="2374" y="372"/>
                  </a:lnTo>
                  <a:lnTo>
                    <a:pt x="2362" y="373"/>
                  </a:lnTo>
                  <a:lnTo>
                    <a:pt x="2348" y="371"/>
                  </a:lnTo>
                  <a:lnTo>
                    <a:pt x="2334" y="370"/>
                  </a:lnTo>
                  <a:lnTo>
                    <a:pt x="2318" y="369"/>
                  </a:lnTo>
                  <a:lnTo>
                    <a:pt x="2302" y="369"/>
                  </a:lnTo>
                  <a:lnTo>
                    <a:pt x="2286" y="366"/>
                  </a:lnTo>
                  <a:lnTo>
                    <a:pt x="2268" y="366"/>
                  </a:lnTo>
                  <a:lnTo>
                    <a:pt x="2248" y="365"/>
                  </a:lnTo>
                  <a:lnTo>
                    <a:pt x="2230" y="362"/>
                  </a:lnTo>
                  <a:lnTo>
                    <a:pt x="2208" y="361"/>
                  </a:lnTo>
                  <a:lnTo>
                    <a:pt x="2162" y="340"/>
                  </a:lnTo>
                  <a:lnTo>
                    <a:pt x="2119" y="320"/>
                  </a:lnTo>
                  <a:lnTo>
                    <a:pt x="2076" y="303"/>
                  </a:lnTo>
                  <a:lnTo>
                    <a:pt x="2034" y="288"/>
                  </a:lnTo>
                  <a:lnTo>
                    <a:pt x="1991" y="274"/>
                  </a:lnTo>
                  <a:lnTo>
                    <a:pt x="1952" y="262"/>
                  </a:lnTo>
                  <a:lnTo>
                    <a:pt x="1912" y="252"/>
                  </a:lnTo>
                  <a:lnTo>
                    <a:pt x="1873" y="243"/>
                  </a:lnTo>
                  <a:lnTo>
                    <a:pt x="1836" y="234"/>
                  </a:lnTo>
                  <a:lnTo>
                    <a:pt x="1799" y="229"/>
                  </a:lnTo>
                  <a:lnTo>
                    <a:pt x="1762" y="224"/>
                  </a:lnTo>
                  <a:lnTo>
                    <a:pt x="1727" y="219"/>
                  </a:lnTo>
                  <a:lnTo>
                    <a:pt x="1693" y="217"/>
                  </a:lnTo>
                  <a:lnTo>
                    <a:pt x="1659" y="215"/>
                  </a:lnTo>
                  <a:lnTo>
                    <a:pt x="1627" y="216"/>
                  </a:lnTo>
                  <a:lnTo>
                    <a:pt x="1597" y="215"/>
                  </a:lnTo>
                  <a:lnTo>
                    <a:pt x="1567" y="217"/>
                  </a:lnTo>
                  <a:lnTo>
                    <a:pt x="1539" y="219"/>
                  </a:lnTo>
                  <a:lnTo>
                    <a:pt x="1511" y="222"/>
                  </a:lnTo>
                  <a:lnTo>
                    <a:pt x="1484" y="224"/>
                  </a:lnTo>
                  <a:lnTo>
                    <a:pt x="1460" y="228"/>
                  </a:lnTo>
                  <a:lnTo>
                    <a:pt x="1435" y="232"/>
                  </a:lnTo>
                  <a:lnTo>
                    <a:pt x="1413" y="238"/>
                  </a:lnTo>
                  <a:lnTo>
                    <a:pt x="1391" y="243"/>
                  </a:lnTo>
                  <a:lnTo>
                    <a:pt x="1371" y="247"/>
                  </a:lnTo>
                  <a:lnTo>
                    <a:pt x="1351" y="252"/>
                  </a:lnTo>
                  <a:lnTo>
                    <a:pt x="1334" y="258"/>
                  </a:lnTo>
                  <a:lnTo>
                    <a:pt x="1319" y="262"/>
                  </a:lnTo>
                  <a:lnTo>
                    <a:pt x="1305" y="268"/>
                  </a:lnTo>
                  <a:lnTo>
                    <a:pt x="1290" y="273"/>
                  </a:lnTo>
                  <a:lnTo>
                    <a:pt x="1279" y="278"/>
                  </a:lnTo>
                  <a:lnTo>
                    <a:pt x="1268" y="283"/>
                  </a:lnTo>
                  <a:lnTo>
                    <a:pt x="1248" y="290"/>
                  </a:lnTo>
                  <a:lnTo>
                    <a:pt x="1225" y="298"/>
                  </a:lnTo>
                  <a:lnTo>
                    <a:pt x="1200" y="307"/>
                  </a:lnTo>
                  <a:lnTo>
                    <a:pt x="1174" y="316"/>
                  </a:lnTo>
                  <a:lnTo>
                    <a:pt x="1146" y="323"/>
                  </a:lnTo>
                  <a:lnTo>
                    <a:pt x="1118" y="331"/>
                  </a:lnTo>
                  <a:lnTo>
                    <a:pt x="1090" y="340"/>
                  </a:lnTo>
                  <a:lnTo>
                    <a:pt x="1063" y="348"/>
                  </a:lnTo>
                  <a:lnTo>
                    <a:pt x="1037" y="354"/>
                  </a:lnTo>
                  <a:lnTo>
                    <a:pt x="1013" y="360"/>
                  </a:lnTo>
                  <a:lnTo>
                    <a:pt x="990" y="364"/>
                  </a:lnTo>
                  <a:lnTo>
                    <a:pt x="971" y="369"/>
                  </a:lnTo>
                  <a:lnTo>
                    <a:pt x="955" y="374"/>
                  </a:lnTo>
                  <a:lnTo>
                    <a:pt x="942" y="375"/>
                  </a:lnTo>
                  <a:lnTo>
                    <a:pt x="932" y="377"/>
                  </a:lnTo>
                  <a:lnTo>
                    <a:pt x="928" y="379"/>
                  </a:lnTo>
                  <a:lnTo>
                    <a:pt x="925" y="380"/>
                  </a:lnTo>
                  <a:lnTo>
                    <a:pt x="923" y="381"/>
                  </a:lnTo>
                  <a:lnTo>
                    <a:pt x="916" y="381"/>
                  </a:lnTo>
                  <a:lnTo>
                    <a:pt x="908" y="384"/>
                  </a:lnTo>
                  <a:lnTo>
                    <a:pt x="900" y="386"/>
                  </a:lnTo>
                  <a:lnTo>
                    <a:pt x="889" y="389"/>
                  </a:lnTo>
                  <a:lnTo>
                    <a:pt x="877" y="390"/>
                  </a:lnTo>
                  <a:lnTo>
                    <a:pt x="865" y="395"/>
                  </a:lnTo>
                  <a:lnTo>
                    <a:pt x="849" y="397"/>
                  </a:lnTo>
                  <a:lnTo>
                    <a:pt x="834" y="401"/>
                  </a:lnTo>
                  <a:lnTo>
                    <a:pt x="816" y="403"/>
                  </a:lnTo>
                  <a:lnTo>
                    <a:pt x="799" y="405"/>
                  </a:lnTo>
                  <a:lnTo>
                    <a:pt x="782" y="409"/>
                  </a:lnTo>
                  <a:lnTo>
                    <a:pt x="764" y="409"/>
                  </a:lnTo>
                  <a:lnTo>
                    <a:pt x="744" y="411"/>
                  </a:lnTo>
                  <a:lnTo>
                    <a:pt x="725" y="412"/>
                  </a:lnTo>
                  <a:lnTo>
                    <a:pt x="706" y="413"/>
                  </a:lnTo>
                  <a:lnTo>
                    <a:pt x="686" y="412"/>
                  </a:lnTo>
                  <a:lnTo>
                    <a:pt x="667" y="413"/>
                  </a:lnTo>
                  <a:lnTo>
                    <a:pt x="648" y="412"/>
                  </a:lnTo>
                  <a:lnTo>
                    <a:pt x="628" y="408"/>
                  </a:lnTo>
                  <a:lnTo>
                    <a:pt x="610" y="405"/>
                  </a:lnTo>
                  <a:lnTo>
                    <a:pt x="593" y="400"/>
                  </a:lnTo>
                  <a:lnTo>
                    <a:pt x="576" y="395"/>
                  </a:lnTo>
                  <a:lnTo>
                    <a:pt x="560" y="388"/>
                  </a:lnTo>
                  <a:lnTo>
                    <a:pt x="544" y="380"/>
                  </a:lnTo>
                  <a:lnTo>
                    <a:pt x="529" y="372"/>
                  </a:lnTo>
                  <a:lnTo>
                    <a:pt x="515" y="361"/>
                  </a:lnTo>
                  <a:lnTo>
                    <a:pt x="503" y="349"/>
                  </a:lnTo>
                  <a:lnTo>
                    <a:pt x="492" y="335"/>
                  </a:lnTo>
                  <a:lnTo>
                    <a:pt x="483" y="319"/>
                  </a:lnTo>
                  <a:lnTo>
                    <a:pt x="474" y="303"/>
                  </a:lnTo>
                  <a:lnTo>
                    <a:pt x="318" y="41"/>
                  </a:lnTo>
                  <a:lnTo>
                    <a:pt x="316" y="38"/>
                  </a:lnTo>
                  <a:lnTo>
                    <a:pt x="313" y="34"/>
                  </a:lnTo>
                  <a:lnTo>
                    <a:pt x="308" y="27"/>
                  </a:lnTo>
                  <a:lnTo>
                    <a:pt x="301" y="21"/>
                  </a:lnTo>
                  <a:lnTo>
                    <a:pt x="290" y="13"/>
                  </a:lnTo>
                  <a:lnTo>
                    <a:pt x="278" y="8"/>
                  </a:lnTo>
                  <a:lnTo>
                    <a:pt x="261" y="4"/>
                  </a:lnTo>
                  <a:lnTo>
                    <a:pt x="241" y="1"/>
                  </a:lnTo>
                  <a:lnTo>
                    <a:pt x="230" y="1"/>
                  </a:lnTo>
                  <a:lnTo>
                    <a:pt x="219" y="1"/>
                  </a:lnTo>
                  <a:lnTo>
                    <a:pt x="204" y="1"/>
                  </a:lnTo>
                  <a:lnTo>
                    <a:pt x="190" y="1"/>
                  </a:lnTo>
                  <a:lnTo>
                    <a:pt x="176" y="0"/>
                  </a:lnTo>
                  <a:lnTo>
                    <a:pt x="164" y="1"/>
                  </a:lnTo>
                  <a:lnTo>
                    <a:pt x="149" y="1"/>
                  </a:lnTo>
                  <a:lnTo>
                    <a:pt x="136" y="1"/>
                  </a:lnTo>
                  <a:lnTo>
                    <a:pt x="123" y="1"/>
                  </a:lnTo>
                  <a:lnTo>
                    <a:pt x="113" y="2"/>
                  </a:lnTo>
                  <a:lnTo>
                    <a:pt x="102" y="2"/>
                  </a:lnTo>
                  <a:lnTo>
                    <a:pt x="92" y="3"/>
                  </a:lnTo>
                  <a:lnTo>
                    <a:pt x="84" y="3"/>
                  </a:lnTo>
                  <a:lnTo>
                    <a:pt x="78" y="4"/>
                  </a:lnTo>
                  <a:lnTo>
                    <a:pt x="75" y="5"/>
                  </a:lnTo>
                  <a:lnTo>
                    <a:pt x="74" y="4"/>
                  </a:lnTo>
                  <a:lnTo>
                    <a:pt x="68" y="45"/>
                  </a:lnTo>
                  <a:lnTo>
                    <a:pt x="64" y="86"/>
                  </a:lnTo>
                  <a:lnTo>
                    <a:pt x="59" y="126"/>
                  </a:lnTo>
                  <a:lnTo>
                    <a:pt x="55" y="167"/>
                  </a:lnTo>
                  <a:lnTo>
                    <a:pt x="50" y="208"/>
                  </a:lnTo>
                  <a:lnTo>
                    <a:pt x="47" y="248"/>
                  </a:lnTo>
                  <a:lnTo>
                    <a:pt x="42" y="289"/>
                  </a:lnTo>
                  <a:lnTo>
                    <a:pt x="37" y="329"/>
                  </a:lnTo>
                  <a:lnTo>
                    <a:pt x="34" y="370"/>
                  </a:lnTo>
                  <a:lnTo>
                    <a:pt x="30" y="411"/>
                  </a:lnTo>
                  <a:lnTo>
                    <a:pt x="25" y="450"/>
                  </a:lnTo>
                  <a:lnTo>
                    <a:pt x="21" y="491"/>
                  </a:lnTo>
                  <a:lnTo>
                    <a:pt x="17" y="532"/>
                  </a:lnTo>
                  <a:lnTo>
                    <a:pt x="12" y="572"/>
                  </a:lnTo>
                  <a:lnTo>
                    <a:pt x="7" y="613"/>
                  </a:lnTo>
                  <a:lnTo>
                    <a:pt x="2" y="654"/>
                  </a:lnTo>
                  <a:lnTo>
                    <a:pt x="2" y="658"/>
                  </a:lnTo>
                  <a:lnTo>
                    <a:pt x="0" y="662"/>
                  </a:lnTo>
                  <a:lnTo>
                    <a:pt x="1" y="667"/>
                  </a:lnTo>
                  <a:lnTo>
                    <a:pt x="3" y="671"/>
                  </a:lnTo>
                  <a:lnTo>
                    <a:pt x="4" y="674"/>
                  </a:lnTo>
                  <a:lnTo>
                    <a:pt x="10" y="676"/>
                  </a:lnTo>
                  <a:lnTo>
                    <a:pt x="17" y="679"/>
                  </a:lnTo>
                  <a:lnTo>
                    <a:pt x="29" y="682"/>
                  </a:lnTo>
                  <a:lnTo>
                    <a:pt x="165" y="702"/>
                  </a:lnTo>
                  <a:lnTo>
                    <a:pt x="202" y="699"/>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68" name="Freeform 98"/>
            <p:cNvSpPr>
              <a:spLocks/>
            </p:cNvSpPr>
            <p:nvPr/>
          </p:nvSpPr>
          <p:spPr bwMode="auto">
            <a:xfrm>
              <a:off x="2777" y="1750"/>
              <a:ext cx="854" cy="195"/>
            </a:xfrm>
            <a:custGeom>
              <a:avLst/>
              <a:gdLst>
                <a:gd name="T0" fmla="*/ 853 w 854"/>
                <a:gd name="T1" fmla="*/ 149 h 195"/>
                <a:gd name="T2" fmla="*/ 838 w 854"/>
                <a:gd name="T3" fmla="*/ 185 h 195"/>
                <a:gd name="T4" fmla="*/ 836 w 854"/>
                <a:gd name="T5" fmla="*/ 190 h 195"/>
                <a:gd name="T6" fmla="*/ 688 w 854"/>
                <a:gd name="T7" fmla="*/ 194 h 195"/>
                <a:gd name="T8" fmla="*/ 52 w 854"/>
                <a:gd name="T9" fmla="*/ 97 h 195"/>
                <a:gd name="T10" fmla="*/ 0 w 854"/>
                <a:gd name="T11" fmla="*/ 38 h 195"/>
                <a:gd name="T12" fmla="*/ 1 w 854"/>
                <a:gd name="T13" fmla="*/ 37 h 195"/>
                <a:gd name="T14" fmla="*/ 4 w 854"/>
                <a:gd name="T15" fmla="*/ 37 h 195"/>
                <a:gd name="T16" fmla="*/ 9 w 854"/>
                <a:gd name="T17" fmla="*/ 34 h 195"/>
                <a:gd name="T18" fmla="*/ 17 w 854"/>
                <a:gd name="T19" fmla="*/ 31 h 195"/>
                <a:gd name="T20" fmla="*/ 25 w 854"/>
                <a:gd name="T21" fmla="*/ 29 h 195"/>
                <a:gd name="T22" fmla="*/ 37 w 854"/>
                <a:gd name="T23" fmla="*/ 26 h 195"/>
                <a:gd name="T24" fmla="*/ 50 w 854"/>
                <a:gd name="T25" fmla="*/ 24 h 195"/>
                <a:gd name="T26" fmla="*/ 64 w 854"/>
                <a:gd name="T27" fmla="*/ 20 h 195"/>
                <a:gd name="T28" fmla="*/ 81 w 854"/>
                <a:gd name="T29" fmla="*/ 17 h 195"/>
                <a:gd name="T30" fmla="*/ 98 w 854"/>
                <a:gd name="T31" fmla="*/ 13 h 195"/>
                <a:gd name="T32" fmla="*/ 119 w 854"/>
                <a:gd name="T33" fmla="*/ 9 h 195"/>
                <a:gd name="T34" fmla="*/ 141 w 854"/>
                <a:gd name="T35" fmla="*/ 7 h 195"/>
                <a:gd name="T36" fmla="*/ 163 w 854"/>
                <a:gd name="T37" fmla="*/ 5 h 195"/>
                <a:gd name="T38" fmla="*/ 188 w 854"/>
                <a:gd name="T39" fmla="*/ 2 h 195"/>
                <a:gd name="T40" fmla="*/ 215 w 854"/>
                <a:gd name="T41" fmla="*/ 2 h 195"/>
                <a:gd name="T42" fmla="*/ 242 w 854"/>
                <a:gd name="T43" fmla="*/ 1 h 195"/>
                <a:gd name="T44" fmla="*/ 271 w 854"/>
                <a:gd name="T45" fmla="*/ 0 h 195"/>
                <a:gd name="T46" fmla="*/ 303 w 854"/>
                <a:gd name="T47" fmla="*/ 1 h 195"/>
                <a:gd name="T48" fmla="*/ 334 w 854"/>
                <a:gd name="T49" fmla="*/ 3 h 195"/>
                <a:gd name="T50" fmla="*/ 367 w 854"/>
                <a:gd name="T51" fmla="*/ 5 h 195"/>
                <a:gd name="T52" fmla="*/ 402 w 854"/>
                <a:gd name="T53" fmla="*/ 7 h 195"/>
                <a:gd name="T54" fmla="*/ 438 w 854"/>
                <a:gd name="T55" fmla="*/ 13 h 195"/>
                <a:gd name="T56" fmla="*/ 476 w 854"/>
                <a:gd name="T57" fmla="*/ 19 h 195"/>
                <a:gd name="T58" fmla="*/ 512 w 854"/>
                <a:gd name="T59" fmla="*/ 27 h 195"/>
                <a:gd name="T60" fmla="*/ 551 w 854"/>
                <a:gd name="T61" fmla="*/ 36 h 195"/>
                <a:gd name="T62" fmla="*/ 592 w 854"/>
                <a:gd name="T63" fmla="*/ 47 h 195"/>
                <a:gd name="T64" fmla="*/ 633 w 854"/>
                <a:gd name="T65" fmla="*/ 60 h 195"/>
                <a:gd name="T66" fmla="*/ 675 w 854"/>
                <a:gd name="T67" fmla="*/ 74 h 195"/>
                <a:gd name="T68" fmla="*/ 719 w 854"/>
                <a:gd name="T69" fmla="*/ 88 h 195"/>
                <a:gd name="T70" fmla="*/ 762 w 854"/>
                <a:gd name="T71" fmla="*/ 108 h 195"/>
                <a:gd name="T72" fmla="*/ 807 w 854"/>
                <a:gd name="T73" fmla="*/ 127 h 195"/>
                <a:gd name="T74" fmla="*/ 853 w 854"/>
                <a:gd name="T75" fmla="*/ 149 h 1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54"/>
                <a:gd name="T115" fmla="*/ 0 h 195"/>
                <a:gd name="T116" fmla="*/ 854 w 854"/>
                <a:gd name="T117" fmla="*/ 195 h 19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54" h="195">
                  <a:moveTo>
                    <a:pt x="853" y="149"/>
                  </a:moveTo>
                  <a:lnTo>
                    <a:pt x="838" y="185"/>
                  </a:lnTo>
                  <a:lnTo>
                    <a:pt x="836" y="190"/>
                  </a:lnTo>
                  <a:lnTo>
                    <a:pt x="688" y="194"/>
                  </a:lnTo>
                  <a:lnTo>
                    <a:pt x="52" y="97"/>
                  </a:lnTo>
                  <a:lnTo>
                    <a:pt x="0" y="38"/>
                  </a:lnTo>
                  <a:lnTo>
                    <a:pt x="1" y="37"/>
                  </a:lnTo>
                  <a:lnTo>
                    <a:pt x="4" y="37"/>
                  </a:lnTo>
                  <a:lnTo>
                    <a:pt x="9" y="34"/>
                  </a:lnTo>
                  <a:lnTo>
                    <a:pt x="17" y="31"/>
                  </a:lnTo>
                  <a:lnTo>
                    <a:pt x="25" y="29"/>
                  </a:lnTo>
                  <a:lnTo>
                    <a:pt x="37" y="26"/>
                  </a:lnTo>
                  <a:lnTo>
                    <a:pt x="50" y="24"/>
                  </a:lnTo>
                  <a:lnTo>
                    <a:pt x="64" y="20"/>
                  </a:lnTo>
                  <a:lnTo>
                    <a:pt x="81" y="17"/>
                  </a:lnTo>
                  <a:lnTo>
                    <a:pt x="98" y="13"/>
                  </a:lnTo>
                  <a:lnTo>
                    <a:pt x="119" y="9"/>
                  </a:lnTo>
                  <a:lnTo>
                    <a:pt x="141" y="7"/>
                  </a:lnTo>
                  <a:lnTo>
                    <a:pt x="163" y="5"/>
                  </a:lnTo>
                  <a:lnTo>
                    <a:pt x="188" y="2"/>
                  </a:lnTo>
                  <a:lnTo>
                    <a:pt x="215" y="2"/>
                  </a:lnTo>
                  <a:lnTo>
                    <a:pt x="242" y="1"/>
                  </a:lnTo>
                  <a:lnTo>
                    <a:pt x="271" y="0"/>
                  </a:lnTo>
                  <a:lnTo>
                    <a:pt x="303" y="1"/>
                  </a:lnTo>
                  <a:lnTo>
                    <a:pt x="334" y="3"/>
                  </a:lnTo>
                  <a:lnTo>
                    <a:pt x="367" y="5"/>
                  </a:lnTo>
                  <a:lnTo>
                    <a:pt x="402" y="7"/>
                  </a:lnTo>
                  <a:lnTo>
                    <a:pt x="438" y="13"/>
                  </a:lnTo>
                  <a:lnTo>
                    <a:pt x="476" y="19"/>
                  </a:lnTo>
                  <a:lnTo>
                    <a:pt x="512" y="27"/>
                  </a:lnTo>
                  <a:lnTo>
                    <a:pt x="551" y="36"/>
                  </a:lnTo>
                  <a:lnTo>
                    <a:pt x="592" y="47"/>
                  </a:lnTo>
                  <a:lnTo>
                    <a:pt x="633" y="60"/>
                  </a:lnTo>
                  <a:lnTo>
                    <a:pt x="675" y="74"/>
                  </a:lnTo>
                  <a:lnTo>
                    <a:pt x="719" y="88"/>
                  </a:lnTo>
                  <a:lnTo>
                    <a:pt x="762" y="108"/>
                  </a:lnTo>
                  <a:lnTo>
                    <a:pt x="807" y="127"/>
                  </a:lnTo>
                  <a:lnTo>
                    <a:pt x="853" y="149"/>
                  </a:lnTo>
                </a:path>
              </a:pathLst>
            </a:custGeom>
            <a:solidFill>
              <a:srgbClr val="99FFFF"/>
            </a:solidFill>
            <a:ln w="12700" cap="rnd" cmpd="sng">
              <a:noFill/>
              <a:prstDash val="solid"/>
              <a:round/>
              <a:headEnd type="none" w="med" len="med"/>
              <a:tailEnd type="none" w="med" len="med"/>
            </a:ln>
          </p:spPr>
          <p:txBody>
            <a:bodyPr/>
            <a:lstStyle/>
            <a:p>
              <a:endParaRPr lang="en-GB"/>
            </a:p>
          </p:txBody>
        </p:sp>
        <p:sp>
          <p:nvSpPr>
            <p:cNvPr id="19469" name="Freeform 99"/>
            <p:cNvSpPr>
              <a:spLocks/>
            </p:cNvSpPr>
            <p:nvPr/>
          </p:nvSpPr>
          <p:spPr bwMode="auto">
            <a:xfrm>
              <a:off x="2775" y="1753"/>
              <a:ext cx="862" cy="196"/>
            </a:xfrm>
            <a:custGeom>
              <a:avLst/>
              <a:gdLst>
                <a:gd name="T0" fmla="*/ 861 w 862"/>
                <a:gd name="T1" fmla="*/ 148 h 196"/>
                <a:gd name="T2" fmla="*/ 845 w 862"/>
                <a:gd name="T3" fmla="*/ 185 h 196"/>
                <a:gd name="T4" fmla="*/ 844 w 862"/>
                <a:gd name="T5" fmla="*/ 190 h 196"/>
                <a:gd name="T6" fmla="*/ 693 w 862"/>
                <a:gd name="T7" fmla="*/ 195 h 196"/>
                <a:gd name="T8" fmla="*/ 53 w 862"/>
                <a:gd name="T9" fmla="*/ 101 h 196"/>
                <a:gd name="T10" fmla="*/ 0 w 862"/>
                <a:gd name="T11" fmla="*/ 39 h 196"/>
                <a:gd name="T12" fmla="*/ 2 w 862"/>
                <a:gd name="T13" fmla="*/ 38 h 196"/>
                <a:gd name="T14" fmla="*/ 4 w 862"/>
                <a:gd name="T15" fmla="*/ 38 h 196"/>
                <a:gd name="T16" fmla="*/ 9 w 862"/>
                <a:gd name="T17" fmla="*/ 36 h 196"/>
                <a:gd name="T18" fmla="*/ 17 w 862"/>
                <a:gd name="T19" fmla="*/ 33 h 196"/>
                <a:gd name="T20" fmla="*/ 25 w 862"/>
                <a:gd name="T21" fmla="*/ 30 h 196"/>
                <a:gd name="T22" fmla="*/ 38 w 862"/>
                <a:gd name="T23" fmla="*/ 28 h 196"/>
                <a:gd name="T24" fmla="*/ 50 w 862"/>
                <a:gd name="T25" fmla="*/ 24 h 196"/>
                <a:gd name="T26" fmla="*/ 65 w 862"/>
                <a:gd name="T27" fmla="*/ 21 h 196"/>
                <a:gd name="T28" fmla="*/ 82 w 862"/>
                <a:gd name="T29" fmla="*/ 17 h 196"/>
                <a:gd name="T30" fmla="*/ 100 w 862"/>
                <a:gd name="T31" fmla="*/ 14 h 196"/>
                <a:gd name="T32" fmla="*/ 120 w 862"/>
                <a:gd name="T33" fmla="*/ 10 h 196"/>
                <a:gd name="T34" fmla="*/ 143 w 862"/>
                <a:gd name="T35" fmla="*/ 7 h 196"/>
                <a:gd name="T36" fmla="*/ 165 w 862"/>
                <a:gd name="T37" fmla="*/ 5 h 196"/>
                <a:gd name="T38" fmla="*/ 190 w 862"/>
                <a:gd name="T39" fmla="*/ 2 h 196"/>
                <a:gd name="T40" fmla="*/ 216 w 862"/>
                <a:gd name="T41" fmla="*/ 1 h 196"/>
                <a:gd name="T42" fmla="*/ 245 w 862"/>
                <a:gd name="T43" fmla="*/ 1 h 196"/>
                <a:gd name="T44" fmla="*/ 274 w 862"/>
                <a:gd name="T45" fmla="*/ 0 h 196"/>
                <a:gd name="T46" fmla="*/ 306 w 862"/>
                <a:gd name="T47" fmla="*/ 0 h 196"/>
                <a:gd name="T48" fmla="*/ 337 w 862"/>
                <a:gd name="T49" fmla="*/ 2 h 196"/>
                <a:gd name="T50" fmla="*/ 371 w 862"/>
                <a:gd name="T51" fmla="*/ 4 h 196"/>
                <a:gd name="T52" fmla="*/ 406 w 862"/>
                <a:gd name="T53" fmla="*/ 7 h 196"/>
                <a:gd name="T54" fmla="*/ 443 w 862"/>
                <a:gd name="T55" fmla="*/ 12 h 196"/>
                <a:gd name="T56" fmla="*/ 479 w 862"/>
                <a:gd name="T57" fmla="*/ 18 h 196"/>
                <a:gd name="T58" fmla="*/ 517 w 862"/>
                <a:gd name="T59" fmla="*/ 25 h 196"/>
                <a:gd name="T60" fmla="*/ 557 w 862"/>
                <a:gd name="T61" fmla="*/ 35 h 196"/>
                <a:gd name="T62" fmla="*/ 598 w 862"/>
                <a:gd name="T63" fmla="*/ 45 h 196"/>
                <a:gd name="T64" fmla="*/ 639 w 862"/>
                <a:gd name="T65" fmla="*/ 59 h 196"/>
                <a:gd name="T66" fmla="*/ 682 w 862"/>
                <a:gd name="T67" fmla="*/ 72 h 196"/>
                <a:gd name="T68" fmla="*/ 725 w 862"/>
                <a:gd name="T69" fmla="*/ 88 h 196"/>
                <a:gd name="T70" fmla="*/ 769 w 862"/>
                <a:gd name="T71" fmla="*/ 106 h 196"/>
                <a:gd name="T72" fmla="*/ 814 w 862"/>
                <a:gd name="T73" fmla="*/ 126 h 196"/>
                <a:gd name="T74" fmla="*/ 861 w 862"/>
                <a:gd name="T75" fmla="*/ 148 h 1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2"/>
                <a:gd name="T115" fmla="*/ 0 h 196"/>
                <a:gd name="T116" fmla="*/ 862 w 862"/>
                <a:gd name="T117" fmla="*/ 196 h 19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2" h="196">
                  <a:moveTo>
                    <a:pt x="861" y="148"/>
                  </a:moveTo>
                  <a:lnTo>
                    <a:pt x="845" y="185"/>
                  </a:lnTo>
                  <a:lnTo>
                    <a:pt x="844" y="190"/>
                  </a:lnTo>
                  <a:lnTo>
                    <a:pt x="693" y="195"/>
                  </a:lnTo>
                  <a:lnTo>
                    <a:pt x="53" y="101"/>
                  </a:lnTo>
                  <a:lnTo>
                    <a:pt x="0" y="39"/>
                  </a:lnTo>
                  <a:lnTo>
                    <a:pt x="2" y="38"/>
                  </a:lnTo>
                  <a:lnTo>
                    <a:pt x="4" y="38"/>
                  </a:lnTo>
                  <a:lnTo>
                    <a:pt x="9" y="36"/>
                  </a:lnTo>
                  <a:lnTo>
                    <a:pt x="17" y="33"/>
                  </a:lnTo>
                  <a:lnTo>
                    <a:pt x="25" y="30"/>
                  </a:lnTo>
                  <a:lnTo>
                    <a:pt x="38" y="28"/>
                  </a:lnTo>
                  <a:lnTo>
                    <a:pt x="50" y="24"/>
                  </a:lnTo>
                  <a:lnTo>
                    <a:pt x="65" y="21"/>
                  </a:lnTo>
                  <a:lnTo>
                    <a:pt x="82" y="17"/>
                  </a:lnTo>
                  <a:lnTo>
                    <a:pt x="100" y="14"/>
                  </a:lnTo>
                  <a:lnTo>
                    <a:pt x="120" y="10"/>
                  </a:lnTo>
                  <a:lnTo>
                    <a:pt x="143" y="7"/>
                  </a:lnTo>
                  <a:lnTo>
                    <a:pt x="165" y="5"/>
                  </a:lnTo>
                  <a:lnTo>
                    <a:pt x="190" y="2"/>
                  </a:lnTo>
                  <a:lnTo>
                    <a:pt x="216" y="1"/>
                  </a:lnTo>
                  <a:lnTo>
                    <a:pt x="245" y="1"/>
                  </a:lnTo>
                  <a:lnTo>
                    <a:pt x="274" y="0"/>
                  </a:lnTo>
                  <a:lnTo>
                    <a:pt x="306" y="0"/>
                  </a:lnTo>
                  <a:lnTo>
                    <a:pt x="337" y="2"/>
                  </a:lnTo>
                  <a:lnTo>
                    <a:pt x="371" y="4"/>
                  </a:lnTo>
                  <a:lnTo>
                    <a:pt x="406" y="7"/>
                  </a:lnTo>
                  <a:lnTo>
                    <a:pt x="443" y="12"/>
                  </a:lnTo>
                  <a:lnTo>
                    <a:pt x="479" y="18"/>
                  </a:lnTo>
                  <a:lnTo>
                    <a:pt x="517" y="25"/>
                  </a:lnTo>
                  <a:lnTo>
                    <a:pt x="557" y="35"/>
                  </a:lnTo>
                  <a:lnTo>
                    <a:pt x="598" y="45"/>
                  </a:lnTo>
                  <a:lnTo>
                    <a:pt x="639" y="59"/>
                  </a:lnTo>
                  <a:lnTo>
                    <a:pt x="682" y="72"/>
                  </a:lnTo>
                  <a:lnTo>
                    <a:pt x="725" y="88"/>
                  </a:lnTo>
                  <a:lnTo>
                    <a:pt x="769" y="106"/>
                  </a:lnTo>
                  <a:lnTo>
                    <a:pt x="814" y="126"/>
                  </a:lnTo>
                  <a:lnTo>
                    <a:pt x="861" y="148"/>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70" name="Freeform 100"/>
            <p:cNvSpPr>
              <a:spLocks/>
            </p:cNvSpPr>
            <p:nvPr/>
          </p:nvSpPr>
          <p:spPr bwMode="auto">
            <a:xfrm>
              <a:off x="1596" y="2054"/>
              <a:ext cx="2482" cy="188"/>
            </a:xfrm>
            <a:custGeom>
              <a:avLst/>
              <a:gdLst>
                <a:gd name="T0" fmla="*/ 50 w 2482"/>
                <a:gd name="T1" fmla="*/ 183 h 188"/>
                <a:gd name="T2" fmla="*/ 150 w 2482"/>
                <a:gd name="T3" fmla="*/ 185 h 188"/>
                <a:gd name="T4" fmla="*/ 251 w 2482"/>
                <a:gd name="T5" fmla="*/ 184 h 188"/>
                <a:gd name="T6" fmla="*/ 350 w 2482"/>
                <a:gd name="T7" fmla="*/ 187 h 188"/>
                <a:gd name="T8" fmla="*/ 450 w 2482"/>
                <a:gd name="T9" fmla="*/ 185 h 188"/>
                <a:gd name="T10" fmla="*/ 551 w 2482"/>
                <a:gd name="T11" fmla="*/ 185 h 188"/>
                <a:gd name="T12" fmla="*/ 651 w 2482"/>
                <a:gd name="T13" fmla="*/ 184 h 188"/>
                <a:gd name="T14" fmla="*/ 752 w 2482"/>
                <a:gd name="T15" fmla="*/ 183 h 188"/>
                <a:gd name="T16" fmla="*/ 851 w 2482"/>
                <a:gd name="T17" fmla="*/ 180 h 188"/>
                <a:gd name="T18" fmla="*/ 953 w 2482"/>
                <a:gd name="T19" fmla="*/ 180 h 188"/>
                <a:gd name="T20" fmla="*/ 1052 w 2482"/>
                <a:gd name="T21" fmla="*/ 177 h 188"/>
                <a:gd name="T22" fmla="*/ 1152 w 2482"/>
                <a:gd name="T23" fmla="*/ 176 h 188"/>
                <a:gd name="T24" fmla="*/ 1252 w 2482"/>
                <a:gd name="T25" fmla="*/ 176 h 188"/>
                <a:gd name="T26" fmla="*/ 1351 w 2482"/>
                <a:gd name="T27" fmla="*/ 176 h 188"/>
                <a:gd name="T28" fmla="*/ 1449 w 2482"/>
                <a:gd name="T29" fmla="*/ 174 h 188"/>
                <a:gd name="T30" fmla="*/ 1547 w 2482"/>
                <a:gd name="T31" fmla="*/ 176 h 188"/>
                <a:gd name="T32" fmla="*/ 1644 w 2482"/>
                <a:gd name="T33" fmla="*/ 176 h 188"/>
                <a:gd name="T34" fmla="*/ 1728 w 2482"/>
                <a:gd name="T35" fmla="*/ 178 h 188"/>
                <a:gd name="T36" fmla="*/ 1801 w 2482"/>
                <a:gd name="T37" fmla="*/ 178 h 188"/>
                <a:gd name="T38" fmla="*/ 1862 w 2482"/>
                <a:gd name="T39" fmla="*/ 179 h 188"/>
                <a:gd name="T40" fmla="*/ 1914 w 2482"/>
                <a:gd name="T41" fmla="*/ 178 h 188"/>
                <a:gd name="T42" fmla="*/ 1955 w 2482"/>
                <a:gd name="T43" fmla="*/ 178 h 188"/>
                <a:gd name="T44" fmla="*/ 1989 w 2482"/>
                <a:gd name="T45" fmla="*/ 178 h 188"/>
                <a:gd name="T46" fmla="*/ 2014 w 2482"/>
                <a:gd name="T47" fmla="*/ 178 h 188"/>
                <a:gd name="T48" fmla="*/ 2034 w 2482"/>
                <a:gd name="T49" fmla="*/ 177 h 188"/>
                <a:gd name="T50" fmla="*/ 2047 w 2482"/>
                <a:gd name="T51" fmla="*/ 175 h 188"/>
                <a:gd name="T52" fmla="*/ 2057 w 2482"/>
                <a:gd name="T53" fmla="*/ 175 h 188"/>
                <a:gd name="T54" fmla="*/ 2061 w 2482"/>
                <a:gd name="T55" fmla="*/ 176 h 188"/>
                <a:gd name="T56" fmla="*/ 2063 w 2482"/>
                <a:gd name="T57" fmla="*/ 174 h 188"/>
                <a:gd name="T58" fmla="*/ 2062 w 2482"/>
                <a:gd name="T59" fmla="*/ 176 h 188"/>
                <a:gd name="T60" fmla="*/ 2069 w 2482"/>
                <a:gd name="T61" fmla="*/ 175 h 188"/>
                <a:gd name="T62" fmla="*/ 2085 w 2482"/>
                <a:gd name="T63" fmla="*/ 175 h 188"/>
                <a:gd name="T64" fmla="*/ 2109 w 2482"/>
                <a:gd name="T65" fmla="*/ 176 h 188"/>
                <a:gd name="T66" fmla="*/ 2134 w 2482"/>
                <a:gd name="T67" fmla="*/ 175 h 188"/>
                <a:gd name="T68" fmla="*/ 2164 w 2482"/>
                <a:gd name="T69" fmla="*/ 175 h 188"/>
                <a:gd name="T70" fmla="*/ 2191 w 2482"/>
                <a:gd name="T71" fmla="*/ 176 h 188"/>
                <a:gd name="T72" fmla="*/ 2216 w 2482"/>
                <a:gd name="T73" fmla="*/ 175 h 188"/>
                <a:gd name="T74" fmla="*/ 2233 w 2482"/>
                <a:gd name="T75" fmla="*/ 174 h 188"/>
                <a:gd name="T76" fmla="*/ 2245 w 2482"/>
                <a:gd name="T77" fmla="*/ 172 h 188"/>
                <a:gd name="T78" fmla="*/ 2270 w 2482"/>
                <a:gd name="T79" fmla="*/ 169 h 188"/>
                <a:gd name="T80" fmla="*/ 2302 w 2482"/>
                <a:gd name="T81" fmla="*/ 162 h 188"/>
                <a:gd name="T82" fmla="*/ 2340 w 2482"/>
                <a:gd name="T83" fmla="*/ 152 h 188"/>
                <a:gd name="T84" fmla="*/ 2380 w 2482"/>
                <a:gd name="T85" fmla="*/ 140 h 188"/>
                <a:gd name="T86" fmla="*/ 2418 w 2482"/>
                <a:gd name="T87" fmla="*/ 123 h 188"/>
                <a:gd name="T88" fmla="*/ 2451 w 2482"/>
                <a:gd name="T89" fmla="*/ 101 h 188"/>
                <a:gd name="T90" fmla="*/ 2465 w 2482"/>
                <a:gd name="T91" fmla="*/ 52 h 188"/>
                <a:gd name="T92" fmla="*/ 2479 w 2482"/>
                <a:gd name="T93" fmla="*/ 0 h 188"/>
                <a:gd name="T94" fmla="*/ 33 w 2482"/>
                <a:gd name="T95" fmla="*/ 110 h 188"/>
                <a:gd name="T96" fmla="*/ 32 w 2482"/>
                <a:gd name="T97" fmla="*/ 134 h 188"/>
                <a:gd name="T98" fmla="*/ 29 w 2482"/>
                <a:gd name="T99" fmla="*/ 157 h 188"/>
                <a:gd name="T100" fmla="*/ 16 w 2482"/>
                <a:gd name="T101" fmla="*/ 176 h 18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482"/>
                <a:gd name="T154" fmla="*/ 0 h 188"/>
                <a:gd name="T155" fmla="*/ 2482 w 2482"/>
                <a:gd name="T156" fmla="*/ 188 h 18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482" h="188">
                  <a:moveTo>
                    <a:pt x="0" y="182"/>
                  </a:moveTo>
                  <a:lnTo>
                    <a:pt x="50" y="183"/>
                  </a:lnTo>
                  <a:lnTo>
                    <a:pt x="100" y="184"/>
                  </a:lnTo>
                  <a:lnTo>
                    <a:pt x="150" y="185"/>
                  </a:lnTo>
                  <a:lnTo>
                    <a:pt x="200" y="186"/>
                  </a:lnTo>
                  <a:lnTo>
                    <a:pt x="251" y="184"/>
                  </a:lnTo>
                  <a:lnTo>
                    <a:pt x="301" y="185"/>
                  </a:lnTo>
                  <a:lnTo>
                    <a:pt x="350" y="187"/>
                  </a:lnTo>
                  <a:lnTo>
                    <a:pt x="401" y="186"/>
                  </a:lnTo>
                  <a:lnTo>
                    <a:pt x="450" y="185"/>
                  </a:lnTo>
                  <a:lnTo>
                    <a:pt x="501" y="185"/>
                  </a:lnTo>
                  <a:lnTo>
                    <a:pt x="551" y="185"/>
                  </a:lnTo>
                  <a:lnTo>
                    <a:pt x="601" y="184"/>
                  </a:lnTo>
                  <a:lnTo>
                    <a:pt x="651" y="184"/>
                  </a:lnTo>
                  <a:lnTo>
                    <a:pt x="700" y="182"/>
                  </a:lnTo>
                  <a:lnTo>
                    <a:pt x="752" y="183"/>
                  </a:lnTo>
                  <a:lnTo>
                    <a:pt x="801" y="182"/>
                  </a:lnTo>
                  <a:lnTo>
                    <a:pt x="851" y="180"/>
                  </a:lnTo>
                  <a:lnTo>
                    <a:pt x="903" y="180"/>
                  </a:lnTo>
                  <a:lnTo>
                    <a:pt x="953" y="180"/>
                  </a:lnTo>
                  <a:lnTo>
                    <a:pt x="1003" y="179"/>
                  </a:lnTo>
                  <a:lnTo>
                    <a:pt x="1052" y="177"/>
                  </a:lnTo>
                  <a:lnTo>
                    <a:pt x="1102" y="176"/>
                  </a:lnTo>
                  <a:lnTo>
                    <a:pt x="1152" y="176"/>
                  </a:lnTo>
                  <a:lnTo>
                    <a:pt x="1203" y="175"/>
                  </a:lnTo>
                  <a:lnTo>
                    <a:pt x="1252" y="176"/>
                  </a:lnTo>
                  <a:lnTo>
                    <a:pt x="1301" y="176"/>
                  </a:lnTo>
                  <a:lnTo>
                    <a:pt x="1351" y="176"/>
                  </a:lnTo>
                  <a:lnTo>
                    <a:pt x="1399" y="175"/>
                  </a:lnTo>
                  <a:lnTo>
                    <a:pt x="1449" y="174"/>
                  </a:lnTo>
                  <a:lnTo>
                    <a:pt x="1498" y="175"/>
                  </a:lnTo>
                  <a:lnTo>
                    <a:pt x="1547" y="176"/>
                  </a:lnTo>
                  <a:lnTo>
                    <a:pt x="1597" y="175"/>
                  </a:lnTo>
                  <a:lnTo>
                    <a:pt x="1644" y="176"/>
                  </a:lnTo>
                  <a:lnTo>
                    <a:pt x="1689" y="177"/>
                  </a:lnTo>
                  <a:lnTo>
                    <a:pt x="1728" y="178"/>
                  </a:lnTo>
                  <a:lnTo>
                    <a:pt x="1767" y="179"/>
                  </a:lnTo>
                  <a:lnTo>
                    <a:pt x="1801" y="178"/>
                  </a:lnTo>
                  <a:lnTo>
                    <a:pt x="1832" y="179"/>
                  </a:lnTo>
                  <a:lnTo>
                    <a:pt x="1862" y="179"/>
                  </a:lnTo>
                  <a:lnTo>
                    <a:pt x="1888" y="180"/>
                  </a:lnTo>
                  <a:lnTo>
                    <a:pt x="1914" y="178"/>
                  </a:lnTo>
                  <a:lnTo>
                    <a:pt x="1936" y="178"/>
                  </a:lnTo>
                  <a:lnTo>
                    <a:pt x="1955" y="178"/>
                  </a:lnTo>
                  <a:lnTo>
                    <a:pt x="1973" y="178"/>
                  </a:lnTo>
                  <a:lnTo>
                    <a:pt x="1989" y="178"/>
                  </a:lnTo>
                  <a:lnTo>
                    <a:pt x="2002" y="178"/>
                  </a:lnTo>
                  <a:lnTo>
                    <a:pt x="2014" y="178"/>
                  </a:lnTo>
                  <a:lnTo>
                    <a:pt x="2024" y="177"/>
                  </a:lnTo>
                  <a:lnTo>
                    <a:pt x="2034" y="177"/>
                  </a:lnTo>
                  <a:lnTo>
                    <a:pt x="2042" y="176"/>
                  </a:lnTo>
                  <a:lnTo>
                    <a:pt x="2047" y="175"/>
                  </a:lnTo>
                  <a:lnTo>
                    <a:pt x="2053" y="176"/>
                  </a:lnTo>
                  <a:lnTo>
                    <a:pt x="2057" y="175"/>
                  </a:lnTo>
                  <a:lnTo>
                    <a:pt x="2060" y="176"/>
                  </a:lnTo>
                  <a:lnTo>
                    <a:pt x="2061" y="176"/>
                  </a:lnTo>
                  <a:lnTo>
                    <a:pt x="2062" y="175"/>
                  </a:lnTo>
                  <a:lnTo>
                    <a:pt x="2063" y="174"/>
                  </a:lnTo>
                  <a:lnTo>
                    <a:pt x="2062" y="175"/>
                  </a:lnTo>
                  <a:lnTo>
                    <a:pt x="2062" y="176"/>
                  </a:lnTo>
                  <a:lnTo>
                    <a:pt x="2064" y="176"/>
                  </a:lnTo>
                  <a:lnTo>
                    <a:pt x="2069" y="175"/>
                  </a:lnTo>
                  <a:lnTo>
                    <a:pt x="2077" y="176"/>
                  </a:lnTo>
                  <a:lnTo>
                    <a:pt x="2085" y="175"/>
                  </a:lnTo>
                  <a:lnTo>
                    <a:pt x="2096" y="176"/>
                  </a:lnTo>
                  <a:lnTo>
                    <a:pt x="2109" y="176"/>
                  </a:lnTo>
                  <a:lnTo>
                    <a:pt x="2121" y="176"/>
                  </a:lnTo>
                  <a:lnTo>
                    <a:pt x="2134" y="175"/>
                  </a:lnTo>
                  <a:lnTo>
                    <a:pt x="2150" y="177"/>
                  </a:lnTo>
                  <a:lnTo>
                    <a:pt x="2164" y="175"/>
                  </a:lnTo>
                  <a:lnTo>
                    <a:pt x="2178" y="176"/>
                  </a:lnTo>
                  <a:lnTo>
                    <a:pt x="2191" y="176"/>
                  </a:lnTo>
                  <a:lnTo>
                    <a:pt x="2203" y="176"/>
                  </a:lnTo>
                  <a:lnTo>
                    <a:pt x="2216" y="175"/>
                  </a:lnTo>
                  <a:lnTo>
                    <a:pt x="2225" y="175"/>
                  </a:lnTo>
                  <a:lnTo>
                    <a:pt x="2233" y="174"/>
                  </a:lnTo>
                  <a:lnTo>
                    <a:pt x="2237" y="172"/>
                  </a:lnTo>
                  <a:lnTo>
                    <a:pt x="2245" y="172"/>
                  </a:lnTo>
                  <a:lnTo>
                    <a:pt x="2257" y="170"/>
                  </a:lnTo>
                  <a:lnTo>
                    <a:pt x="2270" y="169"/>
                  </a:lnTo>
                  <a:lnTo>
                    <a:pt x="2286" y="165"/>
                  </a:lnTo>
                  <a:lnTo>
                    <a:pt x="2302" y="162"/>
                  </a:lnTo>
                  <a:lnTo>
                    <a:pt x="2321" y="159"/>
                  </a:lnTo>
                  <a:lnTo>
                    <a:pt x="2340" y="152"/>
                  </a:lnTo>
                  <a:lnTo>
                    <a:pt x="2359" y="147"/>
                  </a:lnTo>
                  <a:lnTo>
                    <a:pt x="2380" y="140"/>
                  </a:lnTo>
                  <a:lnTo>
                    <a:pt x="2400" y="131"/>
                  </a:lnTo>
                  <a:lnTo>
                    <a:pt x="2418" y="123"/>
                  </a:lnTo>
                  <a:lnTo>
                    <a:pt x="2437" y="113"/>
                  </a:lnTo>
                  <a:lnTo>
                    <a:pt x="2451" y="101"/>
                  </a:lnTo>
                  <a:lnTo>
                    <a:pt x="2466" y="89"/>
                  </a:lnTo>
                  <a:lnTo>
                    <a:pt x="2465" y="52"/>
                  </a:lnTo>
                  <a:lnTo>
                    <a:pt x="2481" y="47"/>
                  </a:lnTo>
                  <a:lnTo>
                    <a:pt x="2479" y="0"/>
                  </a:lnTo>
                  <a:lnTo>
                    <a:pt x="34" y="97"/>
                  </a:lnTo>
                  <a:lnTo>
                    <a:pt x="33" y="110"/>
                  </a:lnTo>
                  <a:lnTo>
                    <a:pt x="32" y="121"/>
                  </a:lnTo>
                  <a:lnTo>
                    <a:pt x="32" y="134"/>
                  </a:lnTo>
                  <a:lnTo>
                    <a:pt x="32" y="146"/>
                  </a:lnTo>
                  <a:lnTo>
                    <a:pt x="29" y="157"/>
                  </a:lnTo>
                  <a:lnTo>
                    <a:pt x="24" y="167"/>
                  </a:lnTo>
                  <a:lnTo>
                    <a:pt x="16" y="176"/>
                  </a:lnTo>
                  <a:lnTo>
                    <a:pt x="0" y="182"/>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19471" name="Freeform 101"/>
            <p:cNvSpPr>
              <a:spLocks/>
            </p:cNvSpPr>
            <p:nvPr/>
          </p:nvSpPr>
          <p:spPr bwMode="auto">
            <a:xfrm>
              <a:off x="1594" y="2056"/>
              <a:ext cx="2490" cy="191"/>
            </a:xfrm>
            <a:custGeom>
              <a:avLst/>
              <a:gdLst>
                <a:gd name="T0" fmla="*/ 0 w 2490"/>
                <a:gd name="T1" fmla="*/ 186 h 191"/>
                <a:gd name="T2" fmla="*/ 100 w 2490"/>
                <a:gd name="T3" fmla="*/ 188 h 191"/>
                <a:gd name="T4" fmla="*/ 200 w 2490"/>
                <a:gd name="T5" fmla="*/ 190 h 191"/>
                <a:gd name="T6" fmla="*/ 301 w 2490"/>
                <a:gd name="T7" fmla="*/ 189 h 191"/>
                <a:gd name="T8" fmla="*/ 402 w 2490"/>
                <a:gd name="T9" fmla="*/ 189 h 191"/>
                <a:gd name="T10" fmla="*/ 502 w 2490"/>
                <a:gd name="T11" fmla="*/ 188 h 191"/>
                <a:gd name="T12" fmla="*/ 602 w 2490"/>
                <a:gd name="T13" fmla="*/ 187 h 191"/>
                <a:gd name="T14" fmla="*/ 703 w 2490"/>
                <a:gd name="T15" fmla="*/ 185 h 191"/>
                <a:gd name="T16" fmla="*/ 804 w 2490"/>
                <a:gd name="T17" fmla="*/ 185 h 191"/>
                <a:gd name="T18" fmla="*/ 904 w 2490"/>
                <a:gd name="T19" fmla="*/ 183 h 191"/>
                <a:gd name="T20" fmla="*/ 1006 w 2490"/>
                <a:gd name="T21" fmla="*/ 181 h 191"/>
                <a:gd name="T22" fmla="*/ 1105 w 2490"/>
                <a:gd name="T23" fmla="*/ 179 h 191"/>
                <a:gd name="T24" fmla="*/ 1205 w 2490"/>
                <a:gd name="T25" fmla="*/ 178 h 191"/>
                <a:gd name="T26" fmla="*/ 1305 w 2490"/>
                <a:gd name="T27" fmla="*/ 177 h 191"/>
                <a:gd name="T28" fmla="*/ 1403 w 2490"/>
                <a:gd name="T29" fmla="*/ 177 h 191"/>
                <a:gd name="T30" fmla="*/ 1503 w 2490"/>
                <a:gd name="T31" fmla="*/ 177 h 191"/>
                <a:gd name="T32" fmla="*/ 1600 w 2490"/>
                <a:gd name="T33" fmla="*/ 178 h 191"/>
                <a:gd name="T34" fmla="*/ 1693 w 2490"/>
                <a:gd name="T35" fmla="*/ 179 h 191"/>
                <a:gd name="T36" fmla="*/ 1772 w 2490"/>
                <a:gd name="T37" fmla="*/ 180 h 191"/>
                <a:gd name="T38" fmla="*/ 1838 w 2490"/>
                <a:gd name="T39" fmla="*/ 181 h 191"/>
                <a:gd name="T40" fmla="*/ 1895 w 2490"/>
                <a:gd name="T41" fmla="*/ 182 h 191"/>
                <a:gd name="T42" fmla="*/ 1941 w 2490"/>
                <a:gd name="T43" fmla="*/ 180 h 191"/>
                <a:gd name="T44" fmla="*/ 1979 w 2490"/>
                <a:gd name="T45" fmla="*/ 181 h 191"/>
                <a:gd name="T46" fmla="*/ 2008 w 2490"/>
                <a:gd name="T47" fmla="*/ 180 h 191"/>
                <a:gd name="T48" fmla="*/ 2031 w 2490"/>
                <a:gd name="T49" fmla="*/ 179 h 191"/>
                <a:gd name="T50" fmla="*/ 2047 w 2490"/>
                <a:gd name="T51" fmla="*/ 178 h 191"/>
                <a:gd name="T52" fmla="*/ 2059 w 2490"/>
                <a:gd name="T53" fmla="*/ 177 h 191"/>
                <a:gd name="T54" fmla="*/ 2064 w 2490"/>
                <a:gd name="T55" fmla="*/ 178 h 191"/>
                <a:gd name="T56" fmla="*/ 2069 w 2490"/>
                <a:gd name="T57" fmla="*/ 177 h 191"/>
                <a:gd name="T58" fmla="*/ 2069 w 2490"/>
                <a:gd name="T59" fmla="*/ 177 h 191"/>
                <a:gd name="T60" fmla="*/ 2071 w 2490"/>
                <a:gd name="T61" fmla="*/ 178 h 191"/>
                <a:gd name="T62" fmla="*/ 2082 w 2490"/>
                <a:gd name="T63" fmla="*/ 177 h 191"/>
                <a:gd name="T64" fmla="*/ 2102 w 2490"/>
                <a:gd name="T65" fmla="*/ 178 h 191"/>
                <a:gd name="T66" fmla="*/ 2128 w 2490"/>
                <a:gd name="T67" fmla="*/ 178 h 191"/>
                <a:gd name="T68" fmla="*/ 2155 w 2490"/>
                <a:gd name="T69" fmla="*/ 179 h 191"/>
                <a:gd name="T70" fmla="*/ 2184 w 2490"/>
                <a:gd name="T71" fmla="*/ 178 h 191"/>
                <a:gd name="T72" fmla="*/ 2210 w 2490"/>
                <a:gd name="T73" fmla="*/ 177 h 191"/>
                <a:gd name="T74" fmla="*/ 2232 w 2490"/>
                <a:gd name="T75" fmla="*/ 176 h 191"/>
                <a:gd name="T76" fmla="*/ 2244 w 2490"/>
                <a:gd name="T77" fmla="*/ 173 h 191"/>
                <a:gd name="T78" fmla="*/ 2262 w 2490"/>
                <a:gd name="T79" fmla="*/ 172 h 191"/>
                <a:gd name="T80" fmla="*/ 2293 w 2490"/>
                <a:gd name="T81" fmla="*/ 167 h 191"/>
                <a:gd name="T82" fmla="*/ 2328 w 2490"/>
                <a:gd name="T83" fmla="*/ 160 h 191"/>
                <a:gd name="T84" fmla="*/ 2367 w 2490"/>
                <a:gd name="T85" fmla="*/ 148 h 191"/>
                <a:gd name="T86" fmla="*/ 2407 w 2490"/>
                <a:gd name="T87" fmla="*/ 133 h 191"/>
                <a:gd name="T88" fmla="*/ 2445 w 2490"/>
                <a:gd name="T89" fmla="*/ 114 h 191"/>
                <a:gd name="T90" fmla="*/ 2473 w 2490"/>
                <a:gd name="T91" fmla="*/ 89 h 191"/>
                <a:gd name="T92" fmla="*/ 2489 w 2490"/>
                <a:gd name="T93" fmla="*/ 48 h 191"/>
                <a:gd name="T94" fmla="*/ 34 w 2490"/>
                <a:gd name="T95" fmla="*/ 101 h 191"/>
                <a:gd name="T96" fmla="*/ 31 w 2490"/>
                <a:gd name="T97" fmla="*/ 125 h 191"/>
                <a:gd name="T98" fmla="*/ 32 w 2490"/>
                <a:gd name="T99" fmla="*/ 149 h 191"/>
                <a:gd name="T100" fmla="*/ 24 w 2490"/>
                <a:gd name="T101" fmla="*/ 170 h 191"/>
                <a:gd name="T102" fmla="*/ 0 w 2490"/>
                <a:gd name="T103" fmla="*/ 186 h 19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490"/>
                <a:gd name="T157" fmla="*/ 0 h 191"/>
                <a:gd name="T158" fmla="*/ 2490 w 2490"/>
                <a:gd name="T159" fmla="*/ 191 h 19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490" h="191">
                  <a:moveTo>
                    <a:pt x="0" y="186"/>
                  </a:moveTo>
                  <a:lnTo>
                    <a:pt x="0" y="186"/>
                  </a:lnTo>
                  <a:lnTo>
                    <a:pt x="50" y="187"/>
                  </a:lnTo>
                  <a:lnTo>
                    <a:pt x="100" y="188"/>
                  </a:lnTo>
                  <a:lnTo>
                    <a:pt x="150" y="189"/>
                  </a:lnTo>
                  <a:lnTo>
                    <a:pt x="200" y="190"/>
                  </a:lnTo>
                  <a:lnTo>
                    <a:pt x="251" y="189"/>
                  </a:lnTo>
                  <a:lnTo>
                    <a:pt x="301" y="189"/>
                  </a:lnTo>
                  <a:lnTo>
                    <a:pt x="350" y="190"/>
                  </a:lnTo>
                  <a:lnTo>
                    <a:pt x="402" y="189"/>
                  </a:lnTo>
                  <a:lnTo>
                    <a:pt x="452" y="189"/>
                  </a:lnTo>
                  <a:lnTo>
                    <a:pt x="502" y="188"/>
                  </a:lnTo>
                  <a:lnTo>
                    <a:pt x="553" y="188"/>
                  </a:lnTo>
                  <a:lnTo>
                    <a:pt x="602" y="187"/>
                  </a:lnTo>
                  <a:lnTo>
                    <a:pt x="653" y="186"/>
                  </a:lnTo>
                  <a:lnTo>
                    <a:pt x="703" y="185"/>
                  </a:lnTo>
                  <a:lnTo>
                    <a:pt x="753" y="186"/>
                  </a:lnTo>
                  <a:lnTo>
                    <a:pt x="804" y="185"/>
                  </a:lnTo>
                  <a:lnTo>
                    <a:pt x="854" y="183"/>
                  </a:lnTo>
                  <a:lnTo>
                    <a:pt x="904" y="183"/>
                  </a:lnTo>
                  <a:lnTo>
                    <a:pt x="955" y="181"/>
                  </a:lnTo>
                  <a:lnTo>
                    <a:pt x="1006" y="181"/>
                  </a:lnTo>
                  <a:lnTo>
                    <a:pt x="1056" y="180"/>
                  </a:lnTo>
                  <a:lnTo>
                    <a:pt x="1105" y="179"/>
                  </a:lnTo>
                  <a:lnTo>
                    <a:pt x="1156" y="179"/>
                  </a:lnTo>
                  <a:lnTo>
                    <a:pt x="1205" y="178"/>
                  </a:lnTo>
                  <a:lnTo>
                    <a:pt x="1256" y="177"/>
                  </a:lnTo>
                  <a:lnTo>
                    <a:pt x="1305" y="177"/>
                  </a:lnTo>
                  <a:lnTo>
                    <a:pt x="1355" y="178"/>
                  </a:lnTo>
                  <a:lnTo>
                    <a:pt x="1403" y="177"/>
                  </a:lnTo>
                  <a:lnTo>
                    <a:pt x="1454" y="177"/>
                  </a:lnTo>
                  <a:lnTo>
                    <a:pt x="1503" y="177"/>
                  </a:lnTo>
                  <a:lnTo>
                    <a:pt x="1552" y="178"/>
                  </a:lnTo>
                  <a:lnTo>
                    <a:pt x="1600" y="178"/>
                  </a:lnTo>
                  <a:lnTo>
                    <a:pt x="1648" y="179"/>
                  </a:lnTo>
                  <a:lnTo>
                    <a:pt x="1693" y="179"/>
                  </a:lnTo>
                  <a:lnTo>
                    <a:pt x="1732" y="180"/>
                  </a:lnTo>
                  <a:lnTo>
                    <a:pt x="1772" y="180"/>
                  </a:lnTo>
                  <a:lnTo>
                    <a:pt x="1807" y="181"/>
                  </a:lnTo>
                  <a:lnTo>
                    <a:pt x="1838" y="181"/>
                  </a:lnTo>
                  <a:lnTo>
                    <a:pt x="1868" y="180"/>
                  </a:lnTo>
                  <a:lnTo>
                    <a:pt x="1895" y="182"/>
                  </a:lnTo>
                  <a:lnTo>
                    <a:pt x="1919" y="181"/>
                  </a:lnTo>
                  <a:lnTo>
                    <a:pt x="1941" y="180"/>
                  </a:lnTo>
                  <a:lnTo>
                    <a:pt x="1961" y="180"/>
                  </a:lnTo>
                  <a:lnTo>
                    <a:pt x="1979" y="181"/>
                  </a:lnTo>
                  <a:lnTo>
                    <a:pt x="1994" y="179"/>
                  </a:lnTo>
                  <a:lnTo>
                    <a:pt x="2008" y="180"/>
                  </a:lnTo>
                  <a:lnTo>
                    <a:pt x="2020" y="180"/>
                  </a:lnTo>
                  <a:lnTo>
                    <a:pt x="2031" y="179"/>
                  </a:lnTo>
                  <a:lnTo>
                    <a:pt x="2040" y="179"/>
                  </a:lnTo>
                  <a:lnTo>
                    <a:pt x="2047" y="178"/>
                  </a:lnTo>
                  <a:lnTo>
                    <a:pt x="2053" y="177"/>
                  </a:lnTo>
                  <a:lnTo>
                    <a:pt x="2059" y="177"/>
                  </a:lnTo>
                  <a:lnTo>
                    <a:pt x="2063" y="178"/>
                  </a:lnTo>
                  <a:lnTo>
                    <a:pt x="2064" y="178"/>
                  </a:lnTo>
                  <a:lnTo>
                    <a:pt x="2066" y="177"/>
                  </a:lnTo>
                  <a:lnTo>
                    <a:pt x="2069" y="177"/>
                  </a:lnTo>
                  <a:lnTo>
                    <a:pt x="2069" y="176"/>
                  </a:lnTo>
                  <a:lnTo>
                    <a:pt x="2069" y="177"/>
                  </a:lnTo>
                  <a:lnTo>
                    <a:pt x="2068" y="178"/>
                  </a:lnTo>
                  <a:lnTo>
                    <a:pt x="2071" y="178"/>
                  </a:lnTo>
                  <a:lnTo>
                    <a:pt x="2075" y="177"/>
                  </a:lnTo>
                  <a:lnTo>
                    <a:pt x="2082" y="177"/>
                  </a:lnTo>
                  <a:lnTo>
                    <a:pt x="2091" y="178"/>
                  </a:lnTo>
                  <a:lnTo>
                    <a:pt x="2102" y="178"/>
                  </a:lnTo>
                  <a:lnTo>
                    <a:pt x="2114" y="178"/>
                  </a:lnTo>
                  <a:lnTo>
                    <a:pt x="2128" y="178"/>
                  </a:lnTo>
                  <a:lnTo>
                    <a:pt x="2140" y="177"/>
                  </a:lnTo>
                  <a:lnTo>
                    <a:pt x="2155" y="179"/>
                  </a:lnTo>
                  <a:lnTo>
                    <a:pt x="2169" y="177"/>
                  </a:lnTo>
                  <a:lnTo>
                    <a:pt x="2184" y="178"/>
                  </a:lnTo>
                  <a:lnTo>
                    <a:pt x="2198" y="177"/>
                  </a:lnTo>
                  <a:lnTo>
                    <a:pt x="2210" y="177"/>
                  </a:lnTo>
                  <a:lnTo>
                    <a:pt x="2222" y="175"/>
                  </a:lnTo>
                  <a:lnTo>
                    <a:pt x="2232" y="176"/>
                  </a:lnTo>
                  <a:lnTo>
                    <a:pt x="2240" y="175"/>
                  </a:lnTo>
                  <a:lnTo>
                    <a:pt x="2244" y="173"/>
                  </a:lnTo>
                  <a:lnTo>
                    <a:pt x="2252" y="173"/>
                  </a:lnTo>
                  <a:lnTo>
                    <a:pt x="2262" y="172"/>
                  </a:lnTo>
                  <a:lnTo>
                    <a:pt x="2276" y="170"/>
                  </a:lnTo>
                  <a:lnTo>
                    <a:pt x="2293" y="167"/>
                  </a:lnTo>
                  <a:lnTo>
                    <a:pt x="2309" y="163"/>
                  </a:lnTo>
                  <a:lnTo>
                    <a:pt x="2328" y="160"/>
                  </a:lnTo>
                  <a:lnTo>
                    <a:pt x="2347" y="153"/>
                  </a:lnTo>
                  <a:lnTo>
                    <a:pt x="2367" y="148"/>
                  </a:lnTo>
                  <a:lnTo>
                    <a:pt x="2388" y="141"/>
                  </a:lnTo>
                  <a:lnTo>
                    <a:pt x="2407" y="133"/>
                  </a:lnTo>
                  <a:lnTo>
                    <a:pt x="2425" y="124"/>
                  </a:lnTo>
                  <a:lnTo>
                    <a:pt x="2445" y="114"/>
                  </a:lnTo>
                  <a:lnTo>
                    <a:pt x="2459" y="102"/>
                  </a:lnTo>
                  <a:lnTo>
                    <a:pt x="2473" y="89"/>
                  </a:lnTo>
                  <a:lnTo>
                    <a:pt x="2472" y="52"/>
                  </a:lnTo>
                  <a:lnTo>
                    <a:pt x="2489" y="48"/>
                  </a:lnTo>
                  <a:lnTo>
                    <a:pt x="2487" y="0"/>
                  </a:lnTo>
                  <a:lnTo>
                    <a:pt x="34" y="101"/>
                  </a:lnTo>
                  <a:lnTo>
                    <a:pt x="33" y="113"/>
                  </a:lnTo>
                  <a:lnTo>
                    <a:pt x="31" y="125"/>
                  </a:lnTo>
                  <a:lnTo>
                    <a:pt x="32" y="138"/>
                  </a:lnTo>
                  <a:lnTo>
                    <a:pt x="32" y="149"/>
                  </a:lnTo>
                  <a:lnTo>
                    <a:pt x="29" y="161"/>
                  </a:lnTo>
                  <a:lnTo>
                    <a:pt x="24" y="170"/>
                  </a:lnTo>
                  <a:lnTo>
                    <a:pt x="15" y="179"/>
                  </a:lnTo>
                  <a:lnTo>
                    <a:pt x="0" y="186"/>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72" name="Freeform 102"/>
            <p:cNvSpPr>
              <a:spLocks/>
            </p:cNvSpPr>
            <p:nvPr/>
          </p:nvSpPr>
          <p:spPr bwMode="auto">
            <a:xfrm>
              <a:off x="3528" y="2187"/>
              <a:ext cx="140" cy="114"/>
            </a:xfrm>
            <a:custGeom>
              <a:avLst/>
              <a:gdLst>
                <a:gd name="T0" fmla="*/ 79 w 140"/>
                <a:gd name="T1" fmla="*/ 26 h 114"/>
                <a:gd name="T2" fmla="*/ 72 w 140"/>
                <a:gd name="T3" fmla="*/ 38 h 114"/>
                <a:gd name="T4" fmla="*/ 61 w 140"/>
                <a:gd name="T5" fmla="*/ 44 h 114"/>
                <a:gd name="T6" fmla="*/ 51 w 140"/>
                <a:gd name="T7" fmla="*/ 53 h 114"/>
                <a:gd name="T8" fmla="*/ 35 w 140"/>
                <a:gd name="T9" fmla="*/ 56 h 114"/>
                <a:gd name="T10" fmla="*/ 22 w 140"/>
                <a:gd name="T11" fmla="*/ 59 h 114"/>
                <a:gd name="T12" fmla="*/ 12 w 140"/>
                <a:gd name="T13" fmla="*/ 60 h 114"/>
                <a:gd name="T14" fmla="*/ 3 w 140"/>
                <a:gd name="T15" fmla="*/ 60 h 114"/>
                <a:gd name="T16" fmla="*/ 1 w 140"/>
                <a:gd name="T17" fmla="*/ 59 h 114"/>
                <a:gd name="T18" fmla="*/ 0 w 140"/>
                <a:gd name="T19" fmla="*/ 113 h 114"/>
                <a:gd name="T20" fmla="*/ 2 w 140"/>
                <a:gd name="T21" fmla="*/ 112 h 114"/>
                <a:gd name="T22" fmla="*/ 7 w 140"/>
                <a:gd name="T23" fmla="*/ 112 h 114"/>
                <a:gd name="T24" fmla="*/ 12 w 140"/>
                <a:gd name="T25" fmla="*/ 113 h 114"/>
                <a:gd name="T26" fmla="*/ 20 w 140"/>
                <a:gd name="T27" fmla="*/ 112 h 114"/>
                <a:gd name="T28" fmla="*/ 29 w 140"/>
                <a:gd name="T29" fmla="*/ 111 h 114"/>
                <a:gd name="T30" fmla="*/ 39 w 140"/>
                <a:gd name="T31" fmla="*/ 109 h 114"/>
                <a:gd name="T32" fmla="*/ 50 w 140"/>
                <a:gd name="T33" fmla="*/ 106 h 114"/>
                <a:gd name="T34" fmla="*/ 61 w 140"/>
                <a:gd name="T35" fmla="*/ 103 h 114"/>
                <a:gd name="T36" fmla="*/ 74 w 140"/>
                <a:gd name="T37" fmla="*/ 99 h 114"/>
                <a:gd name="T38" fmla="*/ 85 w 140"/>
                <a:gd name="T39" fmla="*/ 94 h 114"/>
                <a:gd name="T40" fmla="*/ 97 w 140"/>
                <a:gd name="T41" fmla="*/ 87 h 114"/>
                <a:gd name="T42" fmla="*/ 109 w 140"/>
                <a:gd name="T43" fmla="*/ 78 h 114"/>
                <a:gd name="T44" fmla="*/ 118 w 140"/>
                <a:gd name="T45" fmla="*/ 68 h 114"/>
                <a:gd name="T46" fmla="*/ 127 w 140"/>
                <a:gd name="T47" fmla="*/ 58 h 114"/>
                <a:gd name="T48" fmla="*/ 132 w 140"/>
                <a:gd name="T49" fmla="*/ 46 h 114"/>
                <a:gd name="T50" fmla="*/ 139 w 140"/>
                <a:gd name="T51" fmla="*/ 30 h 114"/>
                <a:gd name="T52" fmla="*/ 139 w 140"/>
                <a:gd name="T53" fmla="*/ 26 h 114"/>
                <a:gd name="T54" fmla="*/ 138 w 140"/>
                <a:gd name="T55" fmla="*/ 21 h 114"/>
                <a:gd name="T56" fmla="*/ 135 w 140"/>
                <a:gd name="T57" fmla="*/ 16 h 114"/>
                <a:gd name="T58" fmla="*/ 132 w 140"/>
                <a:gd name="T59" fmla="*/ 12 h 114"/>
                <a:gd name="T60" fmla="*/ 128 w 140"/>
                <a:gd name="T61" fmla="*/ 6 h 114"/>
                <a:gd name="T62" fmla="*/ 125 w 140"/>
                <a:gd name="T63" fmla="*/ 2 h 114"/>
                <a:gd name="T64" fmla="*/ 120 w 140"/>
                <a:gd name="T65" fmla="*/ 0 h 114"/>
                <a:gd name="T66" fmla="*/ 113 w 140"/>
                <a:gd name="T67" fmla="*/ 0 h 114"/>
                <a:gd name="T68" fmla="*/ 108 w 140"/>
                <a:gd name="T69" fmla="*/ 1 h 114"/>
                <a:gd name="T70" fmla="*/ 101 w 140"/>
                <a:gd name="T71" fmla="*/ 3 h 114"/>
                <a:gd name="T72" fmla="*/ 97 w 140"/>
                <a:gd name="T73" fmla="*/ 3 h 114"/>
                <a:gd name="T74" fmla="*/ 91 w 140"/>
                <a:gd name="T75" fmla="*/ 6 h 114"/>
                <a:gd name="T76" fmla="*/ 88 w 140"/>
                <a:gd name="T77" fmla="*/ 10 h 114"/>
                <a:gd name="T78" fmla="*/ 84 w 140"/>
                <a:gd name="T79" fmla="*/ 13 h 114"/>
                <a:gd name="T80" fmla="*/ 81 w 140"/>
                <a:gd name="T81" fmla="*/ 19 h 114"/>
                <a:gd name="T82" fmla="*/ 79 w 140"/>
                <a:gd name="T83" fmla="*/ 26 h 1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0"/>
                <a:gd name="T127" fmla="*/ 0 h 114"/>
                <a:gd name="T128" fmla="*/ 140 w 140"/>
                <a:gd name="T129" fmla="*/ 114 h 1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0" h="114">
                  <a:moveTo>
                    <a:pt x="79" y="26"/>
                  </a:moveTo>
                  <a:lnTo>
                    <a:pt x="72" y="38"/>
                  </a:lnTo>
                  <a:lnTo>
                    <a:pt x="61" y="44"/>
                  </a:lnTo>
                  <a:lnTo>
                    <a:pt x="51" y="53"/>
                  </a:lnTo>
                  <a:lnTo>
                    <a:pt x="35" y="56"/>
                  </a:lnTo>
                  <a:lnTo>
                    <a:pt x="22" y="59"/>
                  </a:lnTo>
                  <a:lnTo>
                    <a:pt x="12" y="60"/>
                  </a:lnTo>
                  <a:lnTo>
                    <a:pt x="3" y="60"/>
                  </a:lnTo>
                  <a:lnTo>
                    <a:pt x="1" y="59"/>
                  </a:lnTo>
                  <a:lnTo>
                    <a:pt x="0" y="113"/>
                  </a:lnTo>
                  <a:lnTo>
                    <a:pt x="2" y="112"/>
                  </a:lnTo>
                  <a:lnTo>
                    <a:pt x="7" y="112"/>
                  </a:lnTo>
                  <a:lnTo>
                    <a:pt x="12" y="113"/>
                  </a:lnTo>
                  <a:lnTo>
                    <a:pt x="20" y="112"/>
                  </a:lnTo>
                  <a:lnTo>
                    <a:pt x="29" y="111"/>
                  </a:lnTo>
                  <a:lnTo>
                    <a:pt x="39" y="109"/>
                  </a:lnTo>
                  <a:lnTo>
                    <a:pt x="50" y="106"/>
                  </a:lnTo>
                  <a:lnTo>
                    <a:pt x="61" y="103"/>
                  </a:lnTo>
                  <a:lnTo>
                    <a:pt x="74" y="99"/>
                  </a:lnTo>
                  <a:lnTo>
                    <a:pt x="85" y="94"/>
                  </a:lnTo>
                  <a:lnTo>
                    <a:pt x="97" y="87"/>
                  </a:lnTo>
                  <a:lnTo>
                    <a:pt x="109" y="78"/>
                  </a:lnTo>
                  <a:lnTo>
                    <a:pt x="118" y="68"/>
                  </a:lnTo>
                  <a:lnTo>
                    <a:pt x="127" y="58"/>
                  </a:lnTo>
                  <a:lnTo>
                    <a:pt x="132" y="46"/>
                  </a:lnTo>
                  <a:lnTo>
                    <a:pt x="139" y="30"/>
                  </a:lnTo>
                  <a:lnTo>
                    <a:pt x="139" y="26"/>
                  </a:lnTo>
                  <a:lnTo>
                    <a:pt x="138" y="21"/>
                  </a:lnTo>
                  <a:lnTo>
                    <a:pt x="135" y="16"/>
                  </a:lnTo>
                  <a:lnTo>
                    <a:pt x="132" y="12"/>
                  </a:lnTo>
                  <a:lnTo>
                    <a:pt x="128" y="6"/>
                  </a:lnTo>
                  <a:lnTo>
                    <a:pt x="125" y="2"/>
                  </a:lnTo>
                  <a:lnTo>
                    <a:pt x="120" y="0"/>
                  </a:lnTo>
                  <a:lnTo>
                    <a:pt x="113" y="0"/>
                  </a:lnTo>
                  <a:lnTo>
                    <a:pt x="108" y="1"/>
                  </a:lnTo>
                  <a:lnTo>
                    <a:pt x="101" y="3"/>
                  </a:lnTo>
                  <a:lnTo>
                    <a:pt x="97" y="3"/>
                  </a:lnTo>
                  <a:lnTo>
                    <a:pt x="91" y="6"/>
                  </a:lnTo>
                  <a:lnTo>
                    <a:pt x="88" y="10"/>
                  </a:lnTo>
                  <a:lnTo>
                    <a:pt x="84" y="13"/>
                  </a:lnTo>
                  <a:lnTo>
                    <a:pt x="81" y="19"/>
                  </a:lnTo>
                  <a:lnTo>
                    <a:pt x="79" y="26"/>
                  </a:lnTo>
                </a:path>
              </a:pathLst>
            </a:custGeom>
            <a:solidFill>
              <a:srgbClr val="669999"/>
            </a:solidFill>
            <a:ln w="12700" cap="rnd" cmpd="sng">
              <a:noFill/>
              <a:prstDash val="solid"/>
              <a:round/>
              <a:headEnd type="none" w="med" len="med"/>
              <a:tailEnd type="none" w="med" len="med"/>
            </a:ln>
          </p:spPr>
          <p:txBody>
            <a:bodyPr/>
            <a:lstStyle/>
            <a:p>
              <a:endParaRPr lang="en-GB"/>
            </a:p>
          </p:txBody>
        </p:sp>
        <p:sp>
          <p:nvSpPr>
            <p:cNvPr id="19473" name="Freeform 103"/>
            <p:cNvSpPr>
              <a:spLocks/>
            </p:cNvSpPr>
            <p:nvPr/>
          </p:nvSpPr>
          <p:spPr bwMode="auto">
            <a:xfrm>
              <a:off x="3527" y="2188"/>
              <a:ext cx="147" cy="119"/>
            </a:xfrm>
            <a:custGeom>
              <a:avLst/>
              <a:gdLst>
                <a:gd name="T0" fmla="*/ 82 w 147"/>
                <a:gd name="T1" fmla="*/ 27 h 119"/>
                <a:gd name="T2" fmla="*/ 82 w 147"/>
                <a:gd name="T3" fmla="*/ 27 h 119"/>
                <a:gd name="T4" fmla="*/ 75 w 147"/>
                <a:gd name="T5" fmla="*/ 40 h 119"/>
                <a:gd name="T6" fmla="*/ 64 w 147"/>
                <a:gd name="T7" fmla="*/ 47 h 119"/>
                <a:gd name="T8" fmla="*/ 53 w 147"/>
                <a:gd name="T9" fmla="*/ 54 h 119"/>
                <a:gd name="T10" fmla="*/ 36 w 147"/>
                <a:gd name="T11" fmla="*/ 59 h 119"/>
                <a:gd name="T12" fmla="*/ 23 w 147"/>
                <a:gd name="T13" fmla="*/ 61 h 119"/>
                <a:gd name="T14" fmla="*/ 12 w 147"/>
                <a:gd name="T15" fmla="*/ 62 h 119"/>
                <a:gd name="T16" fmla="*/ 3 w 147"/>
                <a:gd name="T17" fmla="*/ 63 h 119"/>
                <a:gd name="T18" fmla="*/ 1 w 147"/>
                <a:gd name="T19" fmla="*/ 62 h 119"/>
                <a:gd name="T20" fmla="*/ 0 w 147"/>
                <a:gd name="T21" fmla="*/ 118 h 119"/>
                <a:gd name="T22" fmla="*/ 1 w 147"/>
                <a:gd name="T23" fmla="*/ 117 h 119"/>
                <a:gd name="T24" fmla="*/ 6 w 147"/>
                <a:gd name="T25" fmla="*/ 118 h 119"/>
                <a:gd name="T26" fmla="*/ 10 w 147"/>
                <a:gd name="T27" fmla="*/ 117 h 119"/>
                <a:gd name="T28" fmla="*/ 20 w 147"/>
                <a:gd name="T29" fmla="*/ 117 h 119"/>
                <a:gd name="T30" fmla="*/ 28 w 147"/>
                <a:gd name="T31" fmla="*/ 115 h 119"/>
                <a:gd name="T32" fmla="*/ 40 w 147"/>
                <a:gd name="T33" fmla="*/ 115 h 119"/>
                <a:gd name="T34" fmla="*/ 51 w 147"/>
                <a:gd name="T35" fmla="*/ 111 h 119"/>
                <a:gd name="T36" fmla="*/ 64 w 147"/>
                <a:gd name="T37" fmla="*/ 108 h 119"/>
                <a:gd name="T38" fmla="*/ 77 w 147"/>
                <a:gd name="T39" fmla="*/ 104 h 119"/>
                <a:gd name="T40" fmla="*/ 89 w 147"/>
                <a:gd name="T41" fmla="*/ 99 h 119"/>
                <a:gd name="T42" fmla="*/ 101 w 147"/>
                <a:gd name="T43" fmla="*/ 92 h 119"/>
                <a:gd name="T44" fmla="*/ 113 w 147"/>
                <a:gd name="T45" fmla="*/ 82 h 119"/>
                <a:gd name="T46" fmla="*/ 123 w 147"/>
                <a:gd name="T47" fmla="*/ 72 h 119"/>
                <a:gd name="T48" fmla="*/ 132 w 147"/>
                <a:gd name="T49" fmla="*/ 62 h 119"/>
                <a:gd name="T50" fmla="*/ 139 w 147"/>
                <a:gd name="T51" fmla="*/ 48 h 119"/>
                <a:gd name="T52" fmla="*/ 145 w 147"/>
                <a:gd name="T53" fmla="*/ 32 h 119"/>
                <a:gd name="T54" fmla="*/ 146 w 147"/>
                <a:gd name="T55" fmla="*/ 28 h 119"/>
                <a:gd name="T56" fmla="*/ 145 w 147"/>
                <a:gd name="T57" fmla="*/ 22 h 119"/>
                <a:gd name="T58" fmla="*/ 141 w 147"/>
                <a:gd name="T59" fmla="*/ 17 h 119"/>
                <a:gd name="T60" fmla="*/ 138 w 147"/>
                <a:gd name="T61" fmla="*/ 13 h 119"/>
                <a:gd name="T62" fmla="*/ 133 w 147"/>
                <a:gd name="T63" fmla="*/ 7 h 119"/>
                <a:gd name="T64" fmla="*/ 129 w 147"/>
                <a:gd name="T65" fmla="*/ 2 h 119"/>
                <a:gd name="T66" fmla="*/ 125 w 147"/>
                <a:gd name="T67" fmla="*/ 0 h 119"/>
                <a:gd name="T68" fmla="*/ 118 w 147"/>
                <a:gd name="T69" fmla="*/ 0 h 119"/>
                <a:gd name="T70" fmla="*/ 111 w 147"/>
                <a:gd name="T71" fmla="*/ 2 h 119"/>
                <a:gd name="T72" fmla="*/ 106 w 147"/>
                <a:gd name="T73" fmla="*/ 3 h 119"/>
                <a:gd name="T74" fmla="*/ 101 w 147"/>
                <a:gd name="T75" fmla="*/ 5 h 119"/>
                <a:gd name="T76" fmla="*/ 95 w 147"/>
                <a:gd name="T77" fmla="*/ 7 h 119"/>
                <a:gd name="T78" fmla="*/ 90 w 147"/>
                <a:gd name="T79" fmla="*/ 11 h 119"/>
                <a:gd name="T80" fmla="*/ 88 w 147"/>
                <a:gd name="T81" fmla="*/ 14 h 119"/>
                <a:gd name="T82" fmla="*/ 85 w 147"/>
                <a:gd name="T83" fmla="*/ 20 h 119"/>
                <a:gd name="T84" fmla="*/ 82 w 147"/>
                <a:gd name="T85" fmla="*/ 27 h 11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7"/>
                <a:gd name="T130" fmla="*/ 0 h 119"/>
                <a:gd name="T131" fmla="*/ 147 w 147"/>
                <a:gd name="T132" fmla="*/ 119 h 11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7" h="119">
                  <a:moveTo>
                    <a:pt x="82" y="27"/>
                  </a:moveTo>
                  <a:lnTo>
                    <a:pt x="82" y="27"/>
                  </a:lnTo>
                  <a:lnTo>
                    <a:pt x="75" y="40"/>
                  </a:lnTo>
                  <a:lnTo>
                    <a:pt x="64" y="47"/>
                  </a:lnTo>
                  <a:lnTo>
                    <a:pt x="53" y="54"/>
                  </a:lnTo>
                  <a:lnTo>
                    <a:pt x="36" y="59"/>
                  </a:lnTo>
                  <a:lnTo>
                    <a:pt x="23" y="61"/>
                  </a:lnTo>
                  <a:lnTo>
                    <a:pt x="12" y="62"/>
                  </a:lnTo>
                  <a:lnTo>
                    <a:pt x="3" y="63"/>
                  </a:lnTo>
                  <a:lnTo>
                    <a:pt x="1" y="62"/>
                  </a:lnTo>
                  <a:lnTo>
                    <a:pt x="0" y="118"/>
                  </a:lnTo>
                  <a:lnTo>
                    <a:pt x="1" y="117"/>
                  </a:lnTo>
                  <a:lnTo>
                    <a:pt x="6" y="118"/>
                  </a:lnTo>
                  <a:lnTo>
                    <a:pt x="10" y="117"/>
                  </a:lnTo>
                  <a:lnTo>
                    <a:pt x="20" y="117"/>
                  </a:lnTo>
                  <a:lnTo>
                    <a:pt x="28" y="115"/>
                  </a:lnTo>
                  <a:lnTo>
                    <a:pt x="40" y="115"/>
                  </a:lnTo>
                  <a:lnTo>
                    <a:pt x="51" y="111"/>
                  </a:lnTo>
                  <a:lnTo>
                    <a:pt x="64" y="108"/>
                  </a:lnTo>
                  <a:lnTo>
                    <a:pt x="77" y="104"/>
                  </a:lnTo>
                  <a:lnTo>
                    <a:pt x="89" y="99"/>
                  </a:lnTo>
                  <a:lnTo>
                    <a:pt x="101" y="92"/>
                  </a:lnTo>
                  <a:lnTo>
                    <a:pt x="113" y="82"/>
                  </a:lnTo>
                  <a:lnTo>
                    <a:pt x="123" y="72"/>
                  </a:lnTo>
                  <a:lnTo>
                    <a:pt x="132" y="62"/>
                  </a:lnTo>
                  <a:lnTo>
                    <a:pt x="139" y="48"/>
                  </a:lnTo>
                  <a:lnTo>
                    <a:pt x="145" y="32"/>
                  </a:lnTo>
                  <a:lnTo>
                    <a:pt x="146" y="28"/>
                  </a:lnTo>
                  <a:lnTo>
                    <a:pt x="145" y="22"/>
                  </a:lnTo>
                  <a:lnTo>
                    <a:pt x="141" y="17"/>
                  </a:lnTo>
                  <a:lnTo>
                    <a:pt x="138" y="13"/>
                  </a:lnTo>
                  <a:lnTo>
                    <a:pt x="133" y="7"/>
                  </a:lnTo>
                  <a:lnTo>
                    <a:pt x="129" y="2"/>
                  </a:lnTo>
                  <a:lnTo>
                    <a:pt x="125" y="0"/>
                  </a:lnTo>
                  <a:lnTo>
                    <a:pt x="118" y="0"/>
                  </a:lnTo>
                  <a:lnTo>
                    <a:pt x="111" y="2"/>
                  </a:lnTo>
                  <a:lnTo>
                    <a:pt x="106" y="3"/>
                  </a:lnTo>
                  <a:lnTo>
                    <a:pt x="101" y="5"/>
                  </a:lnTo>
                  <a:lnTo>
                    <a:pt x="95" y="7"/>
                  </a:lnTo>
                  <a:lnTo>
                    <a:pt x="90" y="11"/>
                  </a:lnTo>
                  <a:lnTo>
                    <a:pt x="88" y="14"/>
                  </a:lnTo>
                  <a:lnTo>
                    <a:pt x="85" y="20"/>
                  </a:lnTo>
                  <a:lnTo>
                    <a:pt x="82" y="27"/>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74" name="Freeform 104"/>
            <p:cNvSpPr>
              <a:spLocks/>
            </p:cNvSpPr>
            <p:nvPr/>
          </p:nvSpPr>
          <p:spPr bwMode="auto">
            <a:xfrm>
              <a:off x="4079" y="1951"/>
              <a:ext cx="170" cy="148"/>
            </a:xfrm>
            <a:custGeom>
              <a:avLst/>
              <a:gdLst>
                <a:gd name="T0" fmla="*/ 3 w 170"/>
                <a:gd name="T1" fmla="*/ 147 h 148"/>
                <a:gd name="T2" fmla="*/ 9 w 170"/>
                <a:gd name="T3" fmla="*/ 145 h 148"/>
                <a:gd name="T4" fmla="*/ 19 w 170"/>
                <a:gd name="T5" fmla="*/ 143 h 148"/>
                <a:gd name="T6" fmla="*/ 29 w 170"/>
                <a:gd name="T7" fmla="*/ 141 h 148"/>
                <a:gd name="T8" fmla="*/ 44 w 170"/>
                <a:gd name="T9" fmla="*/ 138 h 148"/>
                <a:gd name="T10" fmla="*/ 56 w 170"/>
                <a:gd name="T11" fmla="*/ 135 h 148"/>
                <a:gd name="T12" fmla="*/ 68 w 170"/>
                <a:gd name="T13" fmla="*/ 130 h 148"/>
                <a:gd name="T14" fmla="*/ 84 w 170"/>
                <a:gd name="T15" fmla="*/ 126 h 148"/>
                <a:gd name="T16" fmla="*/ 98 w 170"/>
                <a:gd name="T17" fmla="*/ 122 h 148"/>
                <a:gd name="T18" fmla="*/ 110 w 170"/>
                <a:gd name="T19" fmla="*/ 117 h 148"/>
                <a:gd name="T20" fmla="*/ 126 w 170"/>
                <a:gd name="T21" fmla="*/ 112 h 148"/>
                <a:gd name="T22" fmla="*/ 137 w 170"/>
                <a:gd name="T23" fmla="*/ 107 h 148"/>
                <a:gd name="T24" fmla="*/ 147 w 170"/>
                <a:gd name="T25" fmla="*/ 100 h 148"/>
                <a:gd name="T26" fmla="*/ 155 w 170"/>
                <a:gd name="T27" fmla="*/ 93 h 148"/>
                <a:gd name="T28" fmla="*/ 162 w 170"/>
                <a:gd name="T29" fmla="*/ 89 h 148"/>
                <a:gd name="T30" fmla="*/ 167 w 170"/>
                <a:gd name="T31" fmla="*/ 82 h 148"/>
                <a:gd name="T32" fmla="*/ 169 w 170"/>
                <a:gd name="T33" fmla="*/ 75 h 148"/>
                <a:gd name="T34" fmla="*/ 166 w 170"/>
                <a:gd name="T35" fmla="*/ 67 h 148"/>
                <a:gd name="T36" fmla="*/ 161 w 170"/>
                <a:gd name="T37" fmla="*/ 61 h 148"/>
                <a:gd name="T38" fmla="*/ 153 w 170"/>
                <a:gd name="T39" fmla="*/ 52 h 148"/>
                <a:gd name="T40" fmla="*/ 143 w 170"/>
                <a:gd name="T41" fmla="*/ 47 h 148"/>
                <a:gd name="T42" fmla="*/ 130 w 170"/>
                <a:gd name="T43" fmla="*/ 41 h 148"/>
                <a:gd name="T44" fmla="*/ 115 w 170"/>
                <a:gd name="T45" fmla="*/ 34 h 148"/>
                <a:gd name="T46" fmla="*/ 100 w 170"/>
                <a:gd name="T47" fmla="*/ 27 h 148"/>
                <a:gd name="T48" fmla="*/ 85 w 170"/>
                <a:gd name="T49" fmla="*/ 22 h 148"/>
                <a:gd name="T50" fmla="*/ 70 w 170"/>
                <a:gd name="T51" fmla="*/ 17 h 148"/>
                <a:gd name="T52" fmla="*/ 54 w 170"/>
                <a:gd name="T53" fmla="*/ 12 h 148"/>
                <a:gd name="T54" fmla="*/ 40 w 170"/>
                <a:gd name="T55" fmla="*/ 7 h 148"/>
                <a:gd name="T56" fmla="*/ 27 w 170"/>
                <a:gd name="T57" fmla="*/ 5 h 148"/>
                <a:gd name="T58" fmla="*/ 15 w 170"/>
                <a:gd name="T59" fmla="*/ 2 h 148"/>
                <a:gd name="T60" fmla="*/ 8 w 170"/>
                <a:gd name="T61" fmla="*/ 0 h 148"/>
                <a:gd name="T62" fmla="*/ 2 w 170"/>
                <a:gd name="T63" fmla="*/ 1 h 148"/>
                <a:gd name="T64" fmla="*/ 0 w 170"/>
                <a:gd name="T65" fmla="*/ 0 h 148"/>
                <a:gd name="T66" fmla="*/ 3 w 170"/>
                <a:gd name="T67" fmla="*/ 147 h 1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0"/>
                <a:gd name="T103" fmla="*/ 0 h 148"/>
                <a:gd name="T104" fmla="*/ 170 w 170"/>
                <a:gd name="T105" fmla="*/ 148 h 14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0" h="148">
                  <a:moveTo>
                    <a:pt x="3" y="147"/>
                  </a:moveTo>
                  <a:lnTo>
                    <a:pt x="9" y="145"/>
                  </a:lnTo>
                  <a:lnTo>
                    <a:pt x="19" y="143"/>
                  </a:lnTo>
                  <a:lnTo>
                    <a:pt x="29" y="141"/>
                  </a:lnTo>
                  <a:lnTo>
                    <a:pt x="44" y="138"/>
                  </a:lnTo>
                  <a:lnTo>
                    <a:pt x="56" y="135"/>
                  </a:lnTo>
                  <a:lnTo>
                    <a:pt x="68" y="130"/>
                  </a:lnTo>
                  <a:lnTo>
                    <a:pt x="84" y="126"/>
                  </a:lnTo>
                  <a:lnTo>
                    <a:pt x="98" y="122"/>
                  </a:lnTo>
                  <a:lnTo>
                    <a:pt x="110" y="117"/>
                  </a:lnTo>
                  <a:lnTo>
                    <a:pt x="126" y="112"/>
                  </a:lnTo>
                  <a:lnTo>
                    <a:pt x="137" y="107"/>
                  </a:lnTo>
                  <a:lnTo>
                    <a:pt x="147" y="100"/>
                  </a:lnTo>
                  <a:lnTo>
                    <a:pt x="155" y="93"/>
                  </a:lnTo>
                  <a:lnTo>
                    <a:pt x="162" y="89"/>
                  </a:lnTo>
                  <a:lnTo>
                    <a:pt x="167" y="82"/>
                  </a:lnTo>
                  <a:lnTo>
                    <a:pt x="169" y="75"/>
                  </a:lnTo>
                  <a:lnTo>
                    <a:pt x="166" y="67"/>
                  </a:lnTo>
                  <a:lnTo>
                    <a:pt x="161" y="61"/>
                  </a:lnTo>
                  <a:lnTo>
                    <a:pt x="153" y="52"/>
                  </a:lnTo>
                  <a:lnTo>
                    <a:pt x="143" y="47"/>
                  </a:lnTo>
                  <a:lnTo>
                    <a:pt x="130" y="41"/>
                  </a:lnTo>
                  <a:lnTo>
                    <a:pt x="115" y="34"/>
                  </a:lnTo>
                  <a:lnTo>
                    <a:pt x="100" y="27"/>
                  </a:lnTo>
                  <a:lnTo>
                    <a:pt x="85" y="22"/>
                  </a:lnTo>
                  <a:lnTo>
                    <a:pt x="70" y="17"/>
                  </a:lnTo>
                  <a:lnTo>
                    <a:pt x="54" y="12"/>
                  </a:lnTo>
                  <a:lnTo>
                    <a:pt x="40" y="7"/>
                  </a:lnTo>
                  <a:lnTo>
                    <a:pt x="27" y="5"/>
                  </a:lnTo>
                  <a:lnTo>
                    <a:pt x="15" y="2"/>
                  </a:lnTo>
                  <a:lnTo>
                    <a:pt x="8" y="0"/>
                  </a:lnTo>
                  <a:lnTo>
                    <a:pt x="2" y="1"/>
                  </a:lnTo>
                  <a:lnTo>
                    <a:pt x="0" y="0"/>
                  </a:lnTo>
                  <a:lnTo>
                    <a:pt x="3" y="147"/>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19475" name="Freeform 105"/>
            <p:cNvSpPr>
              <a:spLocks/>
            </p:cNvSpPr>
            <p:nvPr/>
          </p:nvSpPr>
          <p:spPr bwMode="auto">
            <a:xfrm>
              <a:off x="4079" y="1951"/>
              <a:ext cx="176" cy="153"/>
            </a:xfrm>
            <a:custGeom>
              <a:avLst/>
              <a:gdLst>
                <a:gd name="T0" fmla="*/ 3 w 176"/>
                <a:gd name="T1" fmla="*/ 152 h 153"/>
                <a:gd name="T2" fmla="*/ 3 w 176"/>
                <a:gd name="T3" fmla="*/ 152 h 153"/>
                <a:gd name="T4" fmla="*/ 9 w 176"/>
                <a:gd name="T5" fmla="*/ 151 h 153"/>
                <a:gd name="T6" fmla="*/ 19 w 176"/>
                <a:gd name="T7" fmla="*/ 150 h 153"/>
                <a:gd name="T8" fmla="*/ 30 w 176"/>
                <a:gd name="T9" fmla="*/ 146 h 153"/>
                <a:gd name="T10" fmla="*/ 43 w 176"/>
                <a:gd name="T11" fmla="*/ 144 h 153"/>
                <a:gd name="T12" fmla="*/ 57 w 176"/>
                <a:gd name="T13" fmla="*/ 140 h 153"/>
                <a:gd name="T14" fmla="*/ 71 w 176"/>
                <a:gd name="T15" fmla="*/ 137 h 153"/>
                <a:gd name="T16" fmla="*/ 85 w 176"/>
                <a:gd name="T17" fmla="*/ 132 h 153"/>
                <a:gd name="T18" fmla="*/ 101 w 176"/>
                <a:gd name="T19" fmla="*/ 127 h 153"/>
                <a:gd name="T20" fmla="*/ 114 w 176"/>
                <a:gd name="T21" fmla="*/ 122 h 153"/>
                <a:gd name="T22" fmla="*/ 128 w 176"/>
                <a:gd name="T23" fmla="*/ 116 h 153"/>
                <a:gd name="T24" fmla="*/ 141 w 176"/>
                <a:gd name="T25" fmla="*/ 111 h 153"/>
                <a:gd name="T26" fmla="*/ 151 w 176"/>
                <a:gd name="T27" fmla="*/ 104 h 153"/>
                <a:gd name="T28" fmla="*/ 161 w 176"/>
                <a:gd name="T29" fmla="*/ 98 h 153"/>
                <a:gd name="T30" fmla="*/ 168 w 176"/>
                <a:gd name="T31" fmla="*/ 92 h 153"/>
                <a:gd name="T32" fmla="*/ 173 w 176"/>
                <a:gd name="T33" fmla="*/ 85 h 153"/>
                <a:gd name="T34" fmla="*/ 175 w 176"/>
                <a:gd name="T35" fmla="*/ 78 h 153"/>
                <a:gd name="T36" fmla="*/ 172 w 176"/>
                <a:gd name="T37" fmla="*/ 70 h 153"/>
                <a:gd name="T38" fmla="*/ 166 w 176"/>
                <a:gd name="T39" fmla="*/ 63 h 153"/>
                <a:gd name="T40" fmla="*/ 158 w 176"/>
                <a:gd name="T41" fmla="*/ 55 h 153"/>
                <a:gd name="T42" fmla="*/ 148 w 176"/>
                <a:gd name="T43" fmla="*/ 49 h 153"/>
                <a:gd name="T44" fmla="*/ 134 w 176"/>
                <a:gd name="T45" fmla="*/ 43 h 153"/>
                <a:gd name="T46" fmla="*/ 119 w 176"/>
                <a:gd name="T47" fmla="*/ 35 h 153"/>
                <a:gd name="T48" fmla="*/ 103 w 176"/>
                <a:gd name="T49" fmla="*/ 29 h 153"/>
                <a:gd name="T50" fmla="*/ 88 w 176"/>
                <a:gd name="T51" fmla="*/ 23 h 153"/>
                <a:gd name="T52" fmla="*/ 72 w 176"/>
                <a:gd name="T53" fmla="*/ 18 h 153"/>
                <a:gd name="T54" fmla="*/ 56 w 176"/>
                <a:gd name="T55" fmla="*/ 13 h 153"/>
                <a:gd name="T56" fmla="*/ 41 w 176"/>
                <a:gd name="T57" fmla="*/ 8 h 153"/>
                <a:gd name="T58" fmla="*/ 28 w 176"/>
                <a:gd name="T59" fmla="*/ 5 h 153"/>
                <a:gd name="T60" fmla="*/ 16 w 176"/>
                <a:gd name="T61" fmla="*/ 3 h 153"/>
                <a:gd name="T62" fmla="*/ 8 w 176"/>
                <a:gd name="T63" fmla="*/ 0 h 153"/>
                <a:gd name="T64" fmla="*/ 2 w 176"/>
                <a:gd name="T65" fmla="*/ 1 h 153"/>
                <a:gd name="T66" fmla="*/ 0 w 176"/>
                <a:gd name="T67" fmla="*/ 0 h 153"/>
                <a:gd name="T68" fmla="*/ 3 w 176"/>
                <a:gd name="T69" fmla="*/ 152 h 15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6"/>
                <a:gd name="T106" fmla="*/ 0 h 153"/>
                <a:gd name="T107" fmla="*/ 176 w 176"/>
                <a:gd name="T108" fmla="*/ 153 h 15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6" h="153">
                  <a:moveTo>
                    <a:pt x="3" y="152"/>
                  </a:moveTo>
                  <a:lnTo>
                    <a:pt x="3" y="152"/>
                  </a:lnTo>
                  <a:lnTo>
                    <a:pt x="9" y="151"/>
                  </a:lnTo>
                  <a:lnTo>
                    <a:pt x="19" y="150"/>
                  </a:lnTo>
                  <a:lnTo>
                    <a:pt x="30" y="146"/>
                  </a:lnTo>
                  <a:lnTo>
                    <a:pt x="43" y="144"/>
                  </a:lnTo>
                  <a:lnTo>
                    <a:pt x="57" y="140"/>
                  </a:lnTo>
                  <a:lnTo>
                    <a:pt x="71" y="137"/>
                  </a:lnTo>
                  <a:lnTo>
                    <a:pt x="85" y="132"/>
                  </a:lnTo>
                  <a:lnTo>
                    <a:pt x="101" y="127"/>
                  </a:lnTo>
                  <a:lnTo>
                    <a:pt x="114" y="122"/>
                  </a:lnTo>
                  <a:lnTo>
                    <a:pt x="128" y="116"/>
                  </a:lnTo>
                  <a:lnTo>
                    <a:pt x="141" y="111"/>
                  </a:lnTo>
                  <a:lnTo>
                    <a:pt x="151" y="104"/>
                  </a:lnTo>
                  <a:lnTo>
                    <a:pt x="161" y="98"/>
                  </a:lnTo>
                  <a:lnTo>
                    <a:pt x="168" y="92"/>
                  </a:lnTo>
                  <a:lnTo>
                    <a:pt x="173" y="85"/>
                  </a:lnTo>
                  <a:lnTo>
                    <a:pt x="175" y="78"/>
                  </a:lnTo>
                  <a:lnTo>
                    <a:pt x="172" y="70"/>
                  </a:lnTo>
                  <a:lnTo>
                    <a:pt x="166" y="63"/>
                  </a:lnTo>
                  <a:lnTo>
                    <a:pt x="158" y="55"/>
                  </a:lnTo>
                  <a:lnTo>
                    <a:pt x="148" y="49"/>
                  </a:lnTo>
                  <a:lnTo>
                    <a:pt x="134" y="43"/>
                  </a:lnTo>
                  <a:lnTo>
                    <a:pt x="119" y="35"/>
                  </a:lnTo>
                  <a:lnTo>
                    <a:pt x="103" y="29"/>
                  </a:lnTo>
                  <a:lnTo>
                    <a:pt x="88" y="23"/>
                  </a:lnTo>
                  <a:lnTo>
                    <a:pt x="72" y="18"/>
                  </a:lnTo>
                  <a:lnTo>
                    <a:pt x="56" y="13"/>
                  </a:lnTo>
                  <a:lnTo>
                    <a:pt x="41" y="8"/>
                  </a:lnTo>
                  <a:lnTo>
                    <a:pt x="28" y="5"/>
                  </a:lnTo>
                  <a:lnTo>
                    <a:pt x="16" y="3"/>
                  </a:lnTo>
                  <a:lnTo>
                    <a:pt x="8" y="0"/>
                  </a:lnTo>
                  <a:lnTo>
                    <a:pt x="2" y="1"/>
                  </a:lnTo>
                  <a:lnTo>
                    <a:pt x="0" y="0"/>
                  </a:lnTo>
                  <a:lnTo>
                    <a:pt x="3" y="152"/>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76" name="Freeform 106"/>
            <p:cNvSpPr>
              <a:spLocks/>
            </p:cNvSpPr>
            <p:nvPr/>
          </p:nvSpPr>
          <p:spPr bwMode="auto">
            <a:xfrm>
              <a:off x="4086" y="1952"/>
              <a:ext cx="162" cy="76"/>
            </a:xfrm>
            <a:custGeom>
              <a:avLst/>
              <a:gdLst>
                <a:gd name="T0" fmla="*/ 161 w 162"/>
                <a:gd name="T1" fmla="*/ 75 h 76"/>
                <a:gd name="T2" fmla="*/ 159 w 162"/>
                <a:gd name="T3" fmla="*/ 69 h 76"/>
                <a:gd name="T4" fmla="*/ 154 w 162"/>
                <a:gd name="T5" fmla="*/ 61 h 76"/>
                <a:gd name="T6" fmla="*/ 147 w 162"/>
                <a:gd name="T7" fmla="*/ 54 h 76"/>
                <a:gd name="T8" fmla="*/ 136 w 162"/>
                <a:gd name="T9" fmla="*/ 47 h 76"/>
                <a:gd name="T10" fmla="*/ 126 w 162"/>
                <a:gd name="T11" fmla="*/ 42 h 76"/>
                <a:gd name="T12" fmla="*/ 111 w 162"/>
                <a:gd name="T13" fmla="*/ 35 h 76"/>
                <a:gd name="T14" fmla="*/ 97 w 162"/>
                <a:gd name="T15" fmla="*/ 30 h 76"/>
                <a:gd name="T16" fmla="*/ 82 w 162"/>
                <a:gd name="T17" fmla="*/ 24 h 76"/>
                <a:gd name="T18" fmla="*/ 67 w 162"/>
                <a:gd name="T19" fmla="*/ 20 h 76"/>
                <a:gd name="T20" fmla="*/ 52 w 162"/>
                <a:gd name="T21" fmla="*/ 14 h 76"/>
                <a:gd name="T22" fmla="*/ 37 w 162"/>
                <a:gd name="T23" fmla="*/ 10 h 76"/>
                <a:gd name="T24" fmla="*/ 26 w 162"/>
                <a:gd name="T25" fmla="*/ 7 h 76"/>
                <a:gd name="T26" fmla="*/ 15 w 162"/>
                <a:gd name="T27" fmla="*/ 5 h 76"/>
                <a:gd name="T28" fmla="*/ 7 w 162"/>
                <a:gd name="T29" fmla="*/ 2 h 76"/>
                <a:gd name="T30" fmla="*/ 1 w 162"/>
                <a:gd name="T31" fmla="*/ 1 h 76"/>
                <a:gd name="T32" fmla="*/ 0 w 162"/>
                <a:gd name="T33" fmla="*/ 0 h 76"/>
                <a:gd name="T34" fmla="*/ 3 w 162"/>
                <a:gd name="T35" fmla="*/ 75 h 76"/>
                <a:gd name="T36" fmla="*/ 161 w 162"/>
                <a:gd name="T37" fmla="*/ 75 h 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62"/>
                <a:gd name="T58" fmla="*/ 0 h 76"/>
                <a:gd name="T59" fmla="*/ 162 w 162"/>
                <a:gd name="T60" fmla="*/ 76 h 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62" h="76">
                  <a:moveTo>
                    <a:pt x="161" y="75"/>
                  </a:moveTo>
                  <a:lnTo>
                    <a:pt x="159" y="69"/>
                  </a:lnTo>
                  <a:lnTo>
                    <a:pt x="154" y="61"/>
                  </a:lnTo>
                  <a:lnTo>
                    <a:pt x="147" y="54"/>
                  </a:lnTo>
                  <a:lnTo>
                    <a:pt x="136" y="47"/>
                  </a:lnTo>
                  <a:lnTo>
                    <a:pt x="126" y="42"/>
                  </a:lnTo>
                  <a:lnTo>
                    <a:pt x="111" y="35"/>
                  </a:lnTo>
                  <a:lnTo>
                    <a:pt x="97" y="30"/>
                  </a:lnTo>
                  <a:lnTo>
                    <a:pt x="82" y="24"/>
                  </a:lnTo>
                  <a:lnTo>
                    <a:pt x="67" y="20"/>
                  </a:lnTo>
                  <a:lnTo>
                    <a:pt x="52" y="14"/>
                  </a:lnTo>
                  <a:lnTo>
                    <a:pt x="37" y="10"/>
                  </a:lnTo>
                  <a:lnTo>
                    <a:pt x="26" y="7"/>
                  </a:lnTo>
                  <a:lnTo>
                    <a:pt x="15" y="5"/>
                  </a:lnTo>
                  <a:lnTo>
                    <a:pt x="7" y="2"/>
                  </a:lnTo>
                  <a:lnTo>
                    <a:pt x="1" y="1"/>
                  </a:lnTo>
                  <a:lnTo>
                    <a:pt x="0" y="0"/>
                  </a:lnTo>
                  <a:lnTo>
                    <a:pt x="3" y="75"/>
                  </a:lnTo>
                  <a:lnTo>
                    <a:pt x="161" y="75"/>
                  </a:lnTo>
                </a:path>
              </a:pathLst>
            </a:custGeom>
            <a:solidFill>
              <a:srgbClr val="000000"/>
            </a:solidFill>
            <a:ln w="12700" cap="rnd" cmpd="sng">
              <a:noFill/>
              <a:prstDash val="solid"/>
              <a:round/>
              <a:headEnd type="none" w="med" len="med"/>
              <a:tailEnd type="none" w="med" len="med"/>
            </a:ln>
          </p:spPr>
          <p:txBody>
            <a:bodyPr/>
            <a:lstStyle/>
            <a:p>
              <a:endParaRPr lang="en-GB"/>
            </a:p>
          </p:txBody>
        </p:sp>
        <p:sp>
          <p:nvSpPr>
            <p:cNvPr id="19477" name="Freeform 107"/>
            <p:cNvSpPr>
              <a:spLocks/>
            </p:cNvSpPr>
            <p:nvPr/>
          </p:nvSpPr>
          <p:spPr bwMode="auto">
            <a:xfrm>
              <a:off x="4086" y="1953"/>
              <a:ext cx="168" cy="81"/>
            </a:xfrm>
            <a:custGeom>
              <a:avLst/>
              <a:gdLst>
                <a:gd name="T0" fmla="*/ 167 w 168"/>
                <a:gd name="T1" fmla="*/ 77 h 81"/>
                <a:gd name="T2" fmla="*/ 167 w 168"/>
                <a:gd name="T3" fmla="*/ 77 h 81"/>
                <a:gd name="T4" fmla="*/ 165 w 168"/>
                <a:gd name="T5" fmla="*/ 71 h 81"/>
                <a:gd name="T6" fmla="*/ 159 w 168"/>
                <a:gd name="T7" fmla="*/ 63 h 81"/>
                <a:gd name="T8" fmla="*/ 152 w 168"/>
                <a:gd name="T9" fmla="*/ 55 h 81"/>
                <a:gd name="T10" fmla="*/ 141 w 168"/>
                <a:gd name="T11" fmla="*/ 48 h 81"/>
                <a:gd name="T12" fmla="*/ 130 w 168"/>
                <a:gd name="T13" fmla="*/ 43 h 81"/>
                <a:gd name="T14" fmla="*/ 115 w 168"/>
                <a:gd name="T15" fmla="*/ 35 h 81"/>
                <a:gd name="T16" fmla="*/ 99 w 168"/>
                <a:gd name="T17" fmla="*/ 30 h 81"/>
                <a:gd name="T18" fmla="*/ 85 w 168"/>
                <a:gd name="T19" fmla="*/ 24 h 81"/>
                <a:gd name="T20" fmla="*/ 68 w 168"/>
                <a:gd name="T21" fmla="*/ 19 h 81"/>
                <a:gd name="T22" fmla="*/ 53 w 168"/>
                <a:gd name="T23" fmla="*/ 14 h 81"/>
                <a:gd name="T24" fmla="*/ 38 w 168"/>
                <a:gd name="T25" fmla="*/ 10 h 81"/>
                <a:gd name="T26" fmla="*/ 27 w 168"/>
                <a:gd name="T27" fmla="*/ 7 h 81"/>
                <a:gd name="T28" fmla="*/ 15 w 168"/>
                <a:gd name="T29" fmla="*/ 5 h 81"/>
                <a:gd name="T30" fmla="*/ 6 w 168"/>
                <a:gd name="T31" fmla="*/ 2 h 81"/>
                <a:gd name="T32" fmla="*/ 1 w 168"/>
                <a:gd name="T33" fmla="*/ 1 h 81"/>
                <a:gd name="T34" fmla="*/ 0 w 168"/>
                <a:gd name="T35" fmla="*/ 0 h 81"/>
                <a:gd name="T36" fmla="*/ 1 w 168"/>
                <a:gd name="T37" fmla="*/ 80 h 81"/>
                <a:gd name="T38" fmla="*/ 167 w 168"/>
                <a:gd name="T39" fmla="*/ 77 h 8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8"/>
                <a:gd name="T61" fmla="*/ 0 h 81"/>
                <a:gd name="T62" fmla="*/ 168 w 168"/>
                <a:gd name="T63" fmla="*/ 81 h 8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8" h="81">
                  <a:moveTo>
                    <a:pt x="167" y="77"/>
                  </a:moveTo>
                  <a:lnTo>
                    <a:pt x="167" y="77"/>
                  </a:lnTo>
                  <a:lnTo>
                    <a:pt x="165" y="71"/>
                  </a:lnTo>
                  <a:lnTo>
                    <a:pt x="159" y="63"/>
                  </a:lnTo>
                  <a:lnTo>
                    <a:pt x="152" y="55"/>
                  </a:lnTo>
                  <a:lnTo>
                    <a:pt x="141" y="48"/>
                  </a:lnTo>
                  <a:lnTo>
                    <a:pt x="130" y="43"/>
                  </a:lnTo>
                  <a:lnTo>
                    <a:pt x="115" y="35"/>
                  </a:lnTo>
                  <a:lnTo>
                    <a:pt x="99" y="30"/>
                  </a:lnTo>
                  <a:lnTo>
                    <a:pt x="85" y="24"/>
                  </a:lnTo>
                  <a:lnTo>
                    <a:pt x="68" y="19"/>
                  </a:lnTo>
                  <a:lnTo>
                    <a:pt x="53" y="14"/>
                  </a:lnTo>
                  <a:lnTo>
                    <a:pt x="38" y="10"/>
                  </a:lnTo>
                  <a:lnTo>
                    <a:pt x="27" y="7"/>
                  </a:lnTo>
                  <a:lnTo>
                    <a:pt x="15" y="5"/>
                  </a:lnTo>
                  <a:lnTo>
                    <a:pt x="6" y="2"/>
                  </a:lnTo>
                  <a:lnTo>
                    <a:pt x="1" y="1"/>
                  </a:lnTo>
                  <a:lnTo>
                    <a:pt x="0" y="0"/>
                  </a:lnTo>
                  <a:lnTo>
                    <a:pt x="1" y="80"/>
                  </a:lnTo>
                  <a:lnTo>
                    <a:pt x="167" y="77"/>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78" name="Freeform 108"/>
            <p:cNvSpPr>
              <a:spLocks/>
            </p:cNvSpPr>
            <p:nvPr/>
          </p:nvSpPr>
          <p:spPr bwMode="auto">
            <a:xfrm>
              <a:off x="4057" y="1946"/>
              <a:ext cx="198" cy="165"/>
            </a:xfrm>
            <a:custGeom>
              <a:avLst/>
              <a:gdLst>
                <a:gd name="T0" fmla="*/ 8 w 198"/>
                <a:gd name="T1" fmla="*/ 164 h 165"/>
                <a:gd name="T2" fmla="*/ 8 w 198"/>
                <a:gd name="T3" fmla="*/ 164 h 165"/>
                <a:gd name="T4" fmla="*/ 17 w 198"/>
                <a:gd name="T5" fmla="*/ 162 h 165"/>
                <a:gd name="T6" fmla="*/ 26 w 198"/>
                <a:gd name="T7" fmla="*/ 159 h 165"/>
                <a:gd name="T8" fmla="*/ 38 w 198"/>
                <a:gd name="T9" fmla="*/ 157 h 165"/>
                <a:gd name="T10" fmla="*/ 51 w 198"/>
                <a:gd name="T11" fmla="*/ 152 h 165"/>
                <a:gd name="T12" fmla="*/ 66 w 198"/>
                <a:gd name="T13" fmla="*/ 150 h 165"/>
                <a:gd name="T14" fmla="*/ 84 w 198"/>
                <a:gd name="T15" fmla="*/ 145 h 165"/>
                <a:gd name="T16" fmla="*/ 99 w 198"/>
                <a:gd name="T17" fmla="*/ 140 h 165"/>
                <a:gd name="T18" fmla="*/ 115 w 198"/>
                <a:gd name="T19" fmla="*/ 135 h 165"/>
                <a:gd name="T20" fmla="*/ 130 w 198"/>
                <a:gd name="T21" fmla="*/ 129 h 165"/>
                <a:gd name="T22" fmla="*/ 146 w 198"/>
                <a:gd name="T23" fmla="*/ 122 h 165"/>
                <a:gd name="T24" fmla="*/ 160 w 198"/>
                <a:gd name="T25" fmla="*/ 117 h 165"/>
                <a:gd name="T26" fmla="*/ 172 w 198"/>
                <a:gd name="T27" fmla="*/ 110 h 165"/>
                <a:gd name="T28" fmla="*/ 182 w 198"/>
                <a:gd name="T29" fmla="*/ 104 h 165"/>
                <a:gd name="T30" fmla="*/ 190 w 198"/>
                <a:gd name="T31" fmla="*/ 97 h 165"/>
                <a:gd name="T32" fmla="*/ 195 w 198"/>
                <a:gd name="T33" fmla="*/ 89 h 165"/>
                <a:gd name="T34" fmla="*/ 197 w 198"/>
                <a:gd name="T35" fmla="*/ 83 h 165"/>
                <a:gd name="T36" fmla="*/ 194 w 198"/>
                <a:gd name="T37" fmla="*/ 74 h 165"/>
                <a:gd name="T38" fmla="*/ 188 w 198"/>
                <a:gd name="T39" fmla="*/ 66 h 165"/>
                <a:gd name="T40" fmla="*/ 178 w 198"/>
                <a:gd name="T41" fmla="*/ 58 h 165"/>
                <a:gd name="T42" fmla="*/ 165 w 198"/>
                <a:gd name="T43" fmla="*/ 52 h 165"/>
                <a:gd name="T44" fmla="*/ 150 w 198"/>
                <a:gd name="T45" fmla="*/ 45 h 165"/>
                <a:gd name="T46" fmla="*/ 133 w 198"/>
                <a:gd name="T47" fmla="*/ 37 h 165"/>
                <a:gd name="T48" fmla="*/ 116 w 198"/>
                <a:gd name="T49" fmla="*/ 31 h 165"/>
                <a:gd name="T50" fmla="*/ 98 w 198"/>
                <a:gd name="T51" fmla="*/ 25 h 165"/>
                <a:gd name="T52" fmla="*/ 80 w 198"/>
                <a:gd name="T53" fmla="*/ 19 h 165"/>
                <a:gd name="T54" fmla="*/ 62 w 198"/>
                <a:gd name="T55" fmla="*/ 14 h 165"/>
                <a:gd name="T56" fmla="*/ 46 w 198"/>
                <a:gd name="T57" fmla="*/ 10 h 165"/>
                <a:gd name="T58" fmla="*/ 31 w 198"/>
                <a:gd name="T59" fmla="*/ 6 h 165"/>
                <a:gd name="T60" fmla="*/ 17 w 198"/>
                <a:gd name="T61" fmla="*/ 3 h 165"/>
                <a:gd name="T62" fmla="*/ 7 w 198"/>
                <a:gd name="T63" fmla="*/ 1 h 165"/>
                <a:gd name="T64" fmla="*/ 1 w 198"/>
                <a:gd name="T65" fmla="*/ 1 h 165"/>
                <a:gd name="T66" fmla="*/ 0 w 198"/>
                <a:gd name="T67" fmla="*/ 0 h 1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8"/>
                <a:gd name="T103" fmla="*/ 0 h 165"/>
                <a:gd name="T104" fmla="*/ 198 w 198"/>
                <a:gd name="T105" fmla="*/ 165 h 16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8" h="165">
                  <a:moveTo>
                    <a:pt x="8" y="164"/>
                  </a:moveTo>
                  <a:lnTo>
                    <a:pt x="8" y="164"/>
                  </a:lnTo>
                  <a:lnTo>
                    <a:pt x="17" y="162"/>
                  </a:lnTo>
                  <a:lnTo>
                    <a:pt x="26" y="159"/>
                  </a:lnTo>
                  <a:lnTo>
                    <a:pt x="38" y="157"/>
                  </a:lnTo>
                  <a:lnTo>
                    <a:pt x="51" y="152"/>
                  </a:lnTo>
                  <a:lnTo>
                    <a:pt x="66" y="150"/>
                  </a:lnTo>
                  <a:lnTo>
                    <a:pt x="84" y="145"/>
                  </a:lnTo>
                  <a:lnTo>
                    <a:pt x="99" y="140"/>
                  </a:lnTo>
                  <a:lnTo>
                    <a:pt x="115" y="135"/>
                  </a:lnTo>
                  <a:lnTo>
                    <a:pt x="130" y="129"/>
                  </a:lnTo>
                  <a:lnTo>
                    <a:pt x="146" y="122"/>
                  </a:lnTo>
                  <a:lnTo>
                    <a:pt x="160" y="117"/>
                  </a:lnTo>
                  <a:lnTo>
                    <a:pt x="172" y="110"/>
                  </a:lnTo>
                  <a:lnTo>
                    <a:pt x="182" y="104"/>
                  </a:lnTo>
                  <a:lnTo>
                    <a:pt x="190" y="97"/>
                  </a:lnTo>
                  <a:lnTo>
                    <a:pt x="195" y="89"/>
                  </a:lnTo>
                  <a:lnTo>
                    <a:pt x="197" y="83"/>
                  </a:lnTo>
                  <a:lnTo>
                    <a:pt x="194" y="74"/>
                  </a:lnTo>
                  <a:lnTo>
                    <a:pt x="188" y="66"/>
                  </a:lnTo>
                  <a:lnTo>
                    <a:pt x="178" y="58"/>
                  </a:lnTo>
                  <a:lnTo>
                    <a:pt x="165" y="52"/>
                  </a:lnTo>
                  <a:lnTo>
                    <a:pt x="150" y="45"/>
                  </a:lnTo>
                  <a:lnTo>
                    <a:pt x="133" y="37"/>
                  </a:lnTo>
                  <a:lnTo>
                    <a:pt x="116" y="31"/>
                  </a:lnTo>
                  <a:lnTo>
                    <a:pt x="98" y="25"/>
                  </a:lnTo>
                  <a:lnTo>
                    <a:pt x="80" y="19"/>
                  </a:lnTo>
                  <a:lnTo>
                    <a:pt x="62" y="14"/>
                  </a:lnTo>
                  <a:lnTo>
                    <a:pt x="46" y="10"/>
                  </a:lnTo>
                  <a:lnTo>
                    <a:pt x="31" y="6"/>
                  </a:lnTo>
                  <a:lnTo>
                    <a:pt x="17" y="3"/>
                  </a:lnTo>
                  <a:lnTo>
                    <a:pt x="7" y="1"/>
                  </a:lnTo>
                  <a:lnTo>
                    <a:pt x="1" y="1"/>
                  </a:lnTo>
                  <a:lnTo>
                    <a:pt x="0"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79" name="Line 109"/>
            <p:cNvSpPr>
              <a:spLocks noChangeShapeType="1"/>
            </p:cNvSpPr>
            <p:nvPr/>
          </p:nvSpPr>
          <p:spPr bwMode="auto">
            <a:xfrm>
              <a:off x="4085" y="1957"/>
              <a:ext cx="3" cy="142"/>
            </a:xfrm>
            <a:prstGeom prst="line">
              <a:avLst/>
            </a:prstGeom>
            <a:noFill/>
            <a:ln w="12700">
              <a:solidFill>
                <a:srgbClr val="000000"/>
              </a:solidFill>
              <a:round/>
              <a:headEnd/>
              <a:tailEnd/>
            </a:ln>
          </p:spPr>
          <p:txBody>
            <a:bodyPr wrap="none" anchor="ctr"/>
            <a:lstStyle/>
            <a:p>
              <a:endParaRPr lang="en-GB"/>
            </a:p>
          </p:txBody>
        </p:sp>
        <p:sp>
          <p:nvSpPr>
            <p:cNvPr id="19480" name="Line 110"/>
            <p:cNvSpPr>
              <a:spLocks noChangeShapeType="1"/>
            </p:cNvSpPr>
            <p:nvPr/>
          </p:nvSpPr>
          <p:spPr bwMode="auto">
            <a:xfrm flipH="1">
              <a:off x="1676" y="1544"/>
              <a:ext cx="10" cy="6"/>
            </a:xfrm>
            <a:prstGeom prst="line">
              <a:avLst/>
            </a:prstGeom>
            <a:noFill/>
            <a:ln w="12700">
              <a:solidFill>
                <a:srgbClr val="FFFFFF"/>
              </a:solidFill>
              <a:round/>
              <a:headEnd/>
              <a:tailEnd/>
            </a:ln>
          </p:spPr>
          <p:txBody>
            <a:bodyPr wrap="none" anchor="ctr"/>
            <a:lstStyle/>
            <a:p>
              <a:endParaRPr lang="en-GB"/>
            </a:p>
          </p:txBody>
        </p:sp>
        <p:sp>
          <p:nvSpPr>
            <p:cNvPr id="19481" name="Freeform 111"/>
            <p:cNvSpPr>
              <a:spLocks/>
            </p:cNvSpPr>
            <p:nvPr/>
          </p:nvSpPr>
          <p:spPr bwMode="auto">
            <a:xfrm>
              <a:off x="1621" y="1541"/>
              <a:ext cx="60" cy="629"/>
            </a:xfrm>
            <a:custGeom>
              <a:avLst/>
              <a:gdLst>
                <a:gd name="T0" fmla="*/ 59 w 60"/>
                <a:gd name="T1" fmla="*/ 0 h 629"/>
                <a:gd name="T2" fmla="*/ 59 w 60"/>
                <a:gd name="T3" fmla="*/ 0 h 629"/>
                <a:gd name="T4" fmla="*/ 58 w 60"/>
                <a:gd name="T5" fmla="*/ 3 h 629"/>
                <a:gd name="T6" fmla="*/ 57 w 60"/>
                <a:gd name="T7" fmla="*/ 14 h 629"/>
                <a:gd name="T8" fmla="*/ 59 w 60"/>
                <a:gd name="T9" fmla="*/ 27 h 629"/>
                <a:gd name="T10" fmla="*/ 59 w 60"/>
                <a:gd name="T11" fmla="*/ 43 h 629"/>
                <a:gd name="T12" fmla="*/ 59 w 60"/>
                <a:gd name="T13" fmla="*/ 59 h 629"/>
                <a:gd name="T14" fmla="*/ 59 w 60"/>
                <a:gd name="T15" fmla="*/ 74 h 629"/>
                <a:gd name="T16" fmla="*/ 59 w 60"/>
                <a:gd name="T17" fmla="*/ 84 h 629"/>
                <a:gd name="T18" fmla="*/ 59 w 60"/>
                <a:gd name="T19" fmla="*/ 87 h 629"/>
                <a:gd name="T20" fmla="*/ 0 w 60"/>
                <a:gd name="T21" fmla="*/ 87 h 629"/>
                <a:gd name="T22" fmla="*/ 6 w 60"/>
                <a:gd name="T23" fmla="*/ 628 h 62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629"/>
                <a:gd name="T38" fmla="*/ 60 w 60"/>
                <a:gd name="T39" fmla="*/ 629 h 62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629">
                  <a:moveTo>
                    <a:pt x="59" y="0"/>
                  </a:moveTo>
                  <a:lnTo>
                    <a:pt x="59" y="0"/>
                  </a:lnTo>
                  <a:lnTo>
                    <a:pt x="58" y="3"/>
                  </a:lnTo>
                  <a:lnTo>
                    <a:pt x="57" y="14"/>
                  </a:lnTo>
                  <a:lnTo>
                    <a:pt x="59" y="27"/>
                  </a:lnTo>
                  <a:lnTo>
                    <a:pt x="59" y="43"/>
                  </a:lnTo>
                  <a:lnTo>
                    <a:pt x="59" y="59"/>
                  </a:lnTo>
                  <a:lnTo>
                    <a:pt x="59" y="74"/>
                  </a:lnTo>
                  <a:lnTo>
                    <a:pt x="59" y="84"/>
                  </a:lnTo>
                  <a:lnTo>
                    <a:pt x="59" y="87"/>
                  </a:lnTo>
                  <a:lnTo>
                    <a:pt x="0" y="87"/>
                  </a:lnTo>
                  <a:lnTo>
                    <a:pt x="6" y="628"/>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82" name="Freeform 112"/>
            <p:cNvSpPr>
              <a:spLocks/>
            </p:cNvSpPr>
            <p:nvPr/>
          </p:nvSpPr>
          <p:spPr bwMode="auto">
            <a:xfrm>
              <a:off x="2775" y="1791"/>
              <a:ext cx="862" cy="158"/>
            </a:xfrm>
            <a:custGeom>
              <a:avLst/>
              <a:gdLst>
                <a:gd name="T0" fmla="*/ 861 w 862"/>
                <a:gd name="T1" fmla="*/ 109 h 158"/>
                <a:gd name="T2" fmla="*/ 845 w 862"/>
                <a:gd name="T3" fmla="*/ 151 h 158"/>
                <a:gd name="T4" fmla="*/ 693 w 862"/>
                <a:gd name="T5" fmla="*/ 157 h 158"/>
                <a:gd name="T6" fmla="*/ 51 w 862"/>
                <a:gd name="T7" fmla="*/ 62 h 158"/>
                <a:gd name="T8" fmla="*/ 49 w 862"/>
                <a:gd name="T9" fmla="*/ 59 h 158"/>
                <a:gd name="T10" fmla="*/ 44 w 862"/>
                <a:gd name="T11" fmla="*/ 52 h 158"/>
                <a:gd name="T12" fmla="*/ 35 w 862"/>
                <a:gd name="T13" fmla="*/ 43 h 158"/>
                <a:gd name="T14" fmla="*/ 25 w 862"/>
                <a:gd name="T15" fmla="*/ 31 h 158"/>
                <a:gd name="T16" fmla="*/ 15 w 862"/>
                <a:gd name="T17" fmla="*/ 20 h 158"/>
                <a:gd name="T18" fmla="*/ 7 w 862"/>
                <a:gd name="T19" fmla="*/ 10 h 158"/>
                <a:gd name="T20" fmla="*/ 2 w 862"/>
                <a:gd name="T21" fmla="*/ 3 h 158"/>
                <a:gd name="T22" fmla="*/ 0 w 862"/>
                <a:gd name="T23" fmla="*/ 0 h 1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62"/>
                <a:gd name="T37" fmla="*/ 0 h 158"/>
                <a:gd name="T38" fmla="*/ 862 w 862"/>
                <a:gd name="T39" fmla="*/ 158 h 1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62" h="158">
                  <a:moveTo>
                    <a:pt x="861" y="109"/>
                  </a:moveTo>
                  <a:lnTo>
                    <a:pt x="845" y="151"/>
                  </a:lnTo>
                  <a:lnTo>
                    <a:pt x="693" y="157"/>
                  </a:lnTo>
                  <a:lnTo>
                    <a:pt x="51" y="62"/>
                  </a:lnTo>
                  <a:lnTo>
                    <a:pt x="49" y="59"/>
                  </a:lnTo>
                  <a:lnTo>
                    <a:pt x="44" y="52"/>
                  </a:lnTo>
                  <a:lnTo>
                    <a:pt x="35" y="43"/>
                  </a:lnTo>
                  <a:lnTo>
                    <a:pt x="25" y="31"/>
                  </a:lnTo>
                  <a:lnTo>
                    <a:pt x="15" y="20"/>
                  </a:lnTo>
                  <a:lnTo>
                    <a:pt x="7" y="10"/>
                  </a:lnTo>
                  <a:lnTo>
                    <a:pt x="2" y="3"/>
                  </a:lnTo>
                  <a:lnTo>
                    <a:pt x="0"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83" name="Freeform 113"/>
            <p:cNvSpPr>
              <a:spLocks/>
            </p:cNvSpPr>
            <p:nvPr/>
          </p:nvSpPr>
          <p:spPr bwMode="auto">
            <a:xfrm>
              <a:off x="2753" y="1799"/>
              <a:ext cx="896" cy="171"/>
            </a:xfrm>
            <a:custGeom>
              <a:avLst/>
              <a:gdLst>
                <a:gd name="T0" fmla="*/ 895 w 896"/>
                <a:gd name="T1" fmla="*/ 101 h 171"/>
                <a:gd name="T2" fmla="*/ 868 w 896"/>
                <a:gd name="T3" fmla="*/ 165 h 171"/>
                <a:gd name="T4" fmla="*/ 710 w 896"/>
                <a:gd name="T5" fmla="*/ 170 h 171"/>
                <a:gd name="T6" fmla="*/ 60 w 896"/>
                <a:gd name="T7" fmla="*/ 74 h 171"/>
                <a:gd name="T8" fmla="*/ 0 w 896"/>
                <a:gd name="T9" fmla="*/ 0 h 171"/>
                <a:gd name="T10" fmla="*/ 0 60000 65536"/>
                <a:gd name="T11" fmla="*/ 0 60000 65536"/>
                <a:gd name="T12" fmla="*/ 0 60000 65536"/>
                <a:gd name="T13" fmla="*/ 0 60000 65536"/>
                <a:gd name="T14" fmla="*/ 0 60000 65536"/>
                <a:gd name="T15" fmla="*/ 0 w 896"/>
                <a:gd name="T16" fmla="*/ 0 h 171"/>
                <a:gd name="T17" fmla="*/ 896 w 896"/>
                <a:gd name="T18" fmla="*/ 171 h 171"/>
              </a:gdLst>
              <a:ahLst/>
              <a:cxnLst>
                <a:cxn ang="T10">
                  <a:pos x="T0" y="T1"/>
                </a:cxn>
                <a:cxn ang="T11">
                  <a:pos x="T2" y="T3"/>
                </a:cxn>
                <a:cxn ang="T12">
                  <a:pos x="T4" y="T5"/>
                </a:cxn>
                <a:cxn ang="T13">
                  <a:pos x="T6" y="T7"/>
                </a:cxn>
                <a:cxn ang="T14">
                  <a:pos x="T8" y="T9"/>
                </a:cxn>
              </a:cxnLst>
              <a:rect l="T15" t="T16" r="T17" b="T18"/>
              <a:pathLst>
                <a:path w="896" h="171">
                  <a:moveTo>
                    <a:pt x="895" y="101"/>
                  </a:moveTo>
                  <a:lnTo>
                    <a:pt x="868" y="165"/>
                  </a:lnTo>
                  <a:lnTo>
                    <a:pt x="710" y="170"/>
                  </a:lnTo>
                  <a:lnTo>
                    <a:pt x="60" y="74"/>
                  </a:lnTo>
                  <a:lnTo>
                    <a:pt x="0"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84" name="Freeform 114"/>
            <p:cNvSpPr>
              <a:spLocks/>
            </p:cNvSpPr>
            <p:nvPr/>
          </p:nvSpPr>
          <p:spPr bwMode="auto">
            <a:xfrm>
              <a:off x="1457" y="1682"/>
              <a:ext cx="58" cy="263"/>
            </a:xfrm>
            <a:custGeom>
              <a:avLst/>
              <a:gdLst>
                <a:gd name="T0" fmla="*/ 28 w 58"/>
                <a:gd name="T1" fmla="*/ 0 h 263"/>
                <a:gd name="T2" fmla="*/ 57 w 58"/>
                <a:gd name="T3" fmla="*/ 0 h 263"/>
                <a:gd name="T4" fmla="*/ 55 w 58"/>
                <a:gd name="T5" fmla="*/ 11 h 263"/>
                <a:gd name="T6" fmla="*/ 52 w 58"/>
                <a:gd name="T7" fmla="*/ 39 h 263"/>
                <a:gd name="T8" fmla="*/ 48 w 58"/>
                <a:gd name="T9" fmla="*/ 80 h 263"/>
                <a:gd name="T10" fmla="*/ 44 w 58"/>
                <a:gd name="T11" fmla="*/ 128 h 263"/>
                <a:gd name="T12" fmla="*/ 38 w 58"/>
                <a:gd name="T13" fmla="*/ 175 h 263"/>
                <a:gd name="T14" fmla="*/ 34 w 58"/>
                <a:gd name="T15" fmla="*/ 215 h 263"/>
                <a:gd name="T16" fmla="*/ 31 w 58"/>
                <a:gd name="T17" fmla="*/ 245 h 263"/>
                <a:gd name="T18" fmla="*/ 29 w 58"/>
                <a:gd name="T19" fmla="*/ 255 h 263"/>
                <a:gd name="T20" fmla="*/ 32 w 58"/>
                <a:gd name="T21" fmla="*/ 256 h 263"/>
                <a:gd name="T22" fmla="*/ 35 w 58"/>
                <a:gd name="T23" fmla="*/ 257 h 263"/>
                <a:gd name="T24" fmla="*/ 39 w 58"/>
                <a:gd name="T25" fmla="*/ 257 h 263"/>
                <a:gd name="T26" fmla="*/ 45 w 58"/>
                <a:gd name="T27" fmla="*/ 257 h 263"/>
                <a:gd name="T28" fmla="*/ 48 w 58"/>
                <a:gd name="T29" fmla="*/ 257 h 263"/>
                <a:gd name="T30" fmla="*/ 50 w 58"/>
                <a:gd name="T31" fmla="*/ 258 h 263"/>
                <a:gd name="T32" fmla="*/ 51 w 58"/>
                <a:gd name="T33" fmla="*/ 257 h 263"/>
                <a:gd name="T34" fmla="*/ 51 w 58"/>
                <a:gd name="T35" fmla="*/ 262 h 263"/>
                <a:gd name="T36" fmla="*/ 0 w 58"/>
                <a:gd name="T37" fmla="*/ 261 h 2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8"/>
                <a:gd name="T58" fmla="*/ 0 h 263"/>
                <a:gd name="T59" fmla="*/ 58 w 58"/>
                <a:gd name="T60" fmla="*/ 263 h 2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8" h="263">
                  <a:moveTo>
                    <a:pt x="28" y="0"/>
                  </a:moveTo>
                  <a:lnTo>
                    <a:pt x="57" y="0"/>
                  </a:lnTo>
                  <a:lnTo>
                    <a:pt x="55" y="11"/>
                  </a:lnTo>
                  <a:lnTo>
                    <a:pt x="52" y="39"/>
                  </a:lnTo>
                  <a:lnTo>
                    <a:pt x="48" y="80"/>
                  </a:lnTo>
                  <a:lnTo>
                    <a:pt x="44" y="128"/>
                  </a:lnTo>
                  <a:lnTo>
                    <a:pt x="38" y="175"/>
                  </a:lnTo>
                  <a:lnTo>
                    <a:pt x="34" y="215"/>
                  </a:lnTo>
                  <a:lnTo>
                    <a:pt x="31" y="245"/>
                  </a:lnTo>
                  <a:lnTo>
                    <a:pt x="29" y="255"/>
                  </a:lnTo>
                  <a:lnTo>
                    <a:pt x="32" y="256"/>
                  </a:lnTo>
                  <a:lnTo>
                    <a:pt x="35" y="257"/>
                  </a:lnTo>
                  <a:lnTo>
                    <a:pt x="39" y="257"/>
                  </a:lnTo>
                  <a:lnTo>
                    <a:pt x="45" y="257"/>
                  </a:lnTo>
                  <a:lnTo>
                    <a:pt x="48" y="257"/>
                  </a:lnTo>
                  <a:lnTo>
                    <a:pt x="50" y="258"/>
                  </a:lnTo>
                  <a:lnTo>
                    <a:pt x="51" y="257"/>
                  </a:lnTo>
                  <a:lnTo>
                    <a:pt x="51" y="262"/>
                  </a:lnTo>
                  <a:lnTo>
                    <a:pt x="0" y="261"/>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85" name="Freeform 115"/>
            <p:cNvSpPr>
              <a:spLocks/>
            </p:cNvSpPr>
            <p:nvPr/>
          </p:nvSpPr>
          <p:spPr bwMode="auto">
            <a:xfrm>
              <a:off x="3957" y="2038"/>
              <a:ext cx="67" cy="34"/>
            </a:xfrm>
            <a:custGeom>
              <a:avLst/>
              <a:gdLst>
                <a:gd name="T0" fmla="*/ 66 w 67"/>
                <a:gd name="T1" fmla="*/ 19 h 34"/>
                <a:gd name="T2" fmla="*/ 64 w 67"/>
                <a:gd name="T3" fmla="*/ 17 h 34"/>
                <a:gd name="T4" fmla="*/ 61 w 67"/>
                <a:gd name="T5" fmla="*/ 16 h 34"/>
                <a:gd name="T6" fmla="*/ 53 w 67"/>
                <a:gd name="T7" fmla="*/ 14 h 34"/>
                <a:gd name="T8" fmla="*/ 46 w 67"/>
                <a:gd name="T9" fmla="*/ 11 h 34"/>
                <a:gd name="T10" fmla="*/ 38 w 67"/>
                <a:gd name="T11" fmla="*/ 9 h 34"/>
                <a:gd name="T12" fmla="*/ 28 w 67"/>
                <a:gd name="T13" fmla="*/ 8 h 34"/>
                <a:gd name="T14" fmla="*/ 18 w 67"/>
                <a:gd name="T15" fmla="*/ 3 h 34"/>
                <a:gd name="T16" fmla="*/ 9 w 67"/>
                <a:gd name="T17" fmla="*/ 0 h 34"/>
                <a:gd name="T18" fmla="*/ 4 w 67"/>
                <a:gd name="T19" fmla="*/ 0 h 34"/>
                <a:gd name="T20" fmla="*/ 1 w 67"/>
                <a:gd name="T21" fmla="*/ 2 h 34"/>
                <a:gd name="T22" fmla="*/ 0 w 67"/>
                <a:gd name="T23" fmla="*/ 7 h 34"/>
                <a:gd name="T24" fmla="*/ 1 w 67"/>
                <a:gd name="T25" fmla="*/ 14 h 34"/>
                <a:gd name="T26" fmla="*/ 1 w 67"/>
                <a:gd name="T27" fmla="*/ 20 h 34"/>
                <a:gd name="T28" fmla="*/ 2 w 67"/>
                <a:gd name="T29" fmla="*/ 26 h 34"/>
                <a:gd name="T30" fmla="*/ 5 w 67"/>
                <a:gd name="T31" fmla="*/ 31 h 34"/>
                <a:gd name="T32" fmla="*/ 8 w 67"/>
                <a:gd name="T33" fmla="*/ 33 h 34"/>
                <a:gd name="T34" fmla="*/ 16 w 67"/>
                <a:gd name="T35" fmla="*/ 29 h 34"/>
                <a:gd name="T36" fmla="*/ 24 w 67"/>
                <a:gd name="T37" fmla="*/ 28 h 34"/>
                <a:gd name="T38" fmla="*/ 34 w 67"/>
                <a:gd name="T39" fmla="*/ 26 h 34"/>
                <a:gd name="T40" fmla="*/ 43 w 67"/>
                <a:gd name="T41" fmla="*/ 24 h 34"/>
                <a:gd name="T42" fmla="*/ 52 w 67"/>
                <a:gd name="T43" fmla="*/ 23 h 34"/>
                <a:gd name="T44" fmla="*/ 59 w 67"/>
                <a:gd name="T45" fmla="*/ 21 h 34"/>
                <a:gd name="T46" fmla="*/ 65 w 67"/>
                <a:gd name="T47" fmla="*/ 20 h 34"/>
                <a:gd name="T48" fmla="*/ 66 w 67"/>
                <a:gd name="T49" fmla="*/ 19 h 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7"/>
                <a:gd name="T76" fmla="*/ 0 h 34"/>
                <a:gd name="T77" fmla="*/ 67 w 67"/>
                <a:gd name="T78" fmla="*/ 34 h 3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7" h="34">
                  <a:moveTo>
                    <a:pt x="66" y="19"/>
                  </a:moveTo>
                  <a:lnTo>
                    <a:pt x="64" y="17"/>
                  </a:lnTo>
                  <a:lnTo>
                    <a:pt x="61" y="16"/>
                  </a:lnTo>
                  <a:lnTo>
                    <a:pt x="53" y="14"/>
                  </a:lnTo>
                  <a:lnTo>
                    <a:pt x="46" y="11"/>
                  </a:lnTo>
                  <a:lnTo>
                    <a:pt x="38" y="9"/>
                  </a:lnTo>
                  <a:lnTo>
                    <a:pt x="28" y="8"/>
                  </a:lnTo>
                  <a:lnTo>
                    <a:pt x="18" y="3"/>
                  </a:lnTo>
                  <a:lnTo>
                    <a:pt x="9" y="0"/>
                  </a:lnTo>
                  <a:lnTo>
                    <a:pt x="4" y="0"/>
                  </a:lnTo>
                  <a:lnTo>
                    <a:pt x="1" y="2"/>
                  </a:lnTo>
                  <a:lnTo>
                    <a:pt x="0" y="7"/>
                  </a:lnTo>
                  <a:lnTo>
                    <a:pt x="1" y="14"/>
                  </a:lnTo>
                  <a:lnTo>
                    <a:pt x="1" y="20"/>
                  </a:lnTo>
                  <a:lnTo>
                    <a:pt x="2" y="26"/>
                  </a:lnTo>
                  <a:lnTo>
                    <a:pt x="5" y="31"/>
                  </a:lnTo>
                  <a:lnTo>
                    <a:pt x="8" y="33"/>
                  </a:lnTo>
                  <a:lnTo>
                    <a:pt x="16" y="29"/>
                  </a:lnTo>
                  <a:lnTo>
                    <a:pt x="24" y="28"/>
                  </a:lnTo>
                  <a:lnTo>
                    <a:pt x="34" y="26"/>
                  </a:lnTo>
                  <a:lnTo>
                    <a:pt x="43" y="24"/>
                  </a:lnTo>
                  <a:lnTo>
                    <a:pt x="52" y="23"/>
                  </a:lnTo>
                  <a:lnTo>
                    <a:pt x="59" y="21"/>
                  </a:lnTo>
                  <a:lnTo>
                    <a:pt x="65" y="20"/>
                  </a:lnTo>
                  <a:lnTo>
                    <a:pt x="66" y="19"/>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19486" name="Freeform 116"/>
            <p:cNvSpPr>
              <a:spLocks/>
            </p:cNvSpPr>
            <p:nvPr/>
          </p:nvSpPr>
          <p:spPr bwMode="auto">
            <a:xfrm>
              <a:off x="3956" y="2039"/>
              <a:ext cx="73" cy="39"/>
            </a:xfrm>
            <a:custGeom>
              <a:avLst/>
              <a:gdLst>
                <a:gd name="T0" fmla="*/ 72 w 73"/>
                <a:gd name="T1" fmla="*/ 20 h 39"/>
                <a:gd name="T2" fmla="*/ 72 w 73"/>
                <a:gd name="T3" fmla="*/ 20 h 39"/>
                <a:gd name="T4" fmla="*/ 71 w 73"/>
                <a:gd name="T5" fmla="*/ 18 h 39"/>
                <a:gd name="T6" fmla="*/ 67 w 73"/>
                <a:gd name="T7" fmla="*/ 16 h 39"/>
                <a:gd name="T8" fmla="*/ 58 w 73"/>
                <a:gd name="T9" fmla="*/ 15 h 39"/>
                <a:gd name="T10" fmla="*/ 51 w 73"/>
                <a:gd name="T11" fmla="*/ 13 h 39"/>
                <a:gd name="T12" fmla="*/ 41 w 73"/>
                <a:gd name="T13" fmla="*/ 10 h 39"/>
                <a:gd name="T14" fmla="*/ 31 w 73"/>
                <a:gd name="T15" fmla="*/ 8 h 39"/>
                <a:gd name="T16" fmla="*/ 19 w 73"/>
                <a:gd name="T17" fmla="*/ 4 h 39"/>
                <a:gd name="T18" fmla="*/ 9 w 73"/>
                <a:gd name="T19" fmla="*/ 0 h 39"/>
                <a:gd name="T20" fmla="*/ 5 w 73"/>
                <a:gd name="T21" fmla="*/ 0 h 39"/>
                <a:gd name="T22" fmla="*/ 2 w 73"/>
                <a:gd name="T23" fmla="*/ 3 h 39"/>
                <a:gd name="T24" fmla="*/ 0 w 73"/>
                <a:gd name="T25" fmla="*/ 9 h 39"/>
                <a:gd name="T26" fmla="*/ 0 w 73"/>
                <a:gd name="T27" fmla="*/ 16 h 39"/>
                <a:gd name="T28" fmla="*/ 0 w 73"/>
                <a:gd name="T29" fmla="*/ 24 h 39"/>
                <a:gd name="T30" fmla="*/ 2 w 73"/>
                <a:gd name="T31" fmla="*/ 31 h 39"/>
                <a:gd name="T32" fmla="*/ 5 w 73"/>
                <a:gd name="T33" fmla="*/ 35 h 39"/>
                <a:gd name="T34" fmla="*/ 9 w 73"/>
                <a:gd name="T35" fmla="*/ 38 h 39"/>
                <a:gd name="T36" fmla="*/ 17 w 73"/>
                <a:gd name="T37" fmla="*/ 34 h 39"/>
                <a:gd name="T38" fmla="*/ 27 w 73"/>
                <a:gd name="T39" fmla="*/ 32 h 39"/>
                <a:gd name="T40" fmla="*/ 36 w 73"/>
                <a:gd name="T41" fmla="*/ 28 h 39"/>
                <a:gd name="T42" fmla="*/ 47 w 73"/>
                <a:gd name="T43" fmla="*/ 26 h 39"/>
                <a:gd name="T44" fmla="*/ 57 w 73"/>
                <a:gd name="T45" fmla="*/ 26 h 39"/>
                <a:gd name="T46" fmla="*/ 64 w 73"/>
                <a:gd name="T47" fmla="*/ 23 h 39"/>
                <a:gd name="T48" fmla="*/ 70 w 73"/>
                <a:gd name="T49" fmla="*/ 22 h 39"/>
                <a:gd name="T50" fmla="*/ 72 w 73"/>
                <a:gd name="T51" fmla="*/ 20 h 3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3"/>
                <a:gd name="T79" fmla="*/ 0 h 39"/>
                <a:gd name="T80" fmla="*/ 73 w 73"/>
                <a:gd name="T81" fmla="*/ 39 h 3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3" h="39">
                  <a:moveTo>
                    <a:pt x="72" y="20"/>
                  </a:moveTo>
                  <a:lnTo>
                    <a:pt x="72" y="20"/>
                  </a:lnTo>
                  <a:lnTo>
                    <a:pt x="71" y="18"/>
                  </a:lnTo>
                  <a:lnTo>
                    <a:pt x="67" y="16"/>
                  </a:lnTo>
                  <a:lnTo>
                    <a:pt x="58" y="15"/>
                  </a:lnTo>
                  <a:lnTo>
                    <a:pt x="51" y="13"/>
                  </a:lnTo>
                  <a:lnTo>
                    <a:pt x="41" y="10"/>
                  </a:lnTo>
                  <a:lnTo>
                    <a:pt x="31" y="8"/>
                  </a:lnTo>
                  <a:lnTo>
                    <a:pt x="19" y="4"/>
                  </a:lnTo>
                  <a:lnTo>
                    <a:pt x="9" y="0"/>
                  </a:lnTo>
                  <a:lnTo>
                    <a:pt x="5" y="0"/>
                  </a:lnTo>
                  <a:lnTo>
                    <a:pt x="2" y="3"/>
                  </a:lnTo>
                  <a:lnTo>
                    <a:pt x="0" y="9"/>
                  </a:lnTo>
                  <a:lnTo>
                    <a:pt x="0" y="16"/>
                  </a:lnTo>
                  <a:lnTo>
                    <a:pt x="0" y="24"/>
                  </a:lnTo>
                  <a:lnTo>
                    <a:pt x="2" y="31"/>
                  </a:lnTo>
                  <a:lnTo>
                    <a:pt x="5" y="35"/>
                  </a:lnTo>
                  <a:lnTo>
                    <a:pt x="9" y="38"/>
                  </a:lnTo>
                  <a:lnTo>
                    <a:pt x="17" y="34"/>
                  </a:lnTo>
                  <a:lnTo>
                    <a:pt x="27" y="32"/>
                  </a:lnTo>
                  <a:lnTo>
                    <a:pt x="36" y="28"/>
                  </a:lnTo>
                  <a:lnTo>
                    <a:pt x="47" y="26"/>
                  </a:lnTo>
                  <a:lnTo>
                    <a:pt x="57" y="26"/>
                  </a:lnTo>
                  <a:lnTo>
                    <a:pt x="64" y="23"/>
                  </a:lnTo>
                  <a:lnTo>
                    <a:pt x="70" y="22"/>
                  </a:lnTo>
                  <a:lnTo>
                    <a:pt x="72" y="2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87" name="Freeform 117"/>
            <p:cNvSpPr>
              <a:spLocks/>
            </p:cNvSpPr>
            <p:nvPr/>
          </p:nvSpPr>
          <p:spPr bwMode="auto">
            <a:xfrm>
              <a:off x="2385" y="1798"/>
              <a:ext cx="116" cy="86"/>
            </a:xfrm>
            <a:custGeom>
              <a:avLst/>
              <a:gdLst>
                <a:gd name="T0" fmla="*/ 5 w 116"/>
                <a:gd name="T1" fmla="*/ 14 h 86"/>
                <a:gd name="T2" fmla="*/ 1 w 116"/>
                <a:gd name="T3" fmla="*/ 15 h 86"/>
                <a:gd name="T4" fmla="*/ 0 w 116"/>
                <a:gd name="T5" fmla="*/ 18 h 86"/>
                <a:gd name="T6" fmla="*/ 2 w 116"/>
                <a:gd name="T7" fmla="*/ 20 h 86"/>
                <a:gd name="T8" fmla="*/ 6 w 116"/>
                <a:gd name="T9" fmla="*/ 22 h 86"/>
                <a:gd name="T10" fmla="*/ 58 w 116"/>
                <a:gd name="T11" fmla="*/ 12 h 86"/>
                <a:gd name="T12" fmla="*/ 83 w 116"/>
                <a:gd name="T13" fmla="*/ 85 h 86"/>
                <a:gd name="T14" fmla="*/ 115 w 116"/>
                <a:gd name="T15" fmla="*/ 77 h 86"/>
                <a:gd name="T16" fmla="*/ 75 w 116"/>
                <a:gd name="T17" fmla="*/ 8 h 86"/>
                <a:gd name="T18" fmla="*/ 84 w 116"/>
                <a:gd name="T19" fmla="*/ 8 h 86"/>
                <a:gd name="T20" fmla="*/ 86 w 116"/>
                <a:gd name="T21" fmla="*/ 5 h 86"/>
                <a:gd name="T22" fmla="*/ 87 w 116"/>
                <a:gd name="T23" fmla="*/ 2 h 86"/>
                <a:gd name="T24" fmla="*/ 86 w 116"/>
                <a:gd name="T25" fmla="*/ 0 h 86"/>
                <a:gd name="T26" fmla="*/ 81 w 116"/>
                <a:gd name="T27" fmla="*/ 0 h 86"/>
                <a:gd name="T28" fmla="*/ 5 w 116"/>
                <a:gd name="T29" fmla="*/ 14 h 8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86"/>
                <a:gd name="T47" fmla="*/ 116 w 116"/>
                <a:gd name="T48" fmla="*/ 86 h 8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86">
                  <a:moveTo>
                    <a:pt x="5" y="14"/>
                  </a:moveTo>
                  <a:lnTo>
                    <a:pt x="1" y="15"/>
                  </a:lnTo>
                  <a:lnTo>
                    <a:pt x="0" y="18"/>
                  </a:lnTo>
                  <a:lnTo>
                    <a:pt x="2" y="20"/>
                  </a:lnTo>
                  <a:lnTo>
                    <a:pt x="6" y="22"/>
                  </a:lnTo>
                  <a:lnTo>
                    <a:pt x="58" y="12"/>
                  </a:lnTo>
                  <a:lnTo>
                    <a:pt x="83" y="85"/>
                  </a:lnTo>
                  <a:lnTo>
                    <a:pt x="115" y="77"/>
                  </a:lnTo>
                  <a:lnTo>
                    <a:pt x="75" y="8"/>
                  </a:lnTo>
                  <a:lnTo>
                    <a:pt x="84" y="8"/>
                  </a:lnTo>
                  <a:lnTo>
                    <a:pt x="86" y="5"/>
                  </a:lnTo>
                  <a:lnTo>
                    <a:pt x="87" y="2"/>
                  </a:lnTo>
                  <a:lnTo>
                    <a:pt x="86" y="0"/>
                  </a:lnTo>
                  <a:lnTo>
                    <a:pt x="81" y="0"/>
                  </a:lnTo>
                  <a:lnTo>
                    <a:pt x="5" y="14"/>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19488" name="Freeform 118"/>
            <p:cNvSpPr>
              <a:spLocks/>
            </p:cNvSpPr>
            <p:nvPr/>
          </p:nvSpPr>
          <p:spPr bwMode="auto">
            <a:xfrm>
              <a:off x="2383" y="1799"/>
              <a:ext cx="122" cy="93"/>
            </a:xfrm>
            <a:custGeom>
              <a:avLst/>
              <a:gdLst>
                <a:gd name="T0" fmla="*/ 6 w 122"/>
                <a:gd name="T1" fmla="*/ 15 h 93"/>
                <a:gd name="T2" fmla="*/ 6 w 122"/>
                <a:gd name="T3" fmla="*/ 15 h 93"/>
                <a:gd name="T4" fmla="*/ 2 w 122"/>
                <a:gd name="T5" fmla="*/ 17 h 93"/>
                <a:gd name="T6" fmla="*/ 0 w 122"/>
                <a:gd name="T7" fmla="*/ 21 h 93"/>
                <a:gd name="T8" fmla="*/ 3 w 122"/>
                <a:gd name="T9" fmla="*/ 23 h 93"/>
                <a:gd name="T10" fmla="*/ 7 w 122"/>
                <a:gd name="T11" fmla="*/ 25 h 93"/>
                <a:gd name="T12" fmla="*/ 62 w 122"/>
                <a:gd name="T13" fmla="*/ 14 h 93"/>
                <a:gd name="T14" fmla="*/ 87 w 122"/>
                <a:gd name="T15" fmla="*/ 92 h 93"/>
                <a:gd name="T16" fmla="*/ 121 w 122"/>
                <a:gd name="T17" fmla="*/ 83 h 93"/>
                <a:gd name="T18" fmla="*/ 80 w 122"/>
                <a:gd name="T19" fmla="*/ 9 h 93"/>
                <a:gd name="T20" fmla="*/ 89 w 122"/>
                <a:gd name="T21" fmla="*/ 8 h 93"/>
                <a:gd name="T22" fmla="*/ 90 w 122"/>
                <a:gd name="T23" fmla="*/ 5 h 93"/>
                <a:gd name="T24" fmla="*/ 92 w 122"/>
                <a:gd name="T25" fmla="*/ 2 h 93"/>
                <a:gd name="T26" fmla="*/ 90 w 122"/>
                <a:gd name="T27" fmla="*/ 0 h 93"/>
                <a:gd name="T28" fmla="*/ 86 w 122"/>
                <a:gd name="T29" fmla="*/ 0 h 93"/>
                <a:gd name="T30" fmla="*/ 6 w 122"/>
                <a:gd name="T31" fmla="*/ 15 h 9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2"/>
                <a:gd name="T49" fmla="*/ 0 h 93"/>
                <a:gd name="T50" fmla="*/ 122 w 122"/>
                <a:gd name="T51" fmla="*/ 93 h 9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2" h="93">
                  <a:moveTo>
                    <a:pt x="6" y="15"/>
                  </a:moveTo>
                  <a:lnTo>
                    <a:pt x="6" y="15"/>
                  </a:lnTo>
                  <a:lnTo>
                    <a:pt x="2" y="17"/>
                  </a:lnTo>
                  <a:lnTo>
                    <a:pt x="0" y="21"/>
                  </a:lnTo>
                  <a:lnTo>
                    <a:pt x="3" y="23"/>
                  </a:lnTo>
                  <a:lnTo>
                    <a:pt x="7" y="25"/>
                  </a:lnTo>
                  <a:lnTo>
                    <a:pt x="62" y="14"/>
                  </a:lnTo>
                  <a:lnTo>
                    <a:pt x="87" y="92"/>
                  </a:lnTo>
                  <a:lnTo>
                    <a:pt x="121" y="83"/>
                  </a:lnTo>
                  <a:lnTo>
                    <a:pt x="80" y="9"/>
                  </a:lnTo>
                  <a:lnTo>
                    <a:pt x="89" y="8"/>
                  </a:lnTo>
                  <a:lnTo>
                    <a:pt x="90" y="5"/>
                  </a:lnTo>
                  <a:lnTo>
                    <a:pt x="92" y="2"/>
                  </a:lnTo>
                  <a:lnTo>
                    <a:pt x="90" y="0"/>
                  </a:lnTo>
                  <a:lnTo>
                    <a:pt x="86" y="0"/>
                  </a:lnTo>
                  <a:lnTo>
                    <a:pt x="6" y="15"/>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89" name="Freeform 119"/>
            <p:cNvSpPr>
              <a:spLocks/>
            </p:cNvSpPr>
            <p:nvPr/>
          </p:nvSpPr>
          <p:spPr bwMode="auto">
            <a:xfrm>
              <a:off x="2631" y="1940"/>
              <a:ext cx="137" cy="164"/>
            </a:xfrm>
            <a:custGeom>
              <a:avLst/>
              <a:gdLst>
                <a:gd name="T0" fmla="*/ 111 w 137"/>
                <a:gd name="T1" fmla="*/ 0 h 164"/>
                <a:gd name="T2" fmla="*/ 23 w 137"/>
                <a:gd name="T3" fmla="*/ 10 h 164"/>
                <a:gd name="T4" fmla="*/ 13 w 137"/>
                <a:gd name="T5" fmla="*/ 12 h 164"/>
                <a:gd name="T6" fmla="*/ 6 w 137"/>
                <a:gd name="T7" fmla="*/ 18 h 164"/>
                <a:gd name="T8" fmla="*/ 2 w 137"/>
                <a:gd name="T9" fmla="*/ 27 h 164"/>
                <a:gd name="T10" fmla="*/ 0 w 137"/>
                <a:gd name="T11" fmla="*/ 38 h 164"/>
                <a:gd name="T12" fmla="*/ 1 w 137"/>
                <a:gd name="T13" fmla="*/ 138 h 164"/>
                <a:gd name="T14" fmla="*/ 3 w 137"/>
                <a:gd name="T15" fmla="*/ 145 h 164"/>
                <a:gd name="T16" fmla="*/ 4 w 137"/>
                <a:gd name="T17" fmla="*/ 150 h 164"/>
                <a:gd name="T18" fmla="*/ 7 w 137"/>
                <a:gd name="T19" fmla="*/ 153 h 164"/>
                <a:gd name="T20" fmla="*/ 9 w 137"/>
                <a:gd name="T21" fmla="*/ 158 h 164"/>
                <a:gd name="T22" fmla="*/ 13 w 137"/>
                <a:gd name="T23" fmla="*/ 160 h 164"/>
                <a:gd name="T24" fmla="*/ 17 w 137"/>
                <a:gd name="T25" fmla="*/ 161 h 164"/>
                <a:gd name="T26" fmla="*/ 21 w 137"/>
                <a:gd name="T27" fmla="*/ 163 h 164"/>
                <a:gd name="T28" fmla="*/ 25 w 137"/>
                <a:gd name="T29" fmla="*/ 163 h 164"/>
                <a:gd name="T30" fmla="*/ 115 w 137"/>
                <a:gd name="T31" fmla="*/ 154 h 164"/>
                <a:gd name="T32" fmla="*/ 123 w 137"/>
                <a:gd name="T33" fmla="*/ 152 h 164"/>
                <a:gd name="T34" fmla="*/ 131 w 137"/>
                <a:gd name="T35" fmla="*/ 145 h 164"/>
                <a:gd name="T36" fmla="*/ 134 w 137"/>
                <a:gd name="T37" fmla="*/ 135 h 164"/>
                <a:gd name="T38" fmla="*/ 136 w 137"/>
                <a:gd name="T39" fmla="*/ 125 h 164"/>
                <a:gd name="T40" fmla="*/ 133 w 137"/>
                <a:gd name="T41" fmla="*/ 24 h 164"/>
                <a:gd name="T42" fmla="*/ 133 w 137"/>
                <a:gd name="T43" fmla="*/ 19 h 164"/>
                <a:gd name="T44" fmla="*/ 133 w 137"/>
                <a:gd name="T45" fmla="*/ 14 h 164"/>
                <a:gd name="T46" fmla="*/ 130 w 137"/>
                <a:gd name="T47" fmla="*/ 9 h 164"/>
                <a:gd name="T48" fmla="*/ 127 w 137"/>
                <a:gd name="T49" fmla="*/ 5 h 164"/>
                <a:gd name="T50" fmla="*/ 123 w 137"/>
                <a:gd name="T51" fmla="*/ 3 h 164"/>
                <a:gd name="T52" fmla="*/ 120 w 137"/>
                <a:gd name="T53" fmla="*/ 1 h 164"/>
                <a:gd name="T54" fmla="*/ 116 w 137"/>
                <a:gd name="T55" fmla="*/ 1 h 164"/>
                <a:gd name="T56" fmla="*/ 111 w 137"/>
                <a:gd name="T57" fmla="*/ 0 h 16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37"/>
                <a:gd name="T88" fmla="*/ 0 h 164"/>
                <a:gd name="T89" fmla="*/ 137 w 137"/>
                <a:gd name="T90" fmla="*/ 164 h 16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37" h="164">
                  <a:moveTo>
                    <a:pt x="111" y="0"/>
                  </a:moveTo>
                  <a:lnTo>
                    <a:pt x="23" y="10"/>
                  </a:lnTo>
                  <a:lnTo>
                    <a:pt x="13" y="12"/>
                  </a:lnTo>
                  <a:lnTo>
                    <a:pt x="6" y="18"/>
                  </a:lnTo>
                  <a:lnTo>
                    <a:pt x="2" y="27"/>
                  </a:lnTo>
                  <a:lnTo>
                    <a:pt x="0" y="38"/>
                  </a:lnTo>
                  <a:lnTo>
                    <a:pt x="1" y="138"/>
                  </a:lnTo>
                  <a:lnTo>
                    <a:pt x="3" y="145"/>
                  </a:lnTo>
                  <a:lnTo>
                    <a:pt x="4" y="150"/>
                  </a:lnTo>
                  <a:lnTo>
                    <a:pt x="7" y="153"/>
                  </a:lnTo>
                  <a:lnTo>
                    <a:pt x="9" y="158"/>
                  </a:lnTo>
                  <a:lnTo>
                    <a:pt x="13" y="160"/>
                  </a:lnTo>
                  <a:lnTo>
                    <a:pt x="17" y="161"/>
                  </a:lnTo>
                  <a:lnTo>
                    <a:pt x="21" y="163"/>
                  </a:lnTo>
                  <a:lnTo>
                    <a:pt x="25" y="163"/>
                  </a:lnTo>
                  <a:lnTo>
                    <a:pt x="115" y="154"/>
                  </a:lnTo>
                  <a:lnTo>
                    <a:pt x="123" y="152"/>
                  </a:lnTo>
                  <a:lnTo>
                    <a:pt x="131" y="145"/>
                  </a:lnTo>
                  <a:lnTo>
                    <a:pt x="134" y="135"/>
                  </a:lnTo>
                  <a:lnTo>
                    <a:pt x="136" y="125"/>
                  </a:lnTo>
                  <a:lnTo>
                    <a:pt x="133" y="24"/>
                  </a:lnTo>
                  <a:lnTo>
                    <a:pt x="133" y="19"/>
                  </a:lnTo>
                  <a:lnTo>
                    <a:pt x="133" y="14"/>
                  </a:lnTo>
                  <a:lnTo>
                    <a:pt x="130" y="9"/>
                  </a:lnTo>
                  <a:lnTo>
                    <a:pt x="127" y="5"/>
                  </a:lnTo>
                  <a:lnTo>
                    <a:pt x="123" y="3"/>
                  </a:lnTo>
                  <a:lnTo>
                    <a:pt x="120" y="1"/>
                  </a:lnTo>
                  <a:lnTo>
                    <a:pt x="116" y="1"/>
                  </a:lnTo>
                  <a:lnTo>
                    <a:pt x="111"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19490" name="Freeform 120"/>
            <p:cNvSpPr>
              <a:spLocks/>
            </p:cNvSpPr>
            <p:nvPr/>
          </p:nvSpPr>
          <p:spPr bwMode="auto">
            <a:xfrm>
              <a:off x="2630" y="1941"/>
              <a:ext cx="143" cy="170"/>
            </a:xfrm>
            <a:custGeom>
              <a:avLst/>
              <a:gdLst>
                <a:gd name="T0" fmla="*/ 115 w 143"/>
                <a:gd name="T1" fmla="*/ 0 h 170"/>
                <a:gd name="T2" fmla="*/ 24 w 143"/>
                <a:gd name="T3" fmla="*/ 10 h 170"/>
                <a:gd name="T4" fmla="*/ 13 w 143"/>
                <a:gd name="T5" fmla="*/ 12 h 170"/>
                <a:gd name="T6" fmla="*/ 6 w 143"/>
                <a:gd name="T7" fmla="*/ 19 h 170"/>
                <a:gd name="T8" fmla="*/ 2 w 143"/>
                <a:gd name="T9" fmla="*/ 28 h 170"/>
                <a:gd name="T10" fmla="*/ 0 w 143"/>
                <a:gd name="T11" fmla="*/ 39 h 170"/>
                <a:gd name="T12" fmla="*/ 2 w 143"/>
                <a:gd name="T13" fmla="*/ 144 h 170"/>
                <a:gd name="T14" fmla="*/ 4 w 143"/>
                <a:gd name="T15" fmla="*/ 149 h 170"/>
                <a:gd name="T16" fmla="*/ 5 w 143"/>
                <a:gd name="T17" fmla="*/ 154 h 170"/>
                <a:gd name="T18" fmla="*/ 6 w 143"/>
                <a:gd name="T19" fmla="*/ 159 h 170"/>
                <a:gd name="T20" fmla="*/ 10 w 143"/>
                <a:gd name="T21" fmla="*/ 163 h 170"/>
                <a:gd name="T22" fmla="*/ 14 w 143"/>
                <a:gd name="T23" fmla="*/ 166 h 170"/>
                <a:gd name="T24" fmla="*/ 18 w 143"/>
                <a:gd name="T25" fmla="*/ 167 h 170"/>
                <a:gd name="T26" fmla="*/ 22 w 143"/>
                <a:gd name="T27" fmla="*/ 169 h 170"/>
                <a:gd name="T28" fmla="*/ 27 w 143"/>
                <a:gd name="T29" fmla="*/ 169 h 170"/>
                <a:gd name="T30" fmla="*/ 118 w 143"/>
                <a:gd name="T31" fmla="*/ 160 h 170"/>
                <a:gd name="T32" fmla="*/ 128 w 143"/>
                <a:gd name="T33" fmla="*/ 157 h 170"/>
                <a:gd name="T34" fmla="*/ 135 w 143"/>
                <a:gd name="T35" fmla="*/ 149 h 170"/>
                <a:gd name="T36" fmla="*/ 139 w 143"/>
                <a:gd name="T37" fmla="*/ 140 h 170"/>
                <a:gd name="T38" fmla="*/ 142 w 143"/>
                <a:gd name="T39" fmla="*/ 130 h 170"/>
                <a:gd name="T40" fmla="*/ 138 w 143"/>
                <a:gd name="T41" fmla="*/ 24 h 170"/>
                <a:gd name="T42" fmla="*/ 137 w 143"/>
                <a:gd name="T43" fmla="*/ 19 h 170"/>
                <a:gd name="T44" fmla="*/ 137 w 143"/>
                <a:gd name="T45" fmla="*/ 14 h 170"/>
                <a:gd name="T46" fmla="*/ 135 w 143"/>
                <a:gd name="T47" fmla="*/ 10 h 170"/>
                <a:gd name="T48" fmla="*/ 132 w 143"/>
                <a:gd name="T49" fmla="*/ 5 h 170"/>
                <a:gd name="T50" fmla="*/ 128 w 143"/>
                <a:gd name="T51" fmla="*/ 3 h 170"/>
                <a:gd name="T52" fmla="*/ 124 w 143"/>
                <a:gd name="T53" fmla="*/ 2 h 170"/>
                <a:gd name="T54" fmla="*/ 120 w 143"/>
                <a:gd name="T55" fmla="*/ 1 h 170"/>
                <a:gd name="T56" fmla="*/ 115 w 143"/>
                <a:gd name="T57" fmla="*/ 0 h 1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43"/>
                <a:gd name="T88" fmla="*/ 0 h 170"/>
                <a:gd name="T89" fmla="*/ 143 w 143"/>
                <a:gd name="T90" fmla="*/ 170 h 17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43" h="170">
                  <a:moveTo>
                    <a:pt x="115" y="0"/>
                  </a:moveTo>
                  <a:lnTo>
                    <a:pt x="24" y="10"/>
                  </a:lnTo>
                  <a:lnTo>
                    <a:pt x="13" y="12"/>
                  </a:lnTo>
                  <a:lnTo>
                    <a:pt x="6" y="19"/>
                  </a:lnTo>
                  <a:lnTo>
                    <a:pt x="2" y="28"/>
                  </a:lnTo>
                  <a:lnTo>
                    <a:pt x="0" y="39"/>
                  </a:lnTo>
                  <a:lnTo>
                    <a:pt x="2" y="144"/>
                  </a:lnTo>
                  <a:lnTo>
                    <a:pt x="4" y="149"/>
                  </a:lnTo>
                  <a:lnTo>
                    <a:pt x="5" y="154"/>
                  </a:lnTo>
                  <a:lnTo>
                    <a:pt x="6" y="159"/>
                  </a:lnTo>
                  <a:lnTo>
                    <a:pt x="10" y="163"/>
                  </a:lnTo>
                  <a:lnTo>
                    <a:pt x="14" y="166"/>
                  </a:lnTo>
                  <a:lnTo>
                    <a:pt x="18" y="167"/>
                  </a:lnTo>
                  <a:lnTo>
                    <a:pt x="22" y="169"/>
                  </a:lnTo>
                  <a:lnTo>
                    <a:pt x="27" y="169"/>
                  </a:lnTo>
                  <a:lnTo>
                    <a:pt x="118" y="160"/>
                  </a:lnTo>
                  <a:lnTo>
                    <a:pt x="128" y="157"/>
                  </a:lnTo>
                  <a:lnTo>
                    <a:pt x="135" y="149"/>
                  </a:lnTo>
                  <a:lnTo>
                    <a:pt x="139" y="140"/>
                  </a:lnTo>
                  <a:lnTo>
                    <a:pt x="142" y="130"/>
                  </a:lnTo>
                  <a:lnTo>
                    <a:pt x="138" y="24"/>
                  </a:lnTo>
                  <a:lnTo>
                    <a:pt x="137" y="19"/>
                  </a:lnTo>
                  <a:lnTo>
                    <a:pt x="137" y="14"/>
                  </a:lnTo>
                  <a:lnTo>
                    <a:pt x="135" y="10"/>
                  </a:lnTo>
                  <a:lnTo>
                    <a:pt x="132" y="5"/>
                  </a:lnTo>
                  <a:lnTo>
                    <a:pt x="128" y="3"/>
                  </a:lnTo>
                  <a:lnTo>
                    <a:pt x="124" y="2"/>
                  </a:lnTo>
                  <a:lnTo>
                    <a:pt x="120" y="1"/>
                  </a:lnTo>
                  <a:lnTo>
                    <a:pt x="115"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91" name="Line 121"/>
            <p:cNvSpPr>
              <a:spLocks noChangeShapeType="1"/>
            </p:cNvSpPr>
            <p:nvPr/>
          </p:nvSpPr>
          <p:spPr bwMode="auto">
            <a:xfrm flipH="1" flipV="1">
              <a:off x="4149" y="1680"/>
              <a:ext cx="11" cy="297"/>
            </a:xfrm>
            <a:prstGeom prst="line">
              <a:avLst/>
            </a:prstGeom>
            <a:noFill/>
            <a:ln w="12700">
              <a:solidFill>
                <a:srgbClr val="000000"/>
              </a:solidFill>
              <a:round/>
              <a:headEnd/>
              <a:tailEnd/>
            </a:ln>
          </p:spPr>
          <p:txBody>
            <a:bodyPr wrap="none" anchor="ctr"/>
            <a:lstStyle/>
            <a:p>
              <a:endParaRPr lang="en-GB"/>
            </a:p>
          </p:txBody>
        </p:sp>
        <p:sp>
          <p:nvSpPr>
            <p:cNvPr id="19492" name="Line 122"/>
            <p:cNvSpPr>
              <a:spLocks noChangeShapeType="1"/>
            </p:cNvSpPr>
            <p:nvPr/>
          </p:nvSpPr>
          <p:spPr bwMode="auto">
            <a:xfrm>
              <a:off x="4158" y="2088"/>
              <a:ext cx="2" cy="268"/>
            </a:xfrm>
            <a:prstGeom prst="line">
              <a:avLst/>
            </a:prstGeom>
            <a:noFill/>
            <a:ln w="12700">
              <a:solidFill>
                <a:srgbClr val="000000"/>
              </a:solidFill>
              <a:round/>
              <a:headEnd/>
              <a:tailEnd/>
            </a:ln>
          </p:spPr>
          <p:txBody>
            <a:bodyPr wrap="none" anchor="ctr"/>
            <a:lstStyle/>
            <a:p>
              <a:endParaRPr lang="en-GB"/>
            </a:p>
          </p:txBody>
        </p:sp>
        <p:sp>
          <p:nvSpPr>
            <p:cNvPr id="19493" name="Freeform 123"/>
            <p:cNvSpPr>
              <a:spLocks/>
            </p:cNvSpPr>
            <p:nvPr/>
          </p:nvSpPr>
          <p:spPr bwMode="auto">
            <a:xfrm>
              <a:off x="1656" y="1988"/>
              <a:ext cx="600" cy="16"/>
            </a:xfrm>
            <a:custGeom>
              <a:avLst/>
              <a:gdLst>
                <a:gd name="T0" fmla="*/ 267 w 600"/>
                <a:gd name="T1" fmla="*/ 15 h 16"/>
                <a:gd name="T2" fmla="*/ 210 w 600"/>
                <a:gd name="T3" fmla="*/ 14 h 16"/>
                <a:gd name="T4" fmla="*/ 155 w 600"/>
                <a:gd name="T5" fmla="*/ 14 h 16"/>
                <a:gd name="T6" fmla="*/ 108 w 600"/>
                <a:gd name="T7" fmla="*/ 14 h 16"/>
                <a:gd name="T8" fmla="*/ 67 w 600"/>
                <a:gd name="T9" fmla="*/ 14 h 16"/>
                <a:gd name="T10" fmla="*/ 35 w 600"/>
                <a:gd name="T11" fmla="*/ 13 h 16"/>
                <a:gd name="T12" fmla="*/ 13 w 600"/>
                <a:gd name="T13" fmla="*/ 11 h 16"/>
                <a:gd name="T14" fmla="*/ 1 w 600"/>
                <a:gd name="T15" fmla="*/ 11 h 16"/>
                <a:gd name="T16" fmla="*/ 1 w 600"/>
                <a:gd name="T17" fmla="*/ 10 h 16"/>
                <a:gd name="T18" fmla="*/ 12 w 600"/>
                <a:gd name="T19" fmla="*/ 8 h 16"/>
                <a:gd name="T20" fmla="*/ 36 w 600"/>
                <a:gd name="T21" fmla="*/ 6 h 16"/>
                <a:gd name="T22" fmla="*/ 67 w 600"/>
                <a:gd name="T23" fmla="*/ 5 h 16"/>
                <a:gd name="T24" fmla="*/ 108 w 600"/>
                <a:gd name="T25" fmla="*/ 3 h 16"/>
                <a:gd name="T26" fmla="*/ 155 w 600"/>
                <a:gd name="T27" fmla="*/ 3 h 16"/>
                <a:gd name="T28" fmla="*/ 209 w 600"/>
                <a:gd name="T29" fmla="*/ 2 h 16"/>
                <a:gd name="T30" fmla="*/ 267 w 600"/>
                <a:gd name="T31" fmla="*/ 0 h 16"/>
                <a:gd name="T32" fmla="*/ 329 w 600"/>
                <a:gd name="T33" fmla="*/ 0 h 16"/>
                <a:gd name="T34" fmla="*/ 387 w 600"/>
                <a:gd name="T35" fmla="*/ 0 h 16"/>
                <a:gd name="T36" fmla="*/ 441 w 600"/>
                <a:gd name="T37" fmla="*/ 1 h 16"/>
                <a:gd name="T38" fmla="*/ 489 w 600"/>
                <a:gd name="T39" fmla="*/ 1 h 16"/>
                <a:gd name="T40" fmla="*/ 530 w 600"/>
                <a:gd name="T41" fmla="*/ 2 h 16"/>
                <a:gd name="T42" fmla="*/ 561 w 600"/>
                <a:gd name="T43" fmla="*/ 3 h 16"/>
                <a:gd name="T44" fmla="*/ 585 w 600"/>
                <a:gd name="T45" fmla="*/ 3 h 16"/>
                <a:gd name="T46" fmla="*/ 597 w 600"/>
                <a:gd name="T47" fmla="*/ 4 h 16"/>
                <a:gd name="T48" fmla="*/ 597 w 600"/>
                <a:gd name="T49" fmla="*/ 5 h 16"/>
                <a:gd name="T50" fmla="*/ 586 w 600"/>
                <a:gd name="T51" fmla="*/ 8 h 16"/>
                <a:gd name="T52" fmla="*/ 561 w 600"/>
                <a:gd name="T53" fmla="*/ 9 h 16"/>
                <a:gd name="T54" fmla="*/ 530 w 600"/>
                <a:gd name="T55" fmla="*/ 11 h 16"/>
                <a:gd name="T56" fmla="*/ 488 w 600"/>
                <a:gd name="T57" fmla="*/ 13 h 16"/>
                <a:gd name="T58" fmla="*/ 441 w 600"/>
                <a:gd name="T59" fmla="*/ 12 h 16"/>
                <a:gd name="T60" fmla="*/ 387 w 600"/>
                <a:gd name="T61" fmla="*/ 14 h 16"/>
                <a:gd name="T62" fmla="*/ 330 w 600"/>
                <a:gd name="T63" fmla="*/ 14 h 1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00"/>
                <a:gd name="T97" fmla="*/ 0 h 16"/>
                <a:gd name="T98" fmla="*/ 600 w 600"/>
                <a:gd name="T99" fmla="*/ 16 h 1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00" h="16">
                  <a:moveTo>
                    <a:pt x="299" y="14"/>
                  </a:moveTo>
                  <a:lnTo>
                    <a:pt x="267" y="15"/>
                  </a:lnTo>
                  <a:lnTo>
                    <a:pt x="239" y="15"/>
                  </a:lnTo>
                  <a:lnTo>
                    <a:pt x="210" y="14"/>
                  </a:lnTo>
                  <a:lnTo>
                    <a:pt x="181" y="15"/>
                  </a:lnTo>
                  <a:lnTo>
                    <a:pt x="155" y="14"/>
                  </a:lnTo>
                  <a:lnTo>
                    <a:pt x="132" y="15"/>
                  </a:lnTo>
                  <a:lnTo>
                    <a:pt x="108" y="14"/>
                  </a:lnTo>
                  <a:lnTo>
                    <a:pt x="87" y="14"/>
                  </a:lnTo>
                  <a:lnTo>
                    <a:pt x="67" y="14"/>
                  </a:lnTo>
                  <a:lnTo>
                    <a:pt x="50" y="12"/>
                  </a:lnTo>
                  <a:lnTo>
                    <a:pt x="35" y="13"/>
                  </a:lnTo>
                  <a:lnTo>
                    <a:pt x="22" y="12"/>
                  </a:lnTo>
                  <a:lnTo>
                    <a:pt x="13" y="11"/>
                  </a:lnTo>
                  <a:lnTo>
                    <a:pt x="5" y="12"/>
                  </a:lnTo>
                  <a:lnTo>
                    <a:pt x="1" y="11"/>
                  </a:lnTo>
                  <a:lnTo>
                    <a:pt x="0" y="11"/>
                  </a:lnTo>
                  <a:lnTo>
                    <a:pt x="1" y="10"/>
                  </a:lnTo>
                  <a:lnTo>
                    <a:pt x="4" y="8"/>
                  </a:lnTo>
                  <a:lnTo>
                    <a:pt x="12" y="8"/>
                  </a:lnTo>
                  <a:lnTo>
                    <a:pt x="23" y="6"/>
                  </a:lnTo>
                  <a:lnTo>
                    <a:pt x="36" y="6"/>
                  </a:lnTo>
                  <a:lnTo>
                    <a:pt x="50" y="6"/>
                  </a:lnTo>
                  <a:lnTo>
                    <a:pt x="67" y="5"/>
                  </a:lnTo>
                  <a:lnTo>
                    <a:pt x="87" y="5"/>
                  </a:lnTo>
                  <a:lnTo>
                    <a:pt x="108" y="3"/>
                  </a:lnTo>
                  <a:lnTo>
                    <a:pt x="131" y="2"/>
                  </a:lnTo>
                  <a:lnTo>
                    <a:pt x="155" y="3"/>
                  </a:lnTo>
                  <a:lnTo>
                    <a:pt x="182" y="2"/>
                  </a:lnTo>
                  <a:lnTo>
                    <a:pt x="209" y="2"/>
                  </a:lnTo>
                  <a:lnTo>
                    <a:pt x="238" y="1"/>
                  </a:lnTo>
                  <a:lnTo>
                    <a:pt x="267" y="0"/>
                  </a:lnTo>
                  <a:lnTo>
                    <a:pt x="298" y="0"/>
                  </a:lnTo>
                  <a:lnTo>
                    <a:pt x="329" y="0"/>
                  </a:lnTo>
                  <a:lnTo>
                    <a:pt x="359" y="0"/>
                  </a:lnTo>
                  <a:lnTo>
                    <a:pt x="387" y="0"/>
                  </a:lnTo>
                  <a:lnTo>
                    <a:pt x="415" y="0"/>
                  </a:lnTo>
                  <a:lnTo>
                    <a:pt x="441" y="1"/>
                  </a:lnTo>
                  <a:lnTo>
                    <a:pt x="466" y="1"/>
                  </a:lnTo>
                  <a:lnTo>
                    <a:pt x="489" y="1"/>
                  </a:lnTo>
                  <a:lnTo>
                    <a:pt x="510" y="1"/>
                  </a:lnTo>
                  <a:lnTo>
                    <a:pt x="530" y="2"/>
                  </a:lnTo>
                  <a:lnTo>
                    <a:pt x="547" y="2"/>
                  </a:lnTo>
                  <a:lnTo>
                    <a:pt x="561" y="3"/>
                  </a:lnTo>
                  <a:lnTo>
                    <a:pt x="575" y="3"/>
                  </a:lnTo>
                  <a:lnTo>
                    <a:pt x="585" y="3"/>
                  </a:lnTo>
                  <a:lnTo>
                    <a:pt x="593" y="3"/>
                  </a:lnTo>
                  <a:lnTo>
                    <a:pt x="597" y="4"/>
                  </a:lnTo>
                  <a:lnTo>
                    <a:pt x="599" y="5"/>
                  </a:lnTo>
                  <a:lnTo>
                    <a:pt x="597" y="5"/>
                  </a:lnTo>
                  <a:lnTo>
                    <a:pt x="593" y="6"/>
                  </a:lnTo>
                  <a:lnTo>
                    <a:pt x="586" y="8"/>
                  </a:lnTo>
                  <a:lnTo>
                    <a:pt x="575" y="10"/>
                  </a:lnTo>
                  <a:lnTo>
                    <a:pt x="561" y="9"/>
                  </a:lnTo>
                  <a:lnTo>
                    <a:pt x="547" y="10"/>
                  </a:lnTo>
                  <a:lnTo>
                    <a:pt x="530" y="11"/>
                  </a:lnTo>
                  <a:lnTo>
                    <a:pt x="510" y="10"/>
                  </a:lnTo>
                  <a:lnTo>
                    <a:pt x="488" y="13"/>
                  </a:lnTo>
                  <a:lnTo>
                    <a:pt x="466" y="12"/>
                  </a:lnTo>
                  <a:lnTo>
                    <a:pt x="441" y="12"/>
                  </a:lnTo>
                  <a:lnTo>
                    <a:pt x="414" y="13"/>
                  </a:lnTo>
                  <a:lnTo>
                    <a:pt x="387" y="14"/>
                  </a:lnTo>
                  <a:lnTo>
                    <a:pt x="360" y="13"/>
                  </a:lnTo>
                  <a:lnTo>
                    <a:pt x="330" y="14"/>
                  </a:lnTo>
                  <a:lnTo>
                    <a:pt x="299" y="14"/>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19494" name="Freeform 124"/>
            <p:cNvSpPr>
              <a:spLocks/>
            </p:cNvSpPr>
            <p:nvPr/>
          </p:nvSpPr>
          <p:spPr bwMode="auto">
            <a:xfrm>
              <a:off x="1654" y="1990"/>
              <a:ext cx="608" cy="19"/>
            </a:xfrm>
            <a:custGeom>
              <a:avLst/>
              <a:gdLst>
                <a:gd name="T0" fmla="*/ 302 w 608"/>
                <a:gd name="T1" fmla="*/ 16 h 19"/>
                <a:gd name="T2" fmla="*/ 242 w 608"/>
                <a:gd name="T3" fmla="*/ 16 h 19"/>
                <a:gd name="T4" fmla="*/ 184 w 608"/>
                <a:gd name="T5" fmla="*/ 17 h 19"/>
                <a:gd name="T6" fmla="*/ 133 w 608"/>
                <a:gd name="T7" fmla="*/ 18 h 19"/>
                <a:gd name="T8" fmla="*/ 89 w 608"/>
                <a:gd name="T9" fmla="*/ 18 h 19"/>
                <a:gd name="T10" fmla="*/ 50 w 608"/>
                <a:gd name="T11" fmla="*/ 17 h 19"/>
                <a:gd name="T12" fmla="*/ 21 w 608"/>
                <a:gd name="T13" fmla="*/ 16 h 19"/>
                <a:gd name="T14" fmla="*/ 5 w 608"/>
                <a:gd name="T15" fmla="*/ 15 h 19"/>
                <a:gd name="T16" fmla="*/ 0 w 608"/>
                <a:gd name="T17" fmla="*/ 13 h 19"/>
                <a:gd name="T18" fmla="*/ 4 w 608"/>
                <a:gd name="T19" fmla="*/ 11 h 19"/>
                <a:gd name="T20" fmla="*/ 23 w 608"/>
                <a:gd name="T21" fmla="*/ 10 h 19"/>
                <a:gd name="T22" fmla="*/ 51 w 608"/>
                <a:gd name="T23" fmla="*/ 9 h 19"/>
                <a:gd name="T24" fmla="*/ 88 w 608"/>
                <a:gd name="T25" fmla="*/ 8 h 19"/>
                <a:gd name="T26" fmla="*/ 132 w 608"/>
                <a:gd name="T27" fmla="*/ 5 h 19"/>
                <a:gd name="T28" fmla="*/ 184 w 608"/>
                <a:gd name="T29" fmla="*/ 4 h 19"/>
                <a:gd name="T30" fmla="*/ 240 w 608"/>
                <a:gd name="T31" fmla="*/ 2 h 19"/>
                <a:gd name="T32" fmla="*/ 302 w 608"/>
                <a:gd name="T33" fmla="*/ 2 h 19"/>
                <a:gd name="T34" fmla="*/ 363 w 608"/>
                <a:gd name="T35" fmla="*/ 1 h 19"/>
                <a:gd name="T36" fmla="*/ 420 w 608"/>
                <a:gd name="T37" fmla="*/ 0 h 19"/>
                <a:gd name="T38" fmla="*/ 472 w 608"/>
                <a:gd name="T39" fmla="*/ 1 h 19"/>
                <a:gd name="T40" fmla="*/ 517 w 608"/>
                <a:gd name="T41" fmla="*/ 2 h 19"/>
                <a:gd name="T42" fmla="*/ 554 w 608"/>
                <a:gd name="T43" fmla="*/ 2 h 19"/>
                <a:gd name="T44" fmla="*/ 582 w 608"/>
                <a:gd name="T45" fmla="*/ 3 h 19"/>
                <a:gd name="T46" fmla="*/ 600 w 608"/>
                <a:gd name="T47" fmla="*/ 4 h 19"/>
                <a:gd name="T48" fmla="*/ 607 w 608"/>
                <a:gd name="T49" fmla="*/ 6 h 19"/>
                <a:gd name="T50" fmla="*/ 600 w 608"/>
                <a:gd name="T51" fmla="*/ 6 h 19"/>
                <a:gd name="T52" fmla="*/ 582 w 608"/>
                <a:gd name="T53" fmla="*/ 10 h 19"/>
                <a:gd name="T54" fmla="*/ 554 w 608"/>
                <a:gd name="T55" fmla="*/ 11 h 19"/>
                <a:gd name="T56" fmla="*/ 517 w 608"/>
                <a:gd name="T57" fmla="*/ 12 h 19"/>
                <a:gd name="T58" fmla="*/ 471 w 608"/>
                <a:gd name="T59" fmla="*/ 13 h 19"/>
                <a:gd name="T60" fmla="*/ 419 w 608"/>
                <a:gd name="T61" fmla="*/ 15 h 19"/>
                <a:gd name="T62" fmla="*/ 364 w 608"/>
                <a:gd name="T63" fmla="*/ 15 h 19"/>
                <a:gd name="T64" fmla="*/ 302 w 608"/>
                <a:gd name="T65" fmla="*/ 16 h 1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08"/>
                <a:gd name="T100" fmla="*/ 0 h 19"/>
                <a:gd name="T101" fmla="*/ 608 w 608"/>
                <a:gd name="T102" fmla="*/ 19 h 1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08" h="19">
                  <a:moveTo>
                    <a:pt x="302" y="16"/>
                  </a:moveTo>
                  <a:lnTo>
                    <a:pt x="302" y="16"/>
                  </a:lnTo>
                  <a:lnTo>
                    <a:pt x="270" y="17"/>
                  </a:lnTo>
                  <a:lnTo>
                    <a:pt x="242" y="16"/>
                  </a:lnTo>
                  <a:lnTo>
                    <a:pt x="213" y="17"/>
                  </a:lnTo>
                  <a:lnTo>
                    <a:pt x="184" y="17"/>
                  </a:lnTo>
                  <a:lnTo>
                    <a:pt x="158" y="18"/>
                  </a:lnTo>
                  <a:lnTo>
                    <a:pt x="133" y="18"/>
                  </a:lnTo>
                  <a:lnTo>
                    <a:pt x="110" y="16"/>
                  </a:lnTo>
                  <a:lnTo>
                    <a:pt x="89" y="18"/>
                  </a:lnTo>
                  <a:lnTo>
                    <a:pt x="68" y="17"/>
                  </a:lnTo>
                  <a:lnTo>
                    <a:pt x="50" y="17"/>
                  </a:lnTo>
                  <a:lnTo>
                    <a:pt x="34" y="17"/>
                  </a:lnTo>
                  <a:lnTo>
                    <a:pt x="21" y="16"/>
                  </a:lnTo>
                  <a:lnTo>
                    <a:pt x="13" y="14"/>
                  </a:lnTo>
                  <a:lnTo>
                    <a:pt x="5" y="15"/>
                  </a:lnTo>
                  <a:lnTo>
                    <a:pt x="1" y="13"/>
                  </a:lnTo>
                  <a:lnTo>
                    <a:pt x="0" y="13"/>
                  </a:lnTo>
                  <a:lnTo>
                    <a:pt x="1" y="12"/>
                  </a:lnTo>
                  <a:lnTo>
                    <a:pt x="4" y="11"/>
                  </a:lnTo>
                  <a:lnTo>
                    <a:pt x="12" y="12"/>
                  </a:lnTo>
                  <a:lnTo>
                    <a:pt x="23" y="10"/>
                  </a:lnTo>
                  <a:lnTo>
                    <a:pt x="36" y="9"/>
                  </a:lnTo>
                  <a:lnTo>
                    <a:pt x="51" y="9"/>
                  </a:lnTo>
                  <a:lnTo>
                    <a:pt x="68" y="8"/>
                  </a:lnTo>
                  <a:lnTo>
                    <a:pt x="88" y="8"/>
                  </a:lnTo>
                  <a:lnTo>
                    <a:pt x="109" y="6"/>
                  </a:lnTo>
                  <a:lnTo>
                    <a:pt x="132" y="5"/>
                  </a:lnTo>
                  <a:lnTo>
                    <a:pt x="157" y="5"/>
                  </a:lnTo>
                  <a:lnTo>
                    <a:pt x="184" y="4"/>
                  </a:lnTo>
                  <a:lnTo>
                    <a:pt x="212" y="4"/>
                  </a:lnTo>
                  <a:lnTo>
                    <a:pt x="240" y="2"/>
                  </a:lnTo>
                  <a:lnTo>
                    <a:pt x="271" y="2"/>
                  </a:lnTo>
                  <a:lnTo>
                    <a:pt x="302" y="2"/>
                  </a:lnTo>
                  <a:lnTo>
                    <a:pt x="333" y="1"/>
                  </a:lnTo>
                  <a:lnTo>
                    <a:pt x="363" y="1"/>
                  </a:lnTo>
                  <a:lnTo>
                    <a:pt x="391" y="1"/>
                  </a:lnTo>
                  <a:lnTo>
                    <a:pt x="420" y="0"/>
                  </a:lnTo>
                  <a:lnTo>
                    <a:pt x="446" y="2"/>
                  </a:lnTo>
                  <a:lnTo>
                    <a:pt x="472" y="1"/>
                  </a:lnTo>
                  <a:lnTo>
                    <a:pt x="495" y="2"/>
                  </a:lnTo>
                  <a:lnTo>
                    <a:pt x="517" y="2"/>
                  </a:lnTo>
                  <a:lnTo>
                    <a:pt x="537" y="2"/>
                  </a:lnTo>
                  <a:lnTo>
                    <a:pt x="554" y="2"/>
                  </a:lnTo>
                  <a:lnTo>
                    <a:pt x="569" y="3"/>
                  </a:lnTo>
                  <a:lnTo>
                    <a:pt x="582" y="3"/>
                  </a:lnTo>
                  <a:lnTo>
                    <a:pt x="593" y="3"/>
                  </a:lnTo>
                  <a:lnTo>
                    <a:pt x="600" y="4"/>
                  </a:lnTo>
                  <a:lnTo>
                    <a:pt x="605" y="5"/>
                  </a:lnTo>
                  <a:lnTo>
                    <a:pt x="607" y="6"/>
                  </a:lnTo>
                  <a:lnTo>
                    <a:pt x="605" y="6"/>
                  </a:lnTo>
                  <a:lnTo>
                    <a:pt x="600" y="6"/>
                  </a:lnTo>
                  <a:lnTo>
                    <a:pt x="593" y="8"/>
                  </a:lnTo>
                  <a:lnTo>
                    <a:pt x="582" y="10"/>
                  </a:lnTo>
                  <a:lnTo>
                    <a:pt x="569" y="9"/>
                  </a:lnTo>
                  <a:lnTo>
                    <a:pt x="554" y="11"/>
                  </a:lnTo>
                  <a:lnTo>
                    <a:pt x="536" y="10"/>
                  </a:lnTo>
                  <a:lnTo>
                    <a:pt x="517" y="12"/>
                  </a:lnTo>
                  <a:lnTo>
                    <a:pt x="494" y="12"/>
                  </a:lnTo>
                  <a:lnTo>
                    <a:pt x="471" y="13"/>
                  </a:lnTo>
                  <a:lnTo>
                    <a:pt x="446" y="13"/>
                  </a:lnTo>
                  <a:lnTo>
                    <a:pt x="419" y="15"/>
                  </a:lnTo>
                  <a:lnTo>
                    <a:pt x="392" y="15"/>
                  </a:lnTo>
                  <a:lnTo>
                    <a:pt x="364" y="15"/>
                  </a:lnTo>
                  <a:lnTo>
                    <a:pt x="334" y="16"/>
                  </a:lnTo>
                  <a:lnTo>
                    <a:pt x="302" y="16"/>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95" name="Freeform 125"/>
            <p:cNvSpPr>
              <a:spLocks/>
            </p:cNvSpPr>
            <p:nvPr/>
          </p:nvSpPr>
          <p:spPr bwMode="auto">
            <a:xfrm>
              <a:off x="1725" y="1774"/>
              <a:ext cx="71" cy="12"/>
            </a:xfrm>
            <a:custGeom>
              <a:avLst/>
              <a:gdLst>
                <a:gd name="T0" fmla="*/ 36 w 71"/>
                <a:gd name="T1" fmla="*/ 10 h 12"/>
                <a:gd name="T2" fmla="*/ 28 w 71"/>
                <a:gd name="T3" fmla="*/ 11 h 12"/>
                <a:gd name="T4" fmla="*/ 21 w 71"/>
                <a:gd name="T5" fmla="*/ 8 h 12"/>
                <a:gd name="T6" fmla="*/ 16 w 71"/>
                <a:gd name="T7" fmla="*/ 9 h 12"/>
                <a:gd name="T8" fmla="*/ 11 w 71"/>
                <a:gd name="T9" fmla="*/ 7 h 12"/>
                <a:gd name="T10" fmla="*/ 5 w 71"/>
                <a:gd name="T11" fmla="*/ 6 h 12"/>
                <a:gd name="T12" fmla="*/ 3 w 71"/>
                <a:gd name="T13" fmla="*/ 6 h 12"/>
                <a:gd name="T14" fmla="*/ 1 w 71"/>
                <a:gd name="T15" fmla="*/ 6 h 12"/>
                <a:gd name="T16" fmla="*/ 0 w 71"/>
                <a:gd name="T17" fmla="*/ 4 h 12"/>
                <a:gd name="T18" fmla="*/ 2 w 71"/>
                <a:gd name="T19" fmla="*/ 3 h 12"/>
                <a:gd name="T20" fmla="*/ 3 w 71"/>
                <a:gd name="T21" fmla="*/ 4 h 12"/>
                <a:gd name="T22" fmla="*/ 7 w 71"/>
                <a:gd name="T23" fmla="*/ 3 h 12"/>
                <a:gd name="T24" fmla="*/ 10 w 71"/>
                <a:gd name="T25" fmla="*/ 2 h 12"/>
                <a:gd name="T26" fmla="*/ 16 w 71"/>
                <a:gd name="T27" fmla="*/ 2 h 12"/>
                <a:gd name="T28" fmla="*/ 22 w 71"/>
                <a:gd name="T29" fmla="*/ 0 h 12"/>
                <a:gd name="T30" fmla="*/ 28 w 71"/>
                <a:gd name="T31" fmla="*/ 0 h 12"/>
                <a:gd name="T32" fmla="*/ 35 w 71"/>
                <a:gd name="T33" fmla="*/ 0 h 12"/>
                <a:gd name="T34" fmla="*/ 42 w 71"/>
                <a:gd name="T35" fmla="*/ 1 h 12"/>
                <a:gd name="T36" fmla="*/ 49 w 71"/>
                <a:gd name="T37" fmla="*/ 2 h 12"/>
                <a:gd name="T38" fmla="*/ 56 w 71"/>
                <a:gd name="T39" fmla="*/ 3 h 12"/>
                <a:gd name="T40" fmla="*/ 60 w 71"/>
                <a:gd name="T41" fmla="*/ 4 h 12"/>
                <a:gd name="T42" fmla="*/ 65 w 71"/>
                <a:gd name="T43" fmla="*/ 5 h 12"/>
                <a:gd name="T44" fmla="*/ 67 w 71"/>
                <a:gd name="T45" fmla="*/ 5 h 12"/>
                <a:gd name="T46" fmla="*/ 69 w 71"/>
                <a:gd name="T47" fmla="*/ 6 h 12"/>
                <a:gd name="T48" fmla="*/ 70 w 71"/>
                <a:gd name="T49" fmla="*/ 7 h 12"/>
                <a:gd name="T50" fmla="*/ 69 w 71"/>
                <a:gd name="T51" fmla="*/ 7 h 12"/>
                <a:gd name="T52" fmla="*/ 67 w 71"/>
                <a:gd name="T53" fmla="*/ 8 h 12"/>
                <a:gd name="T54" fmla="*/ 64 w 71"/>
                <a:gd name="T55" fmla="*/ 10 h 12"/>
                <a:gd name="T56" fmla="*/ 59 w 71"/>
                <a:gd name="T57" fmla="*/ 9 h 12"/>
                <a:gd name="T58" fmla="*/ 55 w 71"/>
                <a:gd name="T59" fmla="*/ 9 h 12"/>
                <a:gd name="T60" fmla="*/ 49 w 71"/>
                <a:gd name="T61" fmla="*/ 8 h 12"/>
                <a:gd name="T62" fmla="*/ 42 w 71"/>
                <a:gd name="T63" fmla="*/ 10 h 12"/>
                <a:gd name="T64" fmla="*/ 36 w 71"/>
                <a:gd name="T65" fmla="*/ 10 h 1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1"/>
                <a:gd name="T100" fmla="*/ 0 h 12"/>
                <a:gd name="T101" fmla="*/ 71 w 71"/>
                <a:gd name="T102" fmla="*/ 12 h 1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1" h="12">
                  <a:moveTo>
                    <a:pt x="36" y="10"/>
                  </a:moveTo>
                  <a:lnTo>
                    <a:pt x="28" y="11"/>
                  </a:lnTo>
                  <a:lnTo>
                    <a:pt x="21" y="8"/>
                  </a:lnTo>
                  <a:lnTo>
                    <a:pt x="16" y="9"/>
                  </a:lnTo>
                  <a:lnTo>
                    <a:pt x="11" y="7"/>
                  </a:lnTo>
                  <a:lnTo>
                    <a:pt x="5" y="6"/>
                  </a:lnTo>
                  <a:lnTo>
                    <a:pt x="3" y="6"/>
                  </a:lnTo>
                  <a:lnTo>
                    <a:pt x="1" y="6"/>
                  </a:lnTo>
                  <a:lnTo>
                    <a:pt x="0" y="4"/>
                  </a:lnTo>
                  <a:lnTo>
                    <a:pt x="2" y="3"/>
                  </a:lnTo>
                  <a:lnTo>
                    <a:pt x="3" y="4"/>
                  </a:lnTo>
                  <a:lnTo>
                    <a:pt x="7" y="3"/>
                  </a:lnTo>
                  <a:lnTo>
                    <a:pt x="10" y="2"/>
                  </a:lnTo>
                  <a:lnTo>
                    <a:pt x="16" y="2"/>
                  </a:lnTo>
                  <a:lnTo>
                    <a:pt x="22" y="0"/>
                  </a:lnTo>
                  <a:lnTo>
                    <a:pt x="28" y="0"/>
                  </a:lnTo>
                  <a:lnTo>
                    <a:pt x="35" y="0"/>
                  </a:lnTo>
                  <a:lnTo>
                    <a:pt x="42" y="1"/>
                  </a:lnTo>
                  <a:lnTo>
                    <a:pt x="49" y="2"/>
                  </a:lnTo>
                  <a:lnTo>
                    <a:pt x="56" y="3"/>
                  </a:lnTo>
                  <a:lnTo>
                    <a:pt x="60" y="4"/>
                  </a:lnTo>
                  <a:lnTo>
                    <a:pt x="65" y="5"/>
                  </a:lnTo>
                  <a:lnTo>
                    <a:pt x="67" y="5"/>
                  </a:lnTo>
                  <a:lnTo>
                    <a:pt x="69" y="6"/>
                  </a:lnTo>
                  <a:lnTo>
                    <a:pt x="70" y="7"/>
                  </a:lnTo>
                  <a:lnTo>
                    <a:pt x="69" y="7"/>
                  </a:lnTo>
                  <a:lnTo>
                    <a:pt x="67" y="8"/>
                  </a:lnTo>
                  <a:lnTo>
                    <a:pt x="64" y="10"/>
                  </a:lnTo>
                  <a:lnTo>
                    <a:pt x="59" y="9"/>
                  </a:lnTo>
                  <a:lnTo>
                    <a:pt x="55" y="9"/>
                  </a:lnTo>
                  <a:lnTo>
                    <a:pt x="49" y="8"/>
                  </a:lnTo>
                  <a:lnTo>
                    <a:pt x="42" y="10"/>
                  </a:lnTo>
                  <a:lnTo>
                    <a:pt x="36" y="1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19496" name="Freeform 126"/>
            <p:cNvSpPr>
              <a:spLocks/>
            </p:cNvSpPr>
            <p:nvPr/>
          </p:nvSpPr>
          <p:spPr bwMode="auto">
            <a:xfrm>
              <a:off x="1723" y="1777"/>
              <a:ext cx="78" cy="13"/>
            </a:xfrm>
            <a:custGeom>
              <a:avLst/>
              <a:gdLst>
                <a:gd name="T0" fmla="*/ 39 w 78"/>
                <a:gd name="T1" fmla="*/ 12 h 13"/>
                <a:gd name="T2" fmla="*/ 39 w 78"/>
                <a:gd name="T3" fmla="*/ 12 h 13"/>
                <a:gd name="T4" fmla="*/ 31 w 78"/>
                <a:gd name="T5" fmla="*/ 11 h 13"/>
                <a:gd name="T6" fmla="*/ 23 w 78"/>
                <a:gd name="T7" fmla="*/ 10 h 13"/>
                <a:gd name="T8" fmla="*/ 17 w 78"/>
                <a:gd name="T9" fmla="*/ 11 h 13"/>
                <a:gd name="T10" fmla="*/ 12 w 78"/>
                <a:gd name="T11" fmla="*/ 10 h 13"/>
                <a:gd name="T12" fmla="*/ 6 w 78"/>
                <a:gd name="T13" fmla="*/ 10 h 13"/>
                <a:gd name="T14" fmla="*/ 3 w 78"/>
                <a:gd name="T15" fmla="*/ 9 h 13"/>
                <a:gd name="T16" fmla="*/ 1 w 78"/>
                <a:gd name="T17" fmla="*/ 9 h 13"/>
                <a:gd name="T18" fmla="*/ 0 w 78"/>
                <a:gd name="T19" fmla="*/ 7 h 13"/>
                <a:gd name="T20" fmla="*/ 1 w 78"/>
                <a:gd name="T21" fmla="*/ 6 h 13"/>
                <a:gd name="T22" fmla="*/ 3 w 78"/>
                <a:gd name="T23" fmla="*/ 5 h 13"/>
                <a:gd name="T24" fmla="*/ 6 w 78"/>
                <a:gd name="T25" fmla="*/ 4 h 13"/>
                <a:gd name="T26" fmla="*/ 11 w 78"/>
                <a:gd name="T27" fmla="*/ 3 h 13"/>
                <a:gd name="T28" fmla="*/ 17 w 78"/>
                <a:gd name="T29" fmla="*/ 3 h 13"/>
                <a:gd name="T30" fmla="*/ 24 w 78"/>
                <a:gd name="T31" fmla="*/ 1 h 13"/>
                <a:gd name="T32" fmla="*/ 31 w 78"/>
                <a:gd name="T33" fmla="*/ 1 h 13"/>
                <a:gd name="T34" fmla="*/ 39 w 78"/>
                <a:gd name="T35" fmla="*/ 1 h 13"/>
                <a:gd name="T36" fmla="*/ 47 w 78"/>
                <a:gd name="T37" fmla="*/ 0 h 13"/>
                <a:gd name="T38" fmla="*/ 54 w 78"/>
                <a:gd name="T39" fmla="*/ 3 h 13"/>
                <a:gd name="T40" fmla="*/ 60 w 78"/>
                <a:gd name="T41" fmla="*/ 3 h 13"/>
                <a:gd name="T42" fmla="*/ 66 w 78"/>
                <a:gd name="T43" fmla="*/ 3 h 13"/>
                <a:gd name="T44" fmla="*/ 71 w 78"/>
                <a:gd name="T45" fmla="*/ 3 h 13"/>
                <a:gd name="T46" fmla="*/ 74 w 78"/>
                <a:gd name="T47" fmla="*/ 4 h 13"/>
                <a:gd name="T48" fmla="*/ 76 w 78"/>
                <a:gd name="T49" fmla="*/ 6 h 13"/>
                <a:gd name="T50" fmla="*/ 77 w 78"/>
                <a:gd name="T51" fmla="*/ 6 h 13"/>
                <a:gd name="T52" fmla="*/ 76 w 78"/>
                <a:gd name="T53" fmla="*/ 7 h 13"/>
                <a:gd name="T54" fmla="*/ 74 w 78"/>
                <a:gd name="T55" fmla="*/ 8 h 13"/>
                <a:gd name="T56" fmla="*/ 70 w 78"/>
                <a:gd name="T57" fmla="*/ 9 h 13"/>
                <a:gd name="T58" fmla="*/ 66 w 78"/>
                <a:gd name="T59" fmla="*/ 9 h 13"/>
                <a:gd name="T60" fmla="*/ 60 w 78"/>
                <a:gd name="T61" fmla="*/ 10 h 13"/>
                <a:gd name="T62" fmla="*/ 54 w 78"/>
                <a:gd name="T63" fmla="*/ 11 h 13"/>
                <a:gd name="T64" fmla="*/ 47 w 78"/>
                <a:gd name="T65" fmla="*/ 12 h 13"/>
                <a:gd name="T66" fmla="*/ 39 w 78"/>
                <a:gd name="T67" fmla="*/ 12 h 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8"/>
                <a:gd name="T103" fmla="*/ 0 h 13"/>
                <a:gd name="T104" fmla="*/ 78 w 78"/>
                <a:gd name="T105" fmla="*/ 13 h 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8" h="13">
                  <a:moveTo>
                    <a:pt x="39" y="12"/>
                  </a:moveTo>
                  <a:lnTo>
                    <a:pt x="39" y="12"/>
                  </a:lnTo>
                  <a:lnTo>
                    <a:pt x="31" y="11"/>
                  </a:lnTo>
                  <a:lnTo>
                    <a:pt x="23" y="10"/>
                  </a:lnTo>
                  <a:lnTo>
                    <a:pt x="17" y="11"/>
                  </a:lnTo>
                  <a:lnTo>
                    <a:pt x="12" y="10"/>
                  </a:lnTo>
                  <a:lnTo>
                    <a:pt x="6" y="10"/>
                  </a:lnTo>
                  <a:lnTo>
                    <a:pt x="3" y="9"/>
                  </a:lnTo>
                  <a:lnTo>
                    <a:pt x="1" y="9"/>
                  </a:lnTo>
                  <a:lnTo>
                    <a:pt x="0" y="7"/>
                  </a:lnTo>
                  <a:lnTo>
                    <a:pt x="1" y="6"/>
                  </a:lnTo>
                  <a:lnTo>
                    <a:pt x="3" y="5"/>
                  </a:lnTo>
                  <a:lnTo>
                    <a:pt x="6" y="4"/>
                  </a:lnTo>
                  <a:lnTo>
                    <a:pt x="11" y="3"/>
                  </a:lnTo>
                  <a:lnTo>
                    <a:pt x="17" y="3"/>
                  </a:lnTo>
                  <a:lnTo>
                    <a:pt x="24" y="1"/>
                  </a:lnTo>
                  <a:lnTo>
                    <a:pt x="31" y="1"/>
                  </a:lnTo>
                  <a:lnTo>
                    <a:pt x="39" y="1"/>
                  </a:lnTo>
                  <a:lnTo>
                    <a:pt x="47" y="0"/>
                  </a:lnTo>
                  <a:lnTo>
                    <a:pt x="54" y="3"/>
                  </a:lnTo>
                  <a:lnTo>
                    <a:pt x="60" y="3"/>
                  </a:lnTo>
                  <a:lnTo>
                    <a:pt x="66" y="3"/>
                  </a:lnTo>
                  <a:lnTo>
                    <a:pt x="71" y="3"/>
                  </a:lnTo>
                  <a:lnTo>
                    <a:pt x="74" y="4"/>
                  </a:lnTo>
                  <a:lnTo>
                    <a:pt x="76" y="6"/>
                  </a:lnTo>
                  <a:lnTo>
                    <a:pt x="77" y="6"/>
                  </a:lnTo>
                  <a:lnTo>
                    <a:pt x="76" y="7"/>
                  </a:lnTo>
                  <a:lnTo>
                    <a:pt x="74" y="8"/>
                  </a:lnTo>
                  <a:lnTo>
                    <a:pt x="70" y="9"/>
                  </a:lnTo>
                  <a:lnTo>
                    <a:pt x="66" y="9"/>
                  </a:lnTo>
                  <a:lnTo>
                    <a:pt x="60" y="10"/>
                  </a:lnTo>
                  <a:lnTo>
                    <a:pt x="54" y="11"/>
                  </a:lnTo>
                  <a:lnTo>
                    <a:pt x="47" y="12"/>
                  </a:lnTo>
                  <a:lnTo>
                    <a:pt x="39" y="12"/>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97" name="Freeform 127"/>
            <p:cNvSpPr>
              <a:spLocks/>
            </p:cNvSpPr>
            <p:nvPr/>
          </p:nvSpPr>
          <p:spPr bwMode="auto">
            <a:xfrm>
              <a:off x="2680" y="2137"/>
              <a:ext cx="862" cy="102"/>
            </a:xfrm>
            <a:custGeom>
              <a:avLst/>
              <a:gdLst>
                <a:gd name="T0" fmla="*/ 729 w 862"/>
                <a:gd name="T1" fmla="*/ 1 h 102"/>
                <a:gd name="T2" fmla="*/ 723 w 862"/>
                <a:gd name="T3" fmla="*/ 2 h 102"/>
                <a:gd name="T4" fmla="*/ 710 w 862"/>
                <a:gd name="T5" fmla="*/ 1 h 102"/>
                <a:gd name="T6" fmla="*/ 692 w 862"/>
                <a:gd name="T7" fmla="*/ 2 h 102"/>
                <a:gd name="T8" fmla="*/ 670 w 862"/>
                <a:gd name="T9" fmla="*/ 0 h 102"/>
                <a:gd name="T10" fmla="*/ 640 w 862"/>
                <a:gd name="T11" fmla="*/ 1 h 102"/>
                <a:gd name="T12" fmla="*/ 603 w 862"/>
                <a:gd name="T13" fmla="*/ 2 h 102"/>
                <a:gd name="T14" fmla="*/ 563 w 862"/>
                <a:gd name="T15" fmla="*/ 5 h 102"/>
                <a:gd name="T16" fmla="*/ 516 w 862"/>
                <a:gd name="T17" fmla="*/ 9 h 102"/>
                <a:gd name="T18" fmla="*/ 464 w 862"/>
                <a:gd name="T19" fmla="*/ 15 h 102"/>
                <a:gd name="T20" fmla="*/ 406 w 862"/>
                <a:gd name="T21" fmla="*/ 21 h 102"/>
                <a:gd name="T22" fmla="*/ 345 w 862"/>
                <a:gd name="T23" fmla="*/ 29 h 102"/>
                <a:gd name="T24" fmla="*/ 277 w 862"/>
                <a:gd name="T25" fmla="*/ 40 h 102"/>
                <a:gd name="T26" fmla="*/ 204 w 862"/>
                <a:gd name="T27" fmla="*/ 55 h 102"/>
                <a:gd name="T28" fmla="*/ 126 w 862"/>
                <a:gd name="T29" fmla="*/ 69 h 102"/>
                <a:gd name="T30" fmla="*/ 44 w 862"/>
                <a:gd name="T31" fmla="*/ 87 h 102"/>
                <a:gd name="T32" fmla="*/ 2 w 862"/>
                <a:gd name="T33" fmla="*/ 98 h 102"/>
                <a:gd name="T34" fmla="*/ 9 w 862"/>
                <a:gd name="T35" fmla="*/ 99 h 102"/>
                <a:gd name="T36" fmla="*/ 24 w 862"/>
                <a:gd name="T37" fmla="*/ 98 h 102"/>
                <a:gd name="T38" fmla="*/ 44 w 862"/>
                <a:gd name="T39" fmla="*/ 97 h 102"/>
                <a:gd name="T40" fmla="*/ 70 w 862"/>
                <a:gd name="T41" fmla="*/ 97 h 102"/>
                <a:gd name="T42" fmla="*/ 104 w 862"/>
                <a:gd name="T43" fmla="*/ 98 h 102"/>
                <a:gd name="T44" fmla="*/ 144 w 862"/>
                <a:gd name="T45" fmla="*/ 97 h 102"/>
                <a:gd name="T46" fmla="*/ 188 w 862"/>
                <a:gd name="T47" fmla="*/ 96 h 102"/>
                <a:gd name="T48" fmla="*/ 237 w 862"/>
                <a:gd name="T49" fmla="*/ 94 h 102"/>
                <a:gd name="T50" fmla="*/ 290 w 862"/>
                <a:gd name="T51" fmla="*/ 94 h 102"/>
                <a:gd name="T52" fmla="*/ 350 w 862"/>
                <a:gd name="T53" fmla="*/ 95 h 102"/>
                <a:gd name="T54" fmla="*/ 411 w 862"/>
                <a:gd name="T55" fmla="*/ 93 h 102"/>
                <a:gd name="T56" fmla="*/ 476 w 862"/>
                <a:gd name="T57" fmla="*/ 94 h 102"/>
                <a:gd name="T58" fmla="*/ 547 w 862"/>
                <a:gd name="T59" fmla="*/ 95 h 102"/>
                <a:gd name="T60" fmla="*/ 618 w 862"/>
                <a:gd name="T61" fmla="*/ 96 h 102"/>
                <a:gd name="T62" fmla="*/ 693 w 862"/>
                <a:gd name="T63" fmla="*/ 99 h 102"/>
                <a:gd name="T64" fmla="*/ 737 w 862"/>
                <a:gd name="T65" fmla="*/ 100 h 102"/>
                <a:gd name="T66" fmla="*/ 754 w 862"/>
                <a:gd name="T67" fmla="*/ 99 h 102"/>
                <a:gd name="T68" fmla="*/ 775 w 862"/>
                <a:gd name="T69" fmla="*/ 100 h 102"/>
                <a:gd name="T70" fmla="*/ 796 w 862"/>
                <a:gd name="T71" fmla="*/ 96 h 102"/>
                <a:gd name="T72" fmla="*/ 817 w 862"/>
                <a:gd name="T73" fmla="*/ 92 h 102"/>
                <a:gd name="T74" fmla="*/ 837 w 862"/>
                <a:gd name="T75" fmla="*/ 85 h 102"/>
                <a:gd name="T76" fmla="*/ 852 w 862"/>
                <a:gd name="T77" fmla="*/ 77 h 102"/>
                <a:gd name="T78" fmla="*/ 858 w 862"/>
                <a:gd name="T79" fmla="*/ 66 h 102"/>
                <a:gd name="T80" fmla="*/ 860 w 862"/>
                <a:gd name="T81" fmla="*/ 56 h 102"/>
                <a:gd name="T82" fmla="*/ 861 w 862"/>
                <a:gd name="T83" fmla="*/ 49 h 102"/>
                <a:gd name="T84" fmla="*/ 856 w 862"/>
                <a:gd name="T85" fmla="*/ 42 h 102"/>
                <a:gd name="T86" fmla="*/ 844 w 862"/>
                <a:gd name="T87" fmla="*/ 33 h 102"/>
                <a:gd name="T88" fmla="*/ 826 w 862"/>
                <a:gd name="T89" fmla="*/ 23 h 102"/>
                <a:gd name="T90" fmla="*/ 805 w 862"/>
                <a:gd name="T91" fmla="*/ 14 h 102"/>
                <a:gd name="T92" fmla="*/ 778 w 862"/>
                <a:gd name="T93" fmla="*/ 8 h 102"/>
                <a:gd name="T94" fmla="*/ 747 w 862"/>
                <a:gd name="T95" fmla="*/ 3 h 1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62"/>
                <a:gd name="T145" fmla="*/ 0 h 102"/>
                <a:gd name="T146" fmla="*/ 862 w 862"/>
                <a:gd name="T147" fmla="*/ 102 h 10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62" h="102">
                  <a:moveTo>
                    <a:pt x="729" y="1"/>
                  </a:moveTo>
                  <a:lnTo>
                    <a:pt x="729" y="1"/>
                  </a:lnTo>
                  <a:lnTo>
                    <a:pt x="726" y="1"/>
                  </a:lnTo>
                  <a:lnTo>
                    <a:pt x="723" y="2"/>
                  </a:lnTo>
                  <a:lnTo>
                    <a:pt x="717" y="0"/>
                  </a:lnTo>
                  <a:lnTo>
                    <a:pt x="710" y="1"/>
                  </a:lnTo>
                  <a:lnTo>
                    <a:pt x="702" y="2"/>
                  </a:lnTo>
                  <a:lnTo>
                    <a:pt x="692" y="2"/>
                  </a:lnTo>
                  <a:lnTo>
                    <a:pt x="681" y="0"/>
                  </a:lnTo>
                  <a:lnTo>
                    <a:pt x="670" y="0"/>
                  </a:lnTo>
                  <a:lnTo>
                    <a:pt x="656" y="1"/>
                  </a:lnTo>
                  <a:lnTo>
                    <a:pt x="640" y="1"/>
                  </a:lnTo>
                  <a:lnTo>
                    <a:pt x="622" y="2"/>
                  </a:lnTo>
                  <a:lnTo>
                    <a:pt x="603" y="2"/>
                  </a:lnTo>
                  <a:lnTo>
                    <a:pt x="584" y="4"/>
                  </a:lnTo>
                  <a:lnTo>
                    <a:pt x="563" y="5"/>
                  </a:lnTo>
                  <a:lnTo>
                    <a:pt x="540" y="7"/>
                  </a:lnTo>
                  <a:lnTo>
                    <a:pt x="516" y="9"/>
                  </a:lnTo>
                  <a:lnTo>
                    <a:pt x="491" y="11"/>
                  </a:lnTo>
                  <a:lnTo>
                    <a:pt x="464" y="15"/>
                  </a:lnTo>
                  <a:lnTo>
                    <a:pt x="435" y="17"/>
                  </a:lnTo>
                  <a:lnTo>
                    <a:pt x="406" y="21"/>
                  </a:lnTo>
                  <a:lnTo>
                    <a:pt x="377" y="24"/>
                  </a:lnTo>
                  <a:lnTo>
                    <a:pt x="345" y="29"/>
                  </a:lnTo>
                  <a:lnTo>
                    <a:pt x="311" y="34"/>
                  </a:lnTo>
                  <a:lnTo>
                    <a:pt x="277" y="40"/>
                  </a:lnTo>
                  <a:lnTo>
                    <a:pt x="241" y="47"/>
                  </a:lnTo>
                  <a:lnTo>
                    <a:pt x="204" y="55"/>
                  </a:lnTo>
                  <a:lnTo>
                    <a:pt x="165" y="61"/>
                  </a:lnTo>
                  <a:lnTo>
                    <a:pt x="126" y="69"/>
                  </a:lnTo>
                  <a:lnTo>
                    <a:pt x="85" y="77"/>
                  </a:lnTo>
                  <a:lnTo>
                    <a:pt x="44" y="87"/>
                  </a:lnTo>
                  <a:lnTo>
                    <a:pt x="0" y="97"/>
                  </a:lnTo>
                  <a:lnTo>
                    <a:pt x="2" y="98"/>
                  </a:lnTo>
                  <a:lnTo>
                    <a:pt x="4" y="99"/>
                  </a:lnTo>
                  <a:lnTo>
                    <a:pt x="9" y="99"/>
                  </a:lnTo>
                  <a:lnTo>
                    <a:pt x="15" y="98"/>
                  </a:lnTo>
                  <a:lnTo>
                    <a:pt x="24" y="98"/>
                  </a:lnTo>
                  <a:lnTo>
                    <a:pt x="33" y="99"/>
                  </a:lnTo>
                  <a:lnTo>
                    <a:pt x="44" y="97"/>
                  </a:lnTo>
                  <a:lnTo>
                    <a:pt x="57" y="98"/>
                  </a:lnTo>
                  <a:lnTo>
                    <a:pt x="70" y="97"/>
                  </a:lnTo>
                  <a:lnTo>
                    <a:pt x="86" y="97"/>
                  </a:lnTo>
                  <a:lnTo>
                    <a:pt x="104" y="98"/>
                  </a:lnTo>
                  <a:lnTo>
                    <a:pt x="123" y="96"/>
                  </a:lnTo>
                  <a:lnTo>
                    <a:pt x="144" y="97"/>
                  </a:lnTo>
                  <a:lnTo>
                    <a:pt x="165" y="95"/>
                  </a:lnTo>
                  <a:lnTo>
                    <a:pt x="188" y="96"/>
                  </a:lnTo>
                  <a:lnTo>
                    <a:pt x="212" y="94"/>
                  </a:lnTo>
                  <a:lnTo>
                    <a:pt x="237" y="94"/>
                  </a:lnTo>
                  <a:lnTo>
                    <a:pt x="263" y="95"/>
                  </a:lnTo>
                  <a:lnTo>
                    <a:pt x="290" y="94"/>
                  </a:lnTo>
                  <a:lnTo>
                    <a:pt x="319" y="94"/>
                  </a:lnTo>
                  <a:lnTo>
                    <a:pt x="350" y="95"/>
                  </a:lnTo>
                  <a:lnTo>
                    <a:pt x="379" y="93"/>
                  </a:lnTo>
                  <a:lnTo>
                    <a:pt x="411" y="93"/>
                  </a:lnTo>
                  <a:lnTo>
                    <a:pt x="443" y="95"/>
                  </a:lnTo>
                  <a:lnTo>
                    <a:pt x="476" y="94"/>
                  </a:lnTo>
                  <a:lnTo>
                    <a:pt x="511" y="94"/>
                  </a:lnTo>
                  <a:lnTo>
                    <a:pt x="547" y="95"/>
                  </a:lnTo>
                  <a:lnTo>
                    <a:pt x="583" y="96"/>
                  </a:lnTo>
                  <a:lnTo>
                    <a:pt x="618" y="96"/>
                  </a:lnTo>
                  <a:lnTo>
                    <a:pt x="655" y="97"/>
                  </a:lnTo>
                  <a:lnTo>
                    <a:pt x="693" y="99"/>
                  </a:lnTo>
                  <a:lnTo>
                    <a:pt x="732" y="101"/>
                  </a:lnTo>
                  <a:lnTo>
                    <a:pt x="737" y="100"/>
                  </a:lnTo>
                  <a:lnTo>
                    <a:pt x="744" y="100"/>
                  </a:lnTo>
                  <a:lnTo>
                    <a:pt x="754" y="99"/>
                  </a:lnTo>
                  <a:lnTo>
                    <a:pt x="763" y="100"/>
                  </a:lnTo>
                  <a:lnTo>
                    <a:pt x="775" y="100"/>
                  </a:lnTo>
                  <a:lnTo>
                    <a:pt x="784" y="98"/>
                  </a:lnTo>
                  <a:lnTo>
                    <a:pt x="796" y="96"/>
                  </a:lnTo>
                  <a:lnTo>
                    <a:pt x="807" y="95"/>
                  </a:lnTo>
                  <a:lnTo>
                    <a:pt x="817" y="92"/>
                  </a:lnTo>
                  <a:lnTo>
                    <a:pt x="828" y="89"/>
                  </a:lnTo>
                  <a:lnTo>
                    <a:pt x="837" y="85"/>
                  </a:lnTo>
                  <a:lnTo>
                    <a:pt x="845" y="81"/>
                  </a:lnTo>
                  <a:lnTo>
                    <a:pt x="852" y="77"/>
                  </a:lnTo>
                  <a:lnTo>
                    <a:pt x="856" y="70"/>
                  </a:lnTo>
                  <a:lnTo>
                    <a:pt x="858" y="66"/>
                  </a:lnTo>
                  <a:lnTo>
                    <a:pt x="857" y="58"/>
                  </a:lnTo>
                  <a:lnTo>
                    <a:pt x="860" y="56"/>
                  </a:lnTo>
                  <a:lnTo>
                    <a:pt x="861" y="52"/>
                  </a:lnTo>
                  <a:lnTo>
                    <a:pt x="861" y="49"/>
                  </a:lnTo>
                  <a:lnTo>
                    <a:pt x="859" y="46"/>
                  </a:lnTo>
                  <a:lnTo>
                    <a:pt x="856" y="42"/>
                  </a:lnTo>
                  <a:lnTo>
                    <a:pt x="851" y="37"/>
                  </a:lnTo>
                  <a:lnTo>
                    <a:pt x="844" y="33"/>
                  </a:lnTo>
                  <a:lnTo>
                    <a:pt x="836" y="29"/>
                  </a:lnTo>
                  <a:lnTo>
                    <a:pt x="826" y="23"/>
                  </a:lnTo>
                  <a:lnTo>
                    <a:pt x="817" y="18"/>
                  </a:lnTo>
                  <a:lnTo>
                    <a:pt x="805" y="14"/>
                  </a:lnTo>
                  <a:lnTo>
                    <a:pt x="793" y="10"/>
                  </a:lnTo>
                  <a:lnTo>
                    <a:pt x="778" y="8"/>
                  </a:lnTo>
                  <a:lnTo>
                    <a:pt x="763" y="5"/>
                  </a:lnTo>
                  <a:lnTo>
                    <a:pt x="747" y="3"/>
                  </a:lnTo>
                  <a:lnTo>
                    <a:pt x="729" y="1"/>
                  </a:lnTo>
                </a:path>
              </a:pathLst>
            </a:custGeom>
            <a:solidFill>
              <a:srgbClr val="E5E5E5"/>
            </a:solidFill>
            <a:ln w="12700" cap="rnd" cmpd="sng">
              <a:noFill/>
              <a:prstDash val="solid"/>
              <a:round/>
              <a:headEnd type="none" w="med" len="med"/>
              <a:tailEnd type="none" w="med" len="med"/>
            </a:ln>
          </p:spPr>
          <p:txBody>
            <a:bodyPr/>
            <a:lstStyle/>
            <a:p>
              <a:endParaRPr lang="en-GB"/>
            </a:p>
          </p:txBody>
        </p:sp>
        <p:sp>
          <p:nvSpPr>
            <p:cNvPr id="19498" name="Freeform 128"/>
            <p:cNvSpPr>
              <a:spLocks/>
            </p:cNvSpPr>
            <p:nvPr/>
          </p:nvSpPr>
          <p:spPr bwMode="auto">
            <a:xfrm>
              <a:off x="2678" y="2139"/>
              <a:ext cx="870" cy="104"/>
            </a:xfrm>
            <a:custGeom>
              <a:avLst/>
              <a:gdLst>
                <a:gd name="T0" fmla="*/ 736 w 870"/>
                <a:gd name="T1" fmla="*/ 1 h 104"/>
                <a:gd name="T2" fmla="*/ 729 w 870"/>
                <a:gd name="T3" fmla="*/ 2 h 104"/>
                <a:gd name="T4" fmla="*/ 716 w 870"/>
                <a:gd name="T5" fmla="*/ 1 h 104"/>
                <a:gd name="T6" fmla="*/ 699 w 870"/>
                <a:gd name="T7" fmla="*/ 1 h 104"/>
                <a:gd name="T8" fmla="*/ 675 w 870"/>
                <a:gd name="T9" fmla="*/ 0 h 104"/>
                <a:gd name="T10" fmla="*/ 645 w 870"/>
                <a:gd name="T11" fmla="*/ 1 h 104"/>
                <a:gd name="T12" fmla="*/ 609 w 870"/>
                <a:gd name="T13" fmla="*/ 3 h 104"/>
                <a:gd name="T14" fmla="*/ 568 w 870"/>
                <a:gd name="T15" fmla="*/ 5 h 104"/>
                <a:gd name="T16" fmla="*/ 520 w 870"/>
                <a:gd name="T17" fmla="*/ 10 h 104"/>
                <a:gd name="T18" fmla="*/ 468 w 870"/>
                <a:gd name="T19" fmla="*/ 16 h 104"/>
                <a:gd name="T20" fmla="*/ 411 w 870"/>
                <a:gd name="T21" fmla="*/ 22 h 104"/>
                <a:gd name="T22" fmla="*/ 347 w 870"/>
                <a:gd name="T23" fmla="*/ 31 h 104"/>
                <a:gd name="T24" fmla="*/ 279 w 870"/>
                <a:gd name="T25" fmla="*/ 42 h 104"/>
                <a:gd name="T26" fmla="*/ 206 w 870"/>
                <a:gd name="T27" fmla="*/ 56 h 104"/>
                <a:gd name="T28" fmla="*/ 128 w 870"/>
                <a:gd name="T29" fmla="*/ 72 h 104"/>
                <a:gd name="T30" fmla="*/ 44 w 870"/>
                <a:gd name="T31" fmla="*/ 91 h 104"/>
                <a:gd name="T32" fmla="*/ 2 w 870"/>
                <a:gd name="T33" fmla="*/ 102 h 104"/>
                <a:gd name="T34" fmla="*/ 9 w 870"/>
                <a:gd name="T35" fmla="*/ 102 h 104"/>
                <a:gd name="T36" fmla="*/ 24 w 870"/>
                <a:gd name="T37" fmla="*/ 102 h 104"/>
                <a:gd name="T38" fmla="*/ 44 w 870"/>
                <a:gd name="T39" fmla="*/ 101 h 104"/>
                <a:gd name="T40" fmla="*/ 71 w 870"/>
                <a:gd name="T41" fmla="*/ 101 h 104"/>
                <a:gd name="T42" fmla="*/ 106 w 870"/>
                <a:gd name="T43" fmla="*/ 101 h 104"/>
                <a:gd name="T44" fmla="*/ 145 w 870"/>
                <a:gd name="T45" fmla="*/ 99 h 104"/>
                <a:gd name="T46" fmla="*/ 189 w 870"/>
                <a:gd name="T47" fmla="*/ 99 h 104"/>
                <a:gd name="T48" fmla="*/ 240 w 870"/>
                <a:gd name="T49" fmla="*/ 98 h 104"/>
                <a:gd name="T50" fmla="*/ 293 w 870"/>
                <a:gd name="T51" fmla="*/ 97 h 104"/>
                <a:gd name="T52" fmla="*/ 351 w 870"/>
                <a:gd name="T53" fmla="*/ 97 h 104"/>
                <a:gd name="T54" fmla="*/ 415 w 870"/>
                <a:gd name="T55" fmla="*/ 96 h 104"/>
                <a:gd name="T56" fmla="*/ 480 w 870"/>
                <a:gd name="T57" fmla="*/ 96 h 104"/>
                <a:gd name="T58" fmla="*/ 550 w 870"/>
                <a:gd name="T59" fmla="*/ 97 h 104"/>
                <a:gd name="T60" fmla="*/ 623 w 870"/>
                <a:gd name="T61" fmla="*/ 98 h 104"/>
                <a:gd name="T62" fmla="*/ 699 w 870"/>
                <a:gd name="T63" fmla="*/ 101 h 104"/>
                <a:gd name="T64" fmla="*/ 742 w 870"/>
                <a:gd name="T65" fmla="*/ 102 h 104"/>
                <a:gd name="T66" fmla="*/ 759 w 870"/>
                <a:gd name="T67" fmla="*/ 101 h 104"/>
                <a:gd name="T68" fmla="*/ 780 w 870"/>
                <a:gd name="T69" fmla="*/ 101 h 104"/>
                <a:gd name="T70" fmla="*/ 803 w 870"/>
                <a:gd name="T71" fmla="*/ 97 h 104"/>
                <a:gd name="T72" fmla="*/ 825 w 870"/>
                <a:gd name="T73" fmla="*/ 93 h 104"/>
                <a:gd name="T74" fmla="*/ 844 w 870"/>
                <a:gd name="T75" fmla="*/ 86 h 104"/>
                <a:gd name="T76" fmla="*/ 859 w 870"/>
                <a:gd name="T77" fmla="*/ 78 h 104"/>
                <a:gd name="T78" fmla="*/ 865 w 870"/>
                <a:gd name="T79" fmla="*/ 67 h 104"/>
                <a:gd name="T80" fmla="*/ 868 w 870"/>
                <a:gd name="T81" fmla="*/ 57 h 104"/>
                <a:gd name="T82" fmla="*/ 869 w 870"/>
                <a:gd name="T83" fmla="*/ 50 h 104"/>
                <a:gd name="T84" fmla="*/ 864 w 870"/>
                <a:gd name="T85" fmla="*/ 42 h 104"/>
                <a:gd name="T86" fmla="*/ 852 w 870"/>
                <a:gd name="T87" fmla="*/ 33 h 104"/>
                <a:gd name="T88" fmla="*/ 833 w 870"/>
                <a:gd name="T89" fmla="*/ 23 h 104"/>
                <a:gd name="T90" fmla="*/ 812 w 870"/>
                <a:gd name="T91" fmla="*/ 15 h 104"/>
                <a:gd name="T92" fmla="*/ 784 w 870"/>
                <a:gd name="T93" fmla="*/ 8 h 104"/>
                <a:gd name="T94" fmla="*/ 754 w 870"/>
                <a:gd name="T95" fmla="*/ 4 h 10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70"/>
                <a:gd name="T145" fmla="*/ 0 h 104"/>
                <a:gd name="T146" fmla="*/ 870 w 870"/>
                <a:gd name="T147" fmla="*/ 104 h 10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70" h="104">
                  <a:moveTo>
                    <a:pt x="736" y="1"/>
                  </a:moveTo>
                  <a:lnTo>
                    <a:pt x="736" y="1"/>
                  </a:lnTo>
                  <a:lnTo>
                    <a:pt x="732" y="1"/>
                  </a:lnTo>
                  <a:lnTo>
                    <a:pt x="729" y="2"/>
                  </a:lnTo>
                  <a:lnTo>
                    <a:pt x="724" y="1"/>
                  </a:lnTo>
                  <a:lnTo>
                    <a:pt x="716" y="1"/>
                  </a:lnTo>
                  <a:lnTo>
                    <a:pt x="709" y="1"/>
                  </a:lnTo>
                  <a:lnTo>
                    <a:pt x="699" y="1"/>
                  </a:lnTo>
                  <a:lnTo>
                    <a:pt x="688" y="1"/>
                  </a:lnTo>
                  <a:lnTo>
                    <a:pt x="675" y="0"/>
                  </a:lnTo>
                  <a:lnTo>
                    <a:pt x="660" y="1"/>
                  </a:lnTo>
                  <a:lnTo>
                    <a:pt x="645" y="1"/>
                  </a:lnTo>
                  <a:lnTo>
                    <a:pt x="627" y="3"/>
                  </a:lnTo>
                  <a:lnTo>
                    <a:pt x="609" y="3"/>
                  </a:lnTo>
                  <a:lnTo>
                    <a:pt x="589" y="5"/>
                  </a:lnTo>
                  <a:lnTo>
                    <a:pt x="568" y="5"/>
                  </a:lnTo>
                  <a:lnTo>
                    <a:pt x="544" y="7"/>
                  </a:lnTo>
                  <a:lnTo>
                    <a:pt x="520" y="10"/>
                  </a:lnTo>
                  <a:lnTo>
                    <a:pt x="495" y="12"/>
                  </a:lnTo>
                  <a:lnTo>
                    <a:pt x="468" y="16"/>
                  </a:lnTo>
                  <a:lnTo>
                    <a:pt x="440" y="18"/>
                  </a:lnTo>
                  <a:lnTo>
                    <a:pt x="411" y="22"/>
                  </a:lnTo>
                  <a:lnTo>
                    <a:pt x="380" y="26"/>
                  </a:lnTo>
                  <a:lnTo>
                    <a:pt x="347" y="31"/>
                  </a:lnTo>
                  <a:lnTo>
                    <a:pt x="314" y="36"/>
                  </a:lnTo>
                  <a:lnTo>
                    <a:pt x="279" y="42"/>
                  </a:lnTo>
                  <a:lnTo>
                    <a:pt x="243" y="50"/>
                  </a:lnTo>
                  <a:lnTo>
                    <a:pt x="206" y="56"/>
                  </a:lnTo>
                  <a:lnTo>
                    <a:pt x="167" y="64"/>
                  </a:lnTo>
                  <a:lnTo>
                    <a:pt x="128" y="72"/>
                  </a:lnTo>
                  <a:lnTo>
                    <a:pt x="85" y="80"/>
                  </a:lnTo>
                  <a:lnTo>
                    <a:pt x="44" y="91"/>
                  </a:lnTo>
                  <a:lnTo>
                    <a:pt x="0" y="100"/>
                  </a:lnTo>
                  <a:lnTo>
                    <a:pt x="2" y="102"/>
                  </a:lnTo>
                  <a:lnTo>
                    <a:pt x="4" y="103"/>
                  </a:lnTo>
                  <a:lnTo>
                    <a:pt x="9" y="102"/>
                  </a:lnTo>
                  <a:lnTo>
                    <a:pt x="15" y="101"/>
                  </a:lnTo>
                  <a:lnTo>
                    <a:pt x="24" y="102"/>
                  </a:lnTo>
                  <a:lnTo>
                    <a:pt x="33" y="103"/>
                  </a:lnTo>
                  <a:lnTo>
                    <a:pt x="44" y="101"/>
                  </a:lnTo>
                  <a:lnTo>
                    <a:pt x="57" y="100"/>
                  </a:lnTo>
                  <a:lnTo>
                    <a:pt x="71" y="101"/>
                  </a:lnTo>
                  <a:lnTo>
                    <a:pt x="88" y="100"/>
                  </a:lnTo>
                  <a:lnTo>
                    <a:pt x="106" y="101"/>
                  </a:lnTo>
                  <a:lnTo>
                    <a:pt x="124" y="100"/>
                  </a:lnTo>
                  <a:lnTo>
                    <a:pt x="145" y="99"/>
                  </a:lnTo>
                  <a:lnTo>
                    <a:pt x="166" y="99"/>
                  </a:lnTo>
                  <a:lnTo>
                    <a:pt x="189" y="99"/>
                  </a:lnTo>
                  <a:lnTo>
                    <a:pt x="213" y="98"/>
                  </a:lnTo>
                  <a:lnTo>
                    <a:pt x="240" y="98"/>
                  </a:lnTo>
                  <a:lnTo>
                    <a:pt x="265" y="97"/>
                  </a:lnTo>
                  <a:lnTo>
                    <a:pt x="293" y="97"/>
                  </a:lnTo>
                  <a:lnTo>
                    <a:pt x="322" y="97"/>
                  </a:lnTo>
                  <a:lnTo>
                    <a:pt x="351" y="97"/>
                  </a:lnTo>
                  <a:lnTo>
                    <a:pt x="383" y="96"/>
                  </a:lnTo>
                  <a:lnTo>
                    <a:pt x="415" y="96"/>
                  </a:lnTo>
                  <a:lnTo>
                    <a:pt x="447" y="96"/>
                  </a:lnTo>
                  <a:lnTo>
                    <a:pt x="480" y="96"/>
                  </a:lnTo>
                  <a:lnTo>
                    <a:pt x="515" y="97"/>
                  </a:lnTo>
                  <a:lnTo>
                    <a:pt x="550" y="97"/>
                  </a:lnTo>
                  <a:lnTo>
                    <a:pt x="586" y="98"/>
                  </a:lnTo>
                  <a:lnTo>
                    <a:pt x="623" y="98"/>
                  </a:lnTo>
                  <a:lnTo>
                    <a:pt x="660" y="99"/>
                  </a:lnTo>
                  <a:lnTo>
                    <a:pt x="699" y="101"/>
                  </a:lnTo>
                  <a:lnTo>
                    <a:pt x="737" y="102"/>
                  </a:lnTo>
                  <a:lnTo>
                    <a:pt x="742" y="102"/>
                  </a:lnTo>
                  <a:lnTo>
                    <a:pt x="750" y="102"/>
                  </a:lnTo>
                  <a:lnTo>
                    <a:pt x="759" y="101"/>
                  </a:lnTo>
                  <a:lnTo>
                    <a:pt x="769" y="100"/>
                  </a:lnTo>
                  <a:lnTo>
                    <a:pt x="780" y="101"/>
                  </a:lnTo>
                  <a:lnTo>
                    <a:pt x="792" y="99"/>
                  </a:lnTo>
                  <a:lnTo>
                    <a:pt x="803" y="97"/>
                  </a:lnTo>
                  <a:lnTo>
                    <a:pt x="815" y="96"/>
                  </a:lnTo>
                  <a:lnTo>
                    <a:pt x="825" y="93"/>
                  </a:lnTo>
                  <a:lnTo>
                    <a:pt x="835" y="91"/>
                  </a:lnTo>
                  <a:lnTo>
                    <a:pt x="844" y="86"/>
                  </a:lnTo>
                  <a:lnTo>
                    <a:pt x="852" y="81"/>
                  </a:lnTo>
                  <a:lnTo>
                    <a:pt x="859" y="78"/>
                  </a:lnTo>
                  <a:lnTo>
                    <a:pt x="863" y="71"/>
                  </a:lnTo>
                  <a:lnTo>
                    <a:pt x="865" y="67"/>
                  </a:lnTo>
                  <a:lnTo>
                    <a:pt x="865" y="59"/>
                  </a:lnTo>
                  <a:lnTo>
                    <a:pt x="868" y="57"/>
                  </a:lnTo>
                  <a:lnTo>
                    <a:pt x="869" y="53"/>
                  </a:lnTo>
                  <a:lnTo>
                    <a:pt x="869" y="50"/>
                  </a:lnTo>
                  <a:lnTo>
                    <a:pt x="867" y="47"/>
                  </a:lnTo>
                  <a:lnTo>
                    <a:pt x="864" y="42"/>
                  </a:lnTo>
                  <a:lnTo>
                    <a:pt x="858" y="37"/>
                  </a:lnTo>
                  <a:lnTo>
                    <a:pt x="852" y="33"/>
                  </a:lnTo>
                  <a:lnTo>
                    <a:pt x="843" y="29"/>
                  </a:lnTo>
                  <a:lnTo>
                    <a:pt x="833" y="23"/>
                  </a:lnTo>
                  <a:lnTo>
                    <a:pt x="824" y="18"/>
                  </a:lnTo>
                  <a:lnTo>
                    <a:pt x="812" y="15"/>
                  </a:lnTo>
                  <a:lnTo>
                    <a:pt x="799" y="10"/>
                  </a:lnTo>
                  <a:lnTo>
                    <a:pt x="784" y="8"/>
                  </a:lnTo>
                  <a:lnTo>
                    <a:pt x="769" y="5"/>
                  </a:lnTo>
                  <a:lnTo>
                    <a:pt x="754" y="4"/>
                  </a:lnTo>
                  <a:lnTo>
                    <a:pt x="736" y="1"/>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499" name="Freeform 129"/>
            <p:cNvSpPr>
              <a:spLocks/>
            </p:cNvSpPr>
            <p:nvPr/>
          </p:nvSpPr>
          <p:spPr bwMode="auto">
            <a:xfrm>
              <a:off x="2940" y="2144"/>
              <a:ext cx="524" cy="62"/>
            </a:xfrm>
            <a:custGeom>
              <a:avLst/>
              <a:gdLst>
                <a:gd name="T0" fmla="*/ 443 w 524"/>
                <a:gd name="T1" fmla="*/ 1 h 62"/>
                <a:gd name="T2" fmla="*/ 440 w 524"/>
                <a:gd name="T3" fmla="*/ 2 h 62"/>
                <a:gd name="T4" fmla="*/ 432 w 524"/>
                <a:gd name="T5" fmla="*/ 2 h 62"/>
                <a:gd name="T6" fmla="*/ 421 w 524"/>
                <a:gd name="T7" fmla="*/ 1 h 62"/>
                <a:gd name="T8" fmla="*/ 408 w 524"/>
                <a:gd name="T9" fmla="*/ 1 h 62"/>
                <a:gd name="T10" fmla="*/ 389 w 524"/>
                <a:gd name="T11" fmla="*/ 1 h 62"/>
                <a:gd name="T12" fmla="*/ 367 w 524"/>
                <a:gd name="T13" fmla="*/ 2 h 62"/>
                <a:gd name="T14" fmla="*/ 343 w 524"/>
                <a:gd name="T15" fmla="*/ 3 h 62"/>
                <a:gd name="T16" fmla="*/ 315 w 524"/>
                <a:gd name="T17" fmla="*/ 5 h 62"/>
                <a:gd name="T18" fmla="*/ 283 w 524"/>
                <a:gd name="T19" fmla="*/ 8 h 62"/>
                <a:gd name="T20" fmla="*/ 247 w 524"/>
                <a:gd name="T21" fmla="*/ 12 h 62"/>
                <a:gd name="T22" fmla="*/ 210 w 524"/>
                <a:gd name="T23" fmla="*/ 18 h 62"/>
                <a:gd name="T24" fmla="*/ 170 w 524"/>
                <a:gd name="T25" fmla="*/ 24 h 62"/>
                <a:gd name="T26" fmla="*/ 125 w 524"/>
                <a:gd name="T27" fmla="*/ 32 h 62"/>
                <a:gd name="T28" fmla="*/ 78 w 524"/>
                <a:gd name="T29" fmla="*/ 41 h 62"/>
                <a:gd name="T30" fmla="*/ 27 w 524"/>
                <a:gd name="T31" fmla="*/ 52 h 62"/>
                <a:gd name="T32" fmla="*/ 1 w 524"/>
                <a:gd name="T33" fmla="*/ 59 h 62"/>
                <a:gd name="T34" fmla="*/ 6 w 524"/>
                <a:gd name="T35" fmla="*/ 59 h 62"/>
                <a:gd name="T36" fmla="*/ 14 w 524"/>
                <a:gd name="T37" fmla="*/ 58 h 62"/>
                <a:gd name="T38" fmla="*/ 28 w 524"/>
                <a:gd name="T39" fmla="*/ 60 h 62"/>
                <a:gd name="T40" fmla="*/ 44 w 524"/>
                <a:gd name="T41" fmla="*/ 58 h 62"/>
                <a:gd name="T42" fmla="*/ 65 w 524"/>
                <a:gd name="T43" fmla="*/ 59 h 62"/>
                <a:gd name="T44" fmla="*/ 88 w 524"/>
                <a:gd name="T45" fmla="*/ 58 h 62"/>
                <a:gd name="T46" fmla="*/ 114 w 524"/>
                <a:gd name="T47" fmla="*/ 58 h 62"/>
                <a:gd name="T48" fmla="*/ 145 w 524"/>
                <a:gd name="T49" fmla="*/ 58 h 62"/>
                <a:gd name="T50" fmla="*/ 177 w 524"/>
                <a:gd name="T51" fmla="*/ 57 h 62"/>
                <a:gd name="T52" fmla="*/ 213 w 524"/>
                <a:gd name="T53" fmla="*/ 56 h 62"/>
                <a:gd name="T54" fmla="*/ 251 w 524"/>
                <a:gd name="T55" fmla="*/ 57 h 62"/>
                <a:gd name="T56" fmla="*/ 291 w 524"/>
                <a:gd name="T57" fmla="*/ 58 h 62"/>
                <a:gd name="T58" fmla="*/ 333 w 524"/>
                <a:gd name="T59" fmla="*/ 58 h 62"/>
                <a:gd name="T60" fmla="*/ 376 w 524"/>
                <a:gd name="T61" fmla="*/ 60 h 62"/>
                <a:gd name="T62" fmla="*/ 422 w 524"/>
                <a:gd name="T63" fmla="*/ 60 h 62"/>
                <a:gd name="T64" fmla="*/ 453 w 524"/>
                <a:gd name="T65" fmla="*/ 60 h 62"/>
                <a:gd name="T66" fmla="*/ 477 w 524"/>
                <a:gd name="T67" fmla="*/ 60 h 62"/>
                <a:gd name="T68" fmla="*/ 503 w 524"/>
                <a:gd name="T69" fmla="*/ 54 h 62"/>
                <a:gd name="T70" fmla="*/ 520 w 524"/>
                <a:gd name="T71" fmla="*/ 43 h 62"/>
                <a:gd name="T72" fmla="*/ 523 w 524"/>
                <a:gd name="T73" fmla="*/ 33 h 62"/>
                <a:gd name="T74" fmla="*/ 517 w 524"/>
                <a:gd name="T75" fmla="*/ 24 h 62"/>
                <a:gd name="T76" fmla="*/ 496 w 524"/>
                <a:gd name="T77" fmla="*/ 12 h 62"/>
                <a:gd name="T78" fmla="*/ 464 w 524"/>
                <a:gd name="T79" fmla="*/ 4 h 6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524"/>
                <a:gd name="T121" fmla="*/ 0 h 62"/>
                <a:gd name="T122" fmla="*/ 524 w 524"/>
                <a:gd name="T123" fmla="*/ 62 h 6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524" h="62">
                  <a:moveTo>
                    <a:pt x="444" y="1"/>
                  </a:moveTo>
                  <a:lnTo>
                    <a:pt x="443" y="1"/>
                  </a:lnTo>
                  <a:lnTo>
                    <a:pt x="442" y="1"/>
                  </a:lnTo>
                  <a:lnTo>
                    <a:pt x="440" y="2"/>
                  </a:lnTo>
                  <a:lnTo>
                    <a:pt x="436" y="2"/>
                  </a:lnTo>
                  <a:lnTo>
                    <a:pt x="432" y="2"/>
                  </a:lnTo>
                  <a:lnTo>
                    <a:pt x="427" y="1"/>
                  </a:lnTo>
                  <a:lnTo>
                    <a:pt x="421" y="1"/>
                  </a:lnTo>
                  <a:lnTo>
                    <a:pt x="414" y="0"/>
                  </a:lnTo>
                  <a:lnTo>
                    <a:pt x="408" y="1"/>
                  </a:lnTo>
                  <a:lnTo>
                    <a:pt x="399" y="0"/>
                  </a:lnTo>
                  <a:lnTo>
                    <a:pt x="389" y="1"/>
                  </a:lnTo>
                  <a:lnTo>
                    <a:pt x="379" y="3"/>
                  </a:lnTo>
                  <a:lnTo>
                    <a:pt x="367" y="2"/>
                  </a:lnTo>
                  <a:lnTo>
                    <a:pt x="356" y="2"/>
                  </a:lnTo>
                  <a:lnTo>
                    <a:pt x="343" y="3"/>
                  </a:lnTo>
                  <a:lnTo>
                    <a:pt x="328" y="5"/>
                  </a:lnTo>
                  <a:lnTo>
                    <a:pt x="315" y="5"/>
                  </a:lnTo>
                  <a:lnTo>
                    <a:pt x="299" y="7"/>
                  </a:lnTo>
                  <a:lnTo>
                    <a:pt x="283" y="8"/>
                  </a:lnTo>
                  <a:lnTo>
                    <a:pt x="265" y="11"/>
                  </a:lnTo>
                  <a:lnTo>
                    <a:pt x="247" y="12"/>
                  </a:lnTo>
                  <a:lnTo>
                    <a:pt x="230" y="15"/>
                  </a:lnTo>
                  <a:lnTo>
                    <a:pt x="210" y="18"/>
                  </a:lnTo>
                  <a:lnTo>
                    <a:pt x="190" y="21"/>
                  </a:lnTo>
                  <a:lnTo>
                    <a:pt x="170" y="24"/>
                  </a:lnTo>
                  <a:lnTo>
                    <a:pt x="147" y="27"/>
                  </a:lnTo>
                  <a:lnTo>
                    <a:pt x="125" y="32"/>
                  </a:lnTo>
                  <a:lnTo>
                    <a:pt x="101" y="37"/>
                  </a:lnTo>
                  <a:lnTo>
                    <a:pt x="78" y="41"/>
                  </a:lnTo>
                  <a:lnTo>
                    <a:pt x="53" y="46"/>
                  </a:lnTo>
                  <a:lnTo>
                    <a:pt x="27" y="52"/>
                  </a:lnTo>
                  <a:lnTo>
                    <a:pt x="0" y="59"/>
                  </a:lnTo>
                  <a:lnTo>
                    <a:pt x="1" y="59"/>
                  </a:lnTo>
                  <a:lnTo>
                    <a:pt x="4" y="59"/>
                  </a:lnTo>
                  <a:lnTo>
                    <a:pt x="6" y="59"/>
                  </a:lnTo>
                  <a:lnTo>
                    <a:pt x="10" y="59"/>
                  </a:lnTo>
                  <a:lnTo>
                    <a:pt x="14" y="58"/>
                  </a:lnTo>
                  <a:lnTo>
                    <a:pt x="21" y="59"/>
                  </a:lnTo>
                  <a:lnTo>
                    <a:pt x="28" y="60"/>
                  </a:lnTo>
                  <a:lnTo>
                    <a:pt x="36" y="58"/>
                  </a:lnTo>
                  <a:lnTo>
                    <a:pt x="44" y="58"/>
                  </a:lnTo>
                  <a:lnTo>
                    <a:pt x="53" y="58"/>
                  </a:lnTo>
                  <a:lnTo>
                    <a:pt x="65" y="59"/>
                  </a:lnTo>
                  <a:lnTo>
                    <a:pt x="75" y="58"/>
                  </a:lnTo>
                  <a:lnTo>
                    <a:pt x="88" y="58"/>
                  </a:lnTo>
                  <a:lnTo>
                    <a:pt x="102" y="57"/>
                  </a:lnTo>
                  <a:lnTo>
                    <a:pt x="114" y="58"/>
                  </a:lnTo>
                  <a:lnTo>
                    <a:pt x="130" y="57"/>
                  </a:lnTo>
                  <a:lnTo>
                    <a:pt x="145" y="58"/>
                  </a:lnTo>
                  <a:lnTo>
                    <a:pt x="160" y="58"/>
                  </a:lnTo>
                  <a:lnTo>
                    <a:pt x="177" y="57"/>
                  </a:lnTo>
                  <a:lnTo>
                    <a:pt x="194" y="56"/>
                  </a:lnTo>
                  <a:lnTo>
                    <a:pt x="213" y="56"/>
                  </a:lnTo>
                  <a:lnTo>
                    <a:pt x="232" y="57"/>
                  </a:lnTo>
                  <a:lnTo>
                    <a:pt x="251" y="57"/>
                  </a:lnTo>
                  <a:lnTo>
                    <a:pt x="271" y="56"/>
                  </a:lnTo>
                  <a:lnTo>
                    <a:pt x="291" y="58"/>
                  </a:lnTo>
                  <a:lnTo>
                    <a:pt x="312" y="56"/>
                  </a:lnTo>
                  <a:lnTo>
                    <a:pt x="333" y="58"/>
                  </a:lnTo>
                  <a:lnTo>
                    <a:pt x="354" y="58"/>
                  </a:lnTo>
                  <a:lnTo>
                    <a:pt x="376" y="60"/>
                  </a:lnTo>
                  <a:lnTo>
                    <a:pt x="398" y="59"/>
                  </a:lnTo>
                  <a:lnTo>
                    <a:pt x="422" y="60"/>
                  </a:lnTo>
                  <a:lnTo>
                    <a:pt x="445" y="61"/>
                  </a:lnTo>
                  <a:lnTo>
                    <a:pt x="453" y="60"/>
                  </a:lnTo>
                  <a:lnTo>
                    <a:pt x="464" y="61"/>
                  </a:lnTo>
                  <a:lnTo>
                    <a:pt x="477" y="60"/>
                  </a:lnTo>
                  <a:lnTo>
                    <a:pt x="491" y="57"/>
                  </a:lnTo>
                  <a:lnTo>
                    <a:pt x="503" y="54"/>
                  </a:lnTo>
                  <a:lnTo>
                    <a:pt x="514" y="48"/>
                  </a:lnTo>
                  <a:lnTo>
                    <a:pt x="520" y="43"/>
                  </a:lnTo>
                  <a:lnTo>
                    <a:pt x="521" y="36"/>
                  </a:lnTo>
                  <a:lnTo>
                    <a:pt x="523" y="33"/>
                  </a:lnTo>
                  <a:lnTo>
                    <a:pt x="522" y="29"/>
                  </a:lnTo>
                  <a:lnTo>
                    <a:pt x="517" y="24"/>
                  </a:lnTo>
                  <a:lnTo>
                    <a:pt x="507" y="17"/>
                  </a:lnTo>
                  <a:lnTo>
                    <a:pt x="496" y="12"/>
                  </a:lnTo>
                  <a:lnTo>
                    <a:pt x="481" y="7"/>
                  </a:lnTo>
                  <a:lnTo>
                    <a:pt x="464" y="4"/>
                  </a:lnTo>
                  <a:lnTo>
                    <a:pt x="444" y="1"/>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19500" name="Freeform 130"/>
            <p:cNvSpPr>
              <a:spLocks/>
            </p:cNvSpPr>
            <p:nvPr/>
          </p:nvSpPr>
          <p:spPr bwMode="auto">
            <a:xfrm>
              <a:off x="2938" y="2146"/>
              <a:ext cx="531" cy="64"/>
            </a:xfrm>
            <a:custGeom>
              <a:avLst/>
              <a:gdLst>
                <a:gd name="T0" fmla="*/ 450 w 531"/>
                <a:gd name="T1" fmla="*/ 1 h 64"/>
                <a:gd name="T2" fmla="*/ 449 w 531"/>
                <a:gd name="T3" fmla="*/ 1 h 64"/>
                <a:gd name="T4" fmla="*/ 443 w 531"/>
                <a:gd name="T5" fmla="*/ 1 h 64"/>
                <a:gd name="T6" fmla="*/ 433 w 531"/>
                <a:gd name="T7" fmla="*/ 0 h 64"/>
                <a:gd name="T8" fmla="*/ 421 w 531"/>
                <a:gd name="T9" fmla="*/ 1 h 64"/>
                <a:gd name="T10" fmla="*/ 405 w 531"/>
                <a:gd name="T11" fmla="*/ 1 h 64"/>
                <a:gd name="T12" fmla="*/ 384 w 531"/>
                <a:gd name="T13" fmla="*/ 3 h 64"/>
                <a:gd name="T14" fmla="*/ 360 w 531"/>
                <a:gd name="T15" fmla="*/ 2 h 64"/>
                <a:gd name="T16" fmla="*/ 333 w 531"/>
                <a:gd name="T17" fmla="*/ 5 h 64"/>
                <a:gd name="T18" fmla="*/ 302 w 531"/>
                <a:gd name="T19" fmla="*/ 8 h 64"/>
                <a:gd name="T20" fmla="*/ 269 w 531"/>
                <a:gd name="T21" fmla="*/ 12 h 64"/>
                <a:gd name="T22" fmla="*/ 233 w 531"/>
                <a:gd name="T23" fmla="*/ 17 h 64"/>
                <a:gd name="T24" fmla="*/ 193 w 531"/>
                <a:gd name="T25" fmla="*/ 22 h 64"/>
                <a:gd name="T26" fmla="*/ 150 w 531"/>
                <a:gd name="T27" fmla="*/ 30 h 64"/>
                <a:gd name="T28" fmla="*/ 103 w 531"/>
                <a:gd name="T29" fmla="*/ 38 h 64"/>
                <a:gd name="T30" fmla="*/ 53 w 531"/>
                <a:gd name="T31" fmla="*/ 49 h 64"/>
                <a:gd name="T32" fmla="*/ 0 w 531"/>
                <a:gd name="T33" fmla="*/ 62 h 64"/>
                <a:gd name="T34" fmla="*/ 4 w 531"/>
                <a:gd name="T35" fmla="*/ 63 h 64"/>
                <a:gd name="T36" fmla="*/ 10 w 531"/>
                <a:gd name="T37" fmla="*/ 63 h 64"/>
                <a:gd name="T38" fmla="*/ 21 w 531"/>
                <a:gd name="T39" fmla="*/ 62 h 64"/>
                <a:gd name="T40" fmla="*/ 36 w 531"/>
                <a:gd name="T41" fmla="*/ 62 h 64"/>
                <a:gd name="T42" fmla="*/ 55 w 531"/>
                <a:gd name="T43" fmla="*/ 61 h 64"/>
                <a:gd name="T44" fmla="*/ 77 w 531"/>
                <a:gd name="T45" fmla="*/ 61 h 64"/>
                <a:gd name="T46" fmla="*/ 103 w 531"/>
                <a:gd name="T47" fmla="*/ 60 h 64"/>
                <a:gd name="T48" fmla="*/ 131 w 531"/>
                <a:gd name="T49" fmla="*/ 60 h 64"/>
                <a:gd name="T50" fmla="*/ 163 w 531"/>
                <a:gd name="T51" fmla="*/ 60 h 64"/>
                <a:gd name="T52" fmla="*/ 197 w 531"/>
                <a:gd name="T53" fmla="*/ 58 h 64"/>
                <a:gd name="T54" fmla="*/ 235 w 531"/>
                <a:gd name="T55" fmla="*/ 59 h 64"/>
                <a:gd name="T56" fmla="*/ 274 w 531"/>
                <a:gd name="T57" fmla="*/ 58 h 64"/>
                <a:gd name="T58" fmla="*/ 316 w 531"/>
                <a:gd name="T59" fmla="*/ 60 h 64"/>
                <a:gd name="T60" fmla="*/ 358 w 531"/>
                <a:gd name="T61" fmla="*/ 60 h 64"/>
                <a:gd name="T62" fmla="*/ 403 w 531"/>
                <a:gd name="T63" fmla="*/ 62 h 64"/>
                <a:gd name="T64" fmla="*/ 450 w 531"/>
                <a:gd name="T65" fmla="*/ 63 h 64"/>
                <a:gd name="T66" fmla="*/ 471 w 531"/>
                <a:gd name="T67" fmla="*/ 62 h 64"/>
                <a:gd name="T68" fmla="*/ 497 w 531"/>
                <a:gd name="T69" fmla="*/ 58 h 64"/>
                <a:gd name="T70" fmla="*/ 521 w 531"/>
                <a:gd name="T71" fmla="*/ 51 h 64"/>
                <a:gd name="T72" fmla="*/ 528 w 531"/>
                <a:gd name="T73" fmla="*/ 36 h 64"/>
                <a:gd name="T74" fmla="*/ 529 w 531"/>
                <a:gd name="T75" fmla="*/ 29 h 64"/>
                <a:gd name="T76" fmla="*/ 514 w 531"/>
                <a:gd name="T77" fmla="*/ 17 h 64"/>
                <a:gd name="T78" fmla="*/ 488 w 531"/>
                <a:gd name="T79" fmla="*/ 6 h 64"/>
                <a:gd name="T80" fmla="*/ 450 w 531"/>
                <a:gd name="T81" fmla="*/ 1 h 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31"/>
                <a:gd name="T124" fmla="*/ 0 h 64"/>
                <a:gd name="T125" fmla="*/ 531 w 531"/>
                <a:gd name="T126" fmla="*/ 64 h 6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31" h="64">
                  <a:moveTo>
                    <a:pt x="450" y="1"/>
                  </a:moveTo>
                  <a:lnTo>
                    <a:pt x="450" y="1"/>
                  </a:lnTo>
                  <a:lnTo>
                    <a:pt x="449" y="0"/>
                  </a:lnTo>
                  <a:lnTo>
                    <a:pt x="449" y="1"/>
                  </a:lnTo>
                  <a:lnTo>
                    <a:pt x="447" y="1"/>
                  </a:lnTo>
                  <a:lnTo>
                    <a:pt x="443" y="1"/>
                  </a:lnTo>
                  <a:lnTo>
                    <a:pt x="439" y="2"/>
                  </a:lnTo>
                  <a:lnTo>
                    <a:pt x="433" y="0"/>
                  </a:lnTo>
                  <a:lnTo>
                    <a:pt x="428" y="0"/>
                  </a:lnTo>
                  <a:lnTo>
                    <a:pt x="421" y="1"/>
                  </a:lnTo>
                  <a:lnTo>
                    <a:pt x="414" y="2"/>
                  </a:lnTo>
                  <a:lnTo>
                    <a:pt x="405" y="1"/>
                  </a:lnTo>
                  <a:lnTo>
                    <a:pt x="395" y="1"/>
                  </a:lnTo>
                  <a:lnTo>
                    <a:pt x="384" y="3"/>
                  </a:lnTo>
                  <a:lnTo>
                    <a:pt x="373" y="2"/>
                  </a:lnTo>
                  <a:lnTo>
                    <a:pt x="360" y="2"/>
                  </a:lnTo>
                  <a:lnTo>
                    <a:pt x="347" y="5"/>
                  </a:lnTo>
                  <a:lnTo>
                    <a:pt x="333" y="5"/>
                  </a:lnTo>
                  <a:lnTo>
                    <a:pt x="319" y="7"/>
                  </a:lnTo>
                  <a:lnTo>
                    <a:pt x="302" y="8"/>
                  </a:lnTo>
                  <a:lnTo>
                    <a:pt x="287" y="9"/>
                  </a:lnTo>
                  <a:lnTo>
                    <a:pt x="269" y="12"/>
                  </a:lnTo>
                  <a:lnTo>
                    <a:pt x="251" y="13"/>
                  </a:lnTo>
                  <a:lnTo>
                    <a:pt x="233" y="17"/>
                  </a:lnTo>
                  <a:lnTo>
                    <a:pt x="213" y="20"/>
                  </a:lnTo>
                  <a:lnTo>
                    <a:pt x="193" y="22"/>
                  </a:lnTo>
                  <a:lnTo>
                    <a:pt x="171" y="27"/>
                  </a:lnTo>
                  <a:lnTo>
                    <a:pt x="150" y="30"/>
                  </a:lnTo>
                  <a:lnTo>
                    <a:pt x="126" y="34"/>
                  </a:lnTo>
                  <a:lnTo>
                    <a:pt x="103" y="38"/>
                  </a:lnTo>
                  <a:lnTo>
                    <a:pt x="79" y="45"/>
                  </a:lnTo>
                  <a:lnTo>
                    <a:pt x="53" y="49"/>
                  </a:lnTo>
                  <a:lnTo>
                    <a:pt x="27" y="56"/>
                  </a:lnTo>
                  <a:lnTo>
                    <a:pt x="0" y="62"/>
                  </a:lnTo>
                  <a:lnTo>
                    <a:pt x="1" y="63"/>
                  </a:lnTo>
                  <a:lnTo>
                    <a:pt x="4" y="63"/>
                  </a:lnTo>
                  <a:lnTo>
                    <a:pt x="6" y="63"/>
                  </a:lnTo>
                  <a:lnTo>
                    <a:pt x="10" y="63"/>
                  </a:lnTo>
                  <a:lnTo>
                    <a:pt x="14" y="62"/>
                  </a:lnTo>
                  <a:lnTo>
                    <a:pt x="21" y="62"/>
                  </a:lnTo>
                  <a:lnTo>
                    <a:pt x="28" y="62"/>
                  </a:lnTo>
                  <a:lnTo>
                    <a:pt x="36" y="62"/>
                  </a:lnTo>
                  <a:lnTo>
                    <a:pt x="45" y="62"/>
                  </a:lnTo>
                  <a:lnTo>
                    <a:pt x="55" y="61"/>
                  </a:lnTo>
                  <a:lnTo>
                    <a:pt x="66" y="62"/>
                  </a:lnTo>
                  <a:lnTo>
                    <a:pt x="77" y="61"/>
                  </a:lnTo>
                  <a:lnTo>
                    <a:pt x="89" y="61"/>
                  </a:lnTo>
                  <a:lnTo>
                    <a:pt x="103" y="60"/>
                  </a:lnTo>
                  <a:lnTo>
                    <a:pt x="116" y="60"/>
                  </a:lnTo>
                  <a:lnTo>
                    <a:pt x="131" y="60"/>
                  </a:lnTo>
                  <a:lnTo>
                    <a:pt x="147" y="60"/>
                  </a:lnTo>
                  <a:lnTo>
                    <a:pt x="163" y="60"/>
                  </a:lnTo>
                  <a:lnTo>
                    <a:pt x="179" y="59"/>
                  </a:lnTo>
                  <a:lnTo>
                    <a:pt x="197" y="58"/>
                  </a:lnTo>
                  <a:lnTo>
                    <a:pt x="215" y="59"/>
                  </a:lnTo>
                  <a:lnTo>
                    <a:pt x="235" y="59"/>
                  </a:lnTo>
                  <a:lnTo>
                    <a:pt x="254" y="59"/>
                  </a:lnTo>
                  <a:lnTo>
                    <a:pt x="274" y="58"/>
                  </a:lnTo>
                  <a:lnTo>
                    <a:pt x="294" y="60"/>
                  </a:lnTo>
                  <a:lnTo>
                    <a:pt x="316" y="60"/>
                  </a:lnTo>
                  <a:lnTo>
                    <a:pt x="336" y="60"/>
                  </a:lnTo>
                  <a:lnTo>
                    <a:pt x="358" y="60"/>
                  </a:lnTo>
                  <a:lnTo>
                    <a:pt x="382" y="60"/>
                  </a:lnTo>
                  <a:lnTo>
                    <a:pt x="403" y="62"/>
                  </a:lnTo>
                  <a:lnTo>
                    <a:pt x="427" y="61"/>
                  </a:lnTo>
                  <a:lnTo>
                    <a:pt x="450" y="63"/>
                  </a:lnTo>
                  <a:lnTo>
                    <a:pt x="459" y="62"/>
                  </a:lnTo>
                  <a:lnTo>
                    <a:pt x="471" y="62"/>
                  </a:lnTo>
                  <a:lnTo>
                    <a:pt x="484" y="61"/>
                  </a:lnTo>
                  <a:lnTo>
                    <a:pt x="497" y="58"/>
                  </a:lnTo>
                  <a:lnTo>
                    <a:pt x="511" y="55"/>
                  </a:lnTo>
                  <a:lnTo>
                    <a:pt x="521" y="51"/>
                  </a:lnTo>
                  <a:lnTo>
                    <a:pt x="527" y="45"/>
                  </a:lnTo>
                  <a:lnTo>
                    <a:pt x="528" y="36"/>
                  </a:lnTo>
                  <a:lnTo>
                    <a:pt x="530" y="33"/>
                  </a:lnTo>
                  <a:lnTo>
                    <a:pt x="529" y="29"/>
                  </a:lnTo>
                  <a:lnTo>
                    <a:pt x="525" y="24"/>
                  </a:lnTo>
                  <a:lnTo>
                    <a:pt x="514" y="17"/>
                  </a:lnTo>
                  <a:lnTo>
                    <a:pt x="503" y="12"/>
                  </a:lnTo>
                  <a:lnTo>
                    <a:pt x="488" y="6"/>
                  </a:lnTo>
                  <a:lnTo>
                    <a:pt x="470" y="3"/>
                  </a:lnTo>
                  <a:lnTo>
                    <a:pt x="450" y="1"/>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501" name="Freeform 131"/>
            <p:cNvSpPr>
              <a:spLocks/>
            </p:cNvSpPr>
            <p:nvPr/>
          </p:nvSpPr>
          <p:spPr bwMode="auto">
            <a:xfrm>
              <a:off x="1621" y="1980"/>
              <a:ext cx="317" cy="34"/>
            </a:xfrm>
            <a:custGeom>
              <a:avLst/>
              <a:gdLst>
                <a:gd name="T0" fmla="*/ 268 w 317"/>
                <a:gd name="T1" fmla="*/ 4 h 34"/>
                <a:gd name="T2" fmla="*/ 265 w 317"/>
                <a:gd name="T3" fmla="*/ 5 h 34"/>
                <a:gd name="T4" fmla="*/ 262 w 317"/>
                <a:gd name="T5" fmla="*/ 2 h 34"/>
                <a:gd name="T6" fmla="*/ 257 w 317"/>
                <a:gd name="T7" fmla="*/ 0 h 34"/>
                <a:gd name="T8" fmla="*/ 249 w 317"/>
                <a:gd name="T9" fmla="*/ 1 h 34"/>
                <a:gd name="T10" fmla="*/ 240 w 317"/>
                <a:gd name="T11" fmla="*/ 1 h 34"/>
                <a:gd name="T12" fmla="*/ 228 w 317"/>
                <a:gd name="T13" fmla="*/ 1 h 34"/>
                <a:gd name="T14" fmla="*/ 213 w 317"/>
                <a:gd name="T15" fmla="*/ 1 h 34"/>
                <a:gd name="T16" fmla="*/ 197 w 317"/>
                <a:gd name="T17" fmla="*/ 0 h 34"/>
                <a:gd name="T18" fmla="*/ 179 w 317"/>
                <a:gd name="T19" fmla="*/ 2 h 34"/>
                <a:gd name="T20" fmla="*/ 157 w 317"/>
                <a:gd name="T21" fmla="*/ 2 h 34"/>
                <a:gd name="T22" fmla="*/ 136 w 317"/>
                <a:gd name="T23" fmla="*/ 4 h 34"/>
                <a:gd name="T24" fmla="*/ 112 w 317"/>
                <a:gd name="T25" fmla="*/ 6 h 34"/>
                <a:gd name="T26" fmla="*/ 86 w 317"/>
                <a:gd name="T27" fmla="*/ 7 h 34"/>
                <a:gd name="T28" fmla="*/ 59 w 317"/>
                <a:gd name="T29" fmla="*/ 11 h 34"/>
                <a:gd name="T30" fmla="*/ 30 w 317"/>
                <a:gd name="T31" fmla="*/ 16 h 34"/>
                <a:gd name="T32" fmla="*/ 0 w 317"/>
                <a:gd name="T33" fmla="*/ 21 h 34"/>
                <a:gd name="T34" fmla="*/ 1 w 317"/>
                <a:gd name="T35" fmla="*/ 22 h 34"/>
                <a:gd name="T36" fmla="*/ 4 w 317"/>
                <a:gd name="T37" fmla="*/ 22 h 34"/>
                <a:gd name="T38" fmla="*/ 11 w 317"/>
                <a:gd name="T39" fmla="*/ 25 h 34"/>
                <a:gd name="T40" fmla="*/ 20 w 317"/>
                <a:gd name="T41" fmla="*/ 25 h 34"/>
                <a:gd name="T42" fmla="*/ 31 w 317"/>
                <a:gd name="T43" fmla="*/ 25 h 34"/>
                <a:gd name="T44" fmla="*/ 43 w 317"/>
                <a:gd name="T45" fmla="*/ 27 h 34"/>
                <a:gd name="T46" fmla="*/ 59 w 317"/>
                <a:gd name="T47" fmla="*/ 28 h 34"/>
                <a:gd name="T48" fmla="*/ 76 w 317"/>
                <a:gd name="T49" fmla="*/ 29 h 34"/>
                <a:gd name="T50" fmla="*/ 95 w 317"/>
                <a:gd name="T51" fmla="*/ 30 h 34"/>
                <a:gd name="T52" fmla="*/ 116 w 317"/>
                <a:gd name="T53" fmla="*/ 31 h 34"/>
                <a:gd name="T54" fmla="*/ 137 w 317"/>
                <a:gd name="T55" fmla="*/ 32 h 34"/>
                <a:gd name="T56" fmla="*/ 161 w 317"/>
                <a:gd name="T57" fmla="*/ 32 h 34"/>
                <a:gd name="T58" fmla="*/ 185 w 317"/>
                <a:gd name="T59" fmla="*/ 33 h 34"/>
                <a:gd name="T60" fmla="*/ 212 w 317"/>
                <a:gd name="T61" fmla="*/ 33 h 34"/>
                <a:gd name="T62" fmla="*/ 239 w 317"/>
                <a:gd name="T63" fmla="*/ 32 h 34"/>
                <a:gd name="T64" fmla="*/ 268 w 317"/>
                <a:gd name="T65" fmla="*/ 31 h 34"/>
                <a:gd name="T66" fmla="*/ 273 w 317"/>
                <a:gd name="T67" fmla="*/ 31 h 34"/>
                <a:gd name="T68" fmla="*/ 280 w 317"/>
                <a:gd name="T69" fmla="*/ 31 h 34"/>
                <a:gd name="T70" fmla="*/ 287 w 317"/>
                <a:gd name="T71" fmla="*/ 31 h 34"/>
                <a:gd name="T72" fmla="*/ 296 w 317"/>
                <a:gd name="T73" fmla="*/ 29 h 34"/>
                <a:gd name="T74" fmla="*/ 303 w 317"/>
                <a:gd name="T75" fmla="*/ 27 h 34"/>
                <a:gd name="T76" fmla="*/ 310 w 317"/>
                <a:gd name="T77" fmla="*/ 24 h 34"/>
                <a:gd name="T78" fmla="*/ 313 w 317"/>
                <a:gd name="T79" fmla="*/ 22 h 34"/>
                <a:gd name="T80" fmla="*/ 314 w 317"/>
                <a:gd name="T81" fmla="*/ 17 h 34"/>
                <a:gd name="T82" fmla="*/ 316 w 317"/>
                <a:gd name="T83" fmla="*/ 15 h 34"/>
                <a:gd name="T84" fmla="*/ 314 w 317"/>
                <a:gd name="T85" fmla="*/ 12 h 34"/>
                <a:gd name="T86" fmla="*/ 311 w 317"/>
                <a:gd name="T87" fmla="*/ 11 h 34"/>
                <a:gd name="T88" fmla="*/ 306 w 317"/>
                <a:gd name="T89" fmla="*/ 9 h 34"/>
                <a:gd name="T90" fmla="*/ 298 w 317"/>
                <a:gd name="T91" fmla="*/ 7 h 34"/>
                <a:gd name="T92" fmla="*/ 290 w 317"/>
                <a:gd name="T93" fmla="*/ 6 h 34"/>
                <a:gd name="T94" fmla="*/ 279 w 317"/>
                <a:gd name="T95" fmla="*/ 5 h 34"/>
                <a:gd name="T96" fmla="*/ 268 w 317"/>
                <a:gd name="T97" fmla="*/ 4 h 3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17"/>
                <a:gd name="T148" fmla="*/ 0 h 34"/>
                <a:gd name="T149" fmla="*/ 317 w 317"/>
                <a:gd name="T150" fmla="*/ 34 h 3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17" h="34">
                  <a:moveTo>
                    <a:pt x="268" y="4"/>
                  </a:moveTo>
                  <a:lnTo>
                    <a:pt x="265" y="5"/>
                  </a:lnTo>
                  <a:lnTo>
                    <a:pt x="262" y="2"/>
                  </a:lnTo>
                  <a:lnTo>
                    <a:pt x="257" y="0"/>
                  </a:lnTo>
                  <a:lnTo>
                    <a:pt x="249" y="1"/>
                  </a:lnTo>
                  <a:lnTo>
                    <a:pt x="240" y="1"/>
                  </a:lnTo>
                  <a:lnTo>
                    <a:pt x="228" y="1"/>
                  </a:lnTo>
                  <a:lnTo>
                    <a:pt x="213" y="1"/>
                  </a:lnTo>
                  <a:lnTo>
                    <a:pt x="197" y="0"/>
                  </a:lnTo>
                  <a:lnTo>
                    <a:pt x="179" y="2"/>
                  </a:lnTo>
                  <a:lnTo>
                    <a:pt x="157" y="2"/>
                  </a:lnTo>
                  <a:lnTo>
                    <a:pt x="136" y="4"/>
                  </a:lnTo>
                  <a:lnTo>
                    <a:pt x="112" y="6"/>
                  </a:lnTo>
                  <a:lnTo>
                    <a:pt x="86" y="7"/>
                  </a:lnTo>
                  <a:lnTo>
                    <a:pt x="59" y="11"/>
                  </a:lnTo>
                  <a:lnTo>
                    <a:pt x="30" y="16"/>
                  </a:lnTo>
                  <a:lnTo>
                    <a:pt x="0" y="21"/>
                  </a:lnTo>
                  <a:lnTo>
                    <a:pt x="1" y="22"/>
                  </a:lnTo>
                  <a:lnTo>
                    <a:pt x="4" y="22"/>
                  </a:lnTo>
                  <a:lnTo>
                    <a:pt x="11" y="25"/>
                  </a:lnTo>
                  <a:lnTo>
                    <a:pt x="20" y="25"/>
                  </a:lnTo>
                  <a:lnTo>
                    <a:pt x="31" y="25"/>
                  </a:lnTo>
                  <a:lnTo>
                    <a:pt x="43" y="27"/>
                  </a:lnTo>
                  <a:lnTo>
                    <a:pt x="59" y="28"/>
                  </a:lnTo>
                  <a:lnTo>
                    <a:pt x="76" y="29"/>
                  </a:lnTo>
                  <a:lnTo>
                    <a:pt x="95" y="30"/>
                  </a:lnTo>
                  <a:lnTo>
                    <a:pt x="116" y="31"/>
                  </a:lnTo>
                  <a:lnTo>
                    <a:pt x="137" y="32"/>
                  </a:lnTo>
                  <a:lnTo>
                    <a:pt x="161" y="32"/>
                  </a:lnTo>
                  <a:lnTo>
                    <a:pt x="185" y="33"/>
                  </a:lnTo>
                  <a:lnTo>
                    <a:pt x="212" y="33"/>
                  </a:lnTo>
                  <a:lnTo>
                    <a:pt x="239" y="32"/>
                  </a:lnTo>
                  <a:lnTo>
                    <a:pt x="268" y="31"/>
                  </a:lnTo>
                  <a:lnTo>
                    <a:pt x="273" y="31"/>
                  </a:lnTo>
                  <a:lnTo>
                    <a:pt x="280" y="31"/>
                  </a:lnTo>
                  <a:lnTo>
                    <a:pt x="287" y="31"/>
                  </a:lnTo>
                  <a:lnTo>
                    <a:pt x="296" y="29"/>
                  </a:lnTo>
                  <a:lnTo>
                    <a:pt x="303" y="27"/>
                  </a:lnTo>
                  <a:lnTo>
                    <a:pt x="310" y="24"/>
                  </a:lnTo>
                  <a:lnTo>
                    <a:pt x="313" y="22"/>
                  </a:lnTo>
                  <a:lnTo>
                    <a:pt x="314" y="17"/>
                  </a:lnTo>
                  <a:lnTo>
                    <a:pt x="316" y="15"/>
                  </a:lnTo>
                  <a:lnTo>
                    <a:pt x="314" y="12"/>
                  </a:lnTo>
                  <a:lnTo>
                    <a:pt x="311" y="11"/>
                  </a:lnTo>
                  <a:lnTo>
                    <a:pt x="306" y="9"/>
                  </a:lnTo>
                  <a:lnTo>
                    <a:pt x="298" y="7"/>
                  </a:lnTo>
                  <a:lnTo>
                    <a:pt x="290" y="6"/>
                  </a:lnTo>
                  <a:lnTo>
                    <a:pt x="279" y="5"/>
                  </a:lnTo>
                  <a:lnTo>
                    <a:pt x="268" y="4"/>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19502" name="Freeform 132"/>
            <p:cNvSpPr>
              <a:spLocks/>
            </p:cNvSpPr>
            <p:nvPr/>
          </p:nvSpPr>
          <p:spPr bwMode="auto">
            <a:xfrm>
              <a:off x="1618" y="1983"/>
              <a:ext cx="326" cy="35"/>
            </a:xfrm>
            <a:custGeom>
              <a:avLst/>
              <a:gdLst>
                <a:gd name="T0" fmla="*/ 275 w 326"/>
                <a:gd name="T1" fmla="*/ 3 h 35"/>
                <a:gd name="T2" fmla="*/ 275 w 326"/>
                <a:gd name="T3" fmla="*/ 3 h 35"/>
                <a:gd name="T4" fmla="*/ 273 w 326"/>
                <a:gd name="T5" fmla="*/ 3 h 35"/>
                <a:gd name="T6" fmla="*/ 269 w 326"/>
                <a:gd name="T7" fmla="*/ 2 h 35"/>
                <a:gd name="T8" fmla="*/ 264 w 326"/>
                <a:gd name="T9" fmla="*/ 0 h 35"/>
                <a:gd name="T10" fmla="*/ 256 w 326"/>
                <a:gd name="T11" fmla="*/ 1 h 35"/>
                <a:gd name="T12" fmla="*/ 246 w 326"/>
                <a:gd name="T13" fmla="*/ 0 h 35"/>
                <a:gd name="T14" fmla="*/ 233 w 326"/>
                <a:gd name="T15" fmla="*/ 1 h 35"/>
                <a:gd name="T16" fmla="*/ 219 w 326"/>
                <a:gd name="T17" fmla="*/ 0 h 35"/>
                <a:gd name="T18" fmla="*/ 202 w 326"/>
                <a:gd name="T19" fmla="*/ 1 h 35"/>
                <a:gd name="T20" fmla="*/ 184 w 326"/>
                <a:gd name="T21" fmla="*/ 2 h 35"/>
                <a:gd name="T22" fmla="*/ 163 w 326"/>
                <a:gd name="T23" fmla="*/ 2 h 35"/>
                <a:gd name="T24" fmla="*/ 140 w 326"/>
                <a:gd name="T25" fmla="*/ 4 h 35"/>
                <a:gd name="T26" fmla="*/ 116 w 326"/>
                <a:gd name="T27" fmla="*/ 7 h 35"/>
                <a:gd name="T28" fmla="*/ 90 w 326"/>
                <a:gd name="T29" fmla="*/ 9 h 35"/>
                <a:gd name="T30" fmla="*/ 61 w 326"/>
                <a:gd name="T31" fmla="*/ 14 h 35"/>
                <a:gd name="T32" fmla="*/ 32 w 326"/>
                <a:gd name="T33" fmla="*/ 18 h 35"/>
                <a:gd name="T34" fmla="*/ 0 w 326"/>
                <a:gd name="T35" fmla="*/ 24 h 35"/>
                <a:gd name="T36" fmla="*/ 1 w 326"/>
                <a:gd name="T37" fmla="*/ 25 h 35"/>
                <a:gd name="T38" fmla="*/ 4 w 326"/>
                <a:gd name="T39" fmla="*/ 24 h 35"/>
                <a:gd name="T40" fmla="*/ 12 w 326"/>
                <a:gd name="T41" fmla="*/ 27 h 35"/>
                <a:gd name="T42" fmla="*/ 21 w 326"/>
                <a:gd name="T43" fmla="*/ 27 h 35"/>
                <a:gd name="T44" fmla="*/ 33 w 326"/>
                <a:gd name="T45" fmla="*/ 28 h 35"/>
                <a:gd name="T46" fmla="*/ 45 w 326"/>
                <a:gd name="T47" fmla="*/ 29 h 35"/>
                <a:gd name="T48" fmla="*/ 61 w 326"/>
                <a:gd name="T49" fmla="*/ 30 h 35"/>
                <a:gd name="T50" fmla="*/ 79 w 326"/>
                <a:gd name="T51" fmla="*/ 31 h 35"/>
                <a:gd name="T52" fmla="*/ 98 w 326"/>
                <a:gd name="T53" fmla="*/ 33 h 35"/>
                <a:gd name="T54" fmla="*/ 120 w 326"/>
                <a:gd name="T55" fmla="*/ 31 h 35"/>
                <a:gd name="T56" fmla="*/ 141 w 326"/>
                <a:gd name="T57" fmla="*/ 34 h 35"/>
                <a:gd name="T58" fmla="*/ 165 w 326"/>
                <a:gd name="T59" fmla="*/ 33 h 35"/>
                <a:gd name="T60" fmla="*/ 191 w 326"/>
                <a:gd name="T61" fmla="*/ 34 h 35"/>
                <a:gd name="T62" fmla="*/ 218 w 326"/>
                <a:gd name="T63" fmla="*/ 34 h 35"/>
                <a:gd name="T64" fmla="*/ 246 w 326"/>
                <a:gd name="T65" fmla="*/ 32 h 35"/>
                <a:gd name="T66" fmla="*/ 274 w 326"/>
                <a:gd name="T67" fmla="*/ 31 h 35"/>
                <a:gd name="T68" fmla="*/ 279 w 326"/>
                <a:gd name="T69" fmla="*/ 32 h 35"/>
                <a:gd name="T70" fmla="*/ 285 w 326"/>
                <a:gd name="T71" fmla="*/ 31 h 35"/>
                <a:gd name="T72" fmla="*/ 296 w 326"/>
                <a:gd name="T73" fmla="*/ 31 h 35"/>
                <a:gd name="T74" fmla="*/ 304 w 326"/>
                <a:gd name="T75" fmla="*/ 29 h 35"/>
                <a:gd name="T76" fmla="*/ 312 w 326"/>
                <a:gd name="T77" fmla="*/ 27 h 35"/>
                <a:gd name="T78" fmla="*/ 318 w 326"/>
                <a:gd name="T79" fmla="*/ 24 h 35"/>
                <a:gd name="T80" fmla="*/ 322 w 326"/>
                <a:gd name="T81" fmla="*/ 21 h 35"/>
                <a:gd name="T82" fmla="*/ 323 w 326"/>
                <a:gd name="T83" fmla="*/ 16 h 35"/>
                <a:gd name="T84" fmla="*/ 325 w 326"/>
                <a:gd name="T85" fmla="*/ 15 h 35"/>
                <a:gd name="T86" fmla="*/ 323 w 326"/>
                <a:gd name="T87" fmla="*/ 11 h 35"/>
                <a:gd name="T88" fmla="*/ 320 w 326"/>
                <a:gd name="T89" fmla="*/ 10 h 35"/>
                <a:gd name="T90" fmla="*/ 314 w 326"/>
                <a:gd name="T91" fmla="*/ 8 h 35"/>
                <a:gd name="T92" fmla="*/ 307 w 326"/>
                <a:gd name="T93" fmla="*/ 7 h 35"/>
                <a:gd name="T94" fmla="*/ 297 w 326"/>
                <a:gd name="T95" fmla="*/ 5 h 35"/>
                <a:gd name="T96" fmla="*/ 287 w 326"/>
                <a:gd name="T97" fmla="*/ 4 h 35"/>
                <a:gd name="T98" fmla="*/ 275 w 326"/>
                <a:gd name="T99" fmla="*/ 3 h 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26"/>
                <a:gd name="T151" fmla="*/ 0 h 35"/>
                <a:gd name="T152" fmla="*/ 326 w 326"/>
                <a:gd name="T153" fmla="*/ 35 h 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26" h="35">
                  <a:moveTo>
                    <a:pt x="275" y="3"/>
                  </a:moveTo>
                  <a:lnTo>
                    <a:pt x="275" y="3"/>
                  </a:lnTo>
                  <a:lnTo>
                    <a:pt x="273" y="3"/>
                  </a:lnTo>
                  <a:lnTo>
                    <a:pt x="269" y="2"/>
                  </a:lnTo>
                  <a:lnTo>
                    <a:pt x="264" y="0"/>
                  </a:lnTo>
                  <a:lnTo>
                    <a:pt x="256" y="1"/>
                  </a:lnTo>
                  <a:lnTo>
                    <a:pt x="246" y="0"/>
                  </a:lnTo>
                  <a:lnTo>
                    <a:pt x="233" y="1"/>
                  </a:lnTo>
                  <a:lnTo>
                    <a:pt x="219" y="0"/>
                  </a:lnTo>
                  <a:lnTo>
                    <a:pt x="202" y="1"/>
                  </a:lnTo>
                  <a:lnTo>
                    <a:pt x="184" y="2"/>
                  </a:lnTo>
                  <a:lnTo>
                    <a:pt x="163" y="2"/>
                  </a:lnTo>
                  <a:lnTo>
                    <a:pt x="140" y="4"/>
                  </a:lnTo>
                  <a:lnTo>
                    <a:pt x="116" y="7"/>
                  </a:lnTo>
                  <a:lnTo>
                    <a:pt x="90" y="9"/>
                  </a:lnTo>
                  <a:lnTo>
                    <a:pt x="61" y="14"/>
                  </a:lnTo>
                  <a:lnTo>
                    <a:pt x="32" y="18"/>
                  </a:lnTo>
                  <a:lnTo>
                    <a:pt x="0" y="24"/>
                  </a:lnTo>
                  <a:lnTo>
                    <a:pt x="1" y="25"/>
                  </a:lnTo>
                  <a:lnTo>
                    <a:pt x="4" y="24"/>
                  </a:lnTo>
                  <a:lnTo>
                    <a:pt x="12" y="27"/>
                  </a:lnTo>
                  <a:lnTo>
                    <a:pt x="21" y="27"/>
                  </a:lnTo>
                  <a:lnTo>
                    <a:pt x="33" y="28"/>
                  </a:lnTo>
                  <a:lnTo>
                    <a:pt x="45" y="29"/>
                  </a:lnTo>
                  <a:lnTo>
                    <a:pt x="61" y="30"/>
                  </a:lnTo>
                  <a:lnTo>
                    <a:pt x="79" y="31"/>
                  </a:lnTo>
                  <a:lnTo>
                    <a:pt x="98" y="33"/>
                  </a:lnTo>
                  <a:lnTo>
                    <a:pt x="120" y="31"/>
                  </a:lnTo>
                  <a:lnTo>
                    <a:pt x="141" y="34"/>
                  </a:lnTo>
                  <a:lnTo>
                    <a:pt x="165" y="33"/>
                  </a:lnTo>
                  <a:lnTo>
                    <a:pt x="191" y="34"/>
                  </a:lnTo>
                  <a:lnTo>
                    <a:pt x="218" y="34"/>
                  </a:lnTo>
                  <a:lnTo>
                    <a:pt x="246" y="32"/>
                  </a:lnTo>
                  <a:lnTo>
                    <a:pt x="274" y="31"/>
                  </a:lnTo>
                  <a:lnTo>
                    <a:pt x="279" y="32"/>
                  </a:lnTo>
                  <a:lnTo>
                    <a:pt x="285" y="31"/>
                  </a:lnTo>
                  <a:lnTo>
                    <a:pt x="296" y="31"/>
                  </a:lnTo>
                  <a:lnTo>
                    <a:pt x="304" y="29"/>
                  </a:lnTo>
                  <a:lnTo>
                    <a:pt x="312" y="27"/>
                  </a:lnTo>
                  <a:lnTo>
                    <a:pt x="318" y="24"/>
                  </a:lnTo>
                  <a:lnTo>
                    <a:pt x="322" y="21"/>
                  </a:lnTo>
                  <a:lnTo>
                    <a:pt x="323" y="16"/>
                  </a:lnTo>
                  <a:lnTo>
                    <a:pt x="325" y="15"/>
                  </a:lnTo>
                  <a:lnTo>
                    <a:pt x="323" y="11"/>
                  </a:lnTo>
                  <a:lnTo>
                    <a:pt x="320" y="10"/>
                  </a:lnTo>
                  <a:lnTo>
                    <a:pt x="314" y="8"/>
                  </a:lnTo>
                  <a:lnTo>
                    <a:pt x="307" y="7"/>
                  </a:lnTo>
                  <a:lnTo>
                    <a:pt x="297" y="5"/>
                  </a:lnTo>
                  <a:lnTo>
                    <a:pt x="287" y="4"/>
                  </a:lnTo>
                  <a:lnTo>
                    <a:pt x="275" y="3"/>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503" name="Freeform 133"/>
            <p:cNvSpPr>
              <a:spLocks/>
            </p:cNvSpPr>
            <p:nvPr/>
          </p:nvSpPr>
          <p:spPr bwMode="auto">
            <a:xfrm>
              <a:off x="3176" y="1760"/>
              <a:ext cx="93" cy="152"/>
            </a:xfrm>
            <a:custGeom>
              <a:avLst/>
              <a:gdLst>
                <a:gd name="T0" fmla="*/ 92 w 93"/>
                <a:gd name="T1" fmla="*/ 151 h 152"/>
                <a:gd name="T2" fmla="*/ 71 w 93"/>
                <a:gd name="T3" fmla="*/ 148 h 152"/>
                <a:gd name="T4" fmla="*/ 0 w 93"/>
                <a:gd name="T5" fmla="*/ 0 h 152"/>
                <a:gd name="T6" fmla="*/ 22 w 93"/>
                <a:gd name="T7" fmla="*/ 3 h 152"/>
                <a:gd name="T8" fmla="*/ 92 w 93"/>
                <a:gd name="T9" fmla="*/ 151 h 152"/>
                <a:gd name="T10" fmla="*/ 0 60000 65536"/>
                <a:gd name="T11" fmla="*/ 0 60000 65536"/>
                <a:gd name="T12" fmla="*/ 0 60000 65536"/>
                <a:gd name="T13" fmla="*/ 0 60000 65536"/>
                <a:gd name="T14" fmla="*/ 0 60000 65536"/>
                <a:gd name="T15" fmla="*/ 0 w 93"/>
                <a:gd name="T16" fmla="*/ 0 h 152"/>
                <a:gd name="T17" fmla="*/ 93 w 93"/>
                <a:gd name="T18" fmla="*/ 152 h 152"/>
              </a:gdLst>
              <a:ahLst/>
              <a:cxnLst>
                <a:cxn ang="T10">
                  <a:pos x="T0" y="T1"/>
                </a:cxn>
                <a:cxn ang="T11">
                  <a:pos x="T2" y="T3"/>
                </a:cxn>
                <a:cxn ang="T12">
                  <a:pos x="T4" y="T5"/>
                </a:cxn>
                <a:cxn ang="T13">
                  <a:pos x="T6" y="T7"/>
                </a:cxn>
                <a:cxn ang="T14">
                  <a:pos x="T8" y="T9"/>
                </a:cxn>
              </a:cxnLst>
              <a:rect l="T15" t="T16" r="T17" b="T18"/>
              <a:pathLst>
                <a:path w="93" h="152">
                  <a:moveTo>
                    <a:pt x="92" y="151"/>
                  </a:moveTo>
                  <a:lnTo>
                    <a:pt x="71" y="148"/>
                  </a:lnTo>
                  <a:lnTo>
                    <a:pt x="0" y="0"/>
                  </a:lnTo>
                  <a:lnTo>
                    <a:pt x="22" y="3"/>
                  </a:lnTo>
                  <a:lnTo>
                    <a:pt x="92" y="151"/>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19504" name="Freeform 134"/>
            <p:cNvSpPr>
              <a:spLocks/>
            </p:cNvSpPr>
            <p:nvPr/>
          </p:nvSpPr>
          <p:spPr bwMode="auto">
            <a:xfrm>
              <a:off x="3176" y="1760"/>
              <a:ext cx="95" cy="159"/>
            </a:xfrm>
            <a:custGeom>
              <a:avLst/>
              <a:gdLst>
                <a:gd name="T0" fmla="*/ 94 w 95"/>
                <a:gd name="T1" fmla="*/ 158 h 159"/>
                <a:gd name="T2" fmla="*/ 73 w 95"/>
                <a:gd name="T3" fmla="*/ 155 h 159"/>
                <a:gd name="T4" fmla="*/ 0 w 95"/>
                <a:gd name="T5" fmla="*/ 0 h 159"/>
                <a:gd name="T6" fmla="*/ 23 w 95"/>
                <a:gd name="T7" fmla="*/ 3 h 159"/>
                <a:gd name="T8" fmla="*/ 94 w 95"/>
                <a:gd name="T9" fmla="*/ 158 h 159"/>
                <a:gd name="T10" fmla="*/ 0 60000 65536"/>
                <a:gd name="T11" fmla="*/ 0 60000 65536"/>
                <a:gd name="T12" fmla="*/ 0 60000 65536"/>
                <a:gd name="T13" fmla="*/ 0 60000 65536"/>
                <a:gd name="T14" fmla="*/ 0 60000 65536"/>
                <a:gd name="T15" fmla="*/ 0 w 95"/>
                <a:gd name="T16" fmla="*/ 0 h 159"/>
                <a:gd name="T17" fmla="*/ 95 w 95"/>
                <a:gd name="T18" fmla="*/ 159 h 159"/>
              </a:gdLst>
              <a:ahLst/>
              <a:cxnLst>
                <a:cxn ang="T10">
                  <a:pos x="T0" y="T1"/>
                </a:cxn>
                <a:cxn ang="T11">
                  <a:pos x="T2" y="T3"/>
                </a:cxn>
                <a:cxn ang="T12">
                  <a:pos x="T4" y="T5"/>
                </a:cxn>
                <a:cxn ang="T13">
                  <a:pos x="T6" y="T7"/>
                </a:cxn>
                <a:cxn ang="T14">
                  <a:pos x="T8" y="T9"/>
                </a:cxn>
              </a:cxnLst>
              <a:rect l="T15" t="T16" r="T17" b="T18"/>
              <a:pathLst>
                <a:path w="95" h="159">
                  <a:moveTo>
                    <a:pt x="94" y="158"/>
                  </a:moveTo>
                  <a:lnTo>
                    <a:pt x="73" y="155"/>
                  </a:lnTo>
                  <a:lnTo>
                    <a:pt x="0" y="0"/>
                  </a:lnTo>
                  <a:lnTo>
                    <a:pt x="23" y="3"/>
                  </a:lnTo>
                  <a:lnTo>
                    <a:pt x="94" y="158"/>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505" name="Freeform 135"/>
            <p:cNvSpPr>
              <a:spLocks/>
            </p:cNvSpPr>
            <p:nvPr/>
          </p:nvSpPr>
          <p:spPr bwMode="auto">
            <a:xfrm>
              <a:off x="3179" y="1759"/>
              <a:ext cx="86" cy="152"/>
            </a:xfrm>
            <a:custGeom>
              <a:avLst/>
              <a:gdLst>
                <a:gd name="T0" fmla="*/ 85 w 86"/>
                <a:gd name="T1" fmla="*/ 151 h 152"/>
                <a:gd name="T2" fmla="*/ 71 w 86"/>
                <a:gd name="T3" fmla="*/ 149 h 152"/>
                <a:gd name="T4" fmla="*/ 0 w 86"/>
                <a:gd name="T5" fmla="*/ 0 h 152"/>
                <a:gd name="T6" fmla="*/ 15 w 86"/>
                <a:gd name="T7" fmla="*/ 3 h 152"/>
                <a:gd name="T8" fmla="*/ 85 w 86"/>
                <a:gd name="T9" fmla="*/ 151 h 152"/>
                <a:gd name="T10" fmla="*/ 0 60000 65536"/>
                <a:gd name="T11" fmla="*/ 0 60000 65536"/>
                <a:gd name="T12" fmla="*/ 0 60000 65536"/>
                <a:gd name="T13" fmla="*/ 0 60000 65536"/>
                <a:gd name="T14" fmla="*/ 0 60000 65536"/>
                <a:gd name="T15" fmla="*/ 0 w 86"/>
                <a:gd name="T16" fmla="*/ 0 h 152"/>
                <a:gd name="T17" fmla="*/ 86 w 86"/>
                <a:gd name="T18" fmla="*/ 152 h 152"/>
              </a:gdLst>
              <a:ahLst/>
              <a:cxnLst>
                <a:cxn ang="T10">
                  <a:pos x="T0" y="T1"/>
                </a:cxn>
                <a:cxn ang="T11">
                  <a:pos x="T2" y="T3"/>
                </a:cxn>
                <a:cxn ang="T12">
                  <a:pos x="T4" y="T5"/>
                </a:cxn>
                <a:cxn ang="T13">
                  <a:pos x="T6" y="T7"/>
                </a:cxn>
                <a:cxn ang="T14">
                  <a:pos x="T8" y="T9"/>
                </a:cxn>
              </a:cxnLst>
              <a:rect l="T15" t="T16" r="T17" b="T18"/>
              <a:pathLst>
                <a:path w="86" h="152">
                  <a:moveTo>
                    <a:pt x="85" y="151"/>
                  </a:moveTo>
                  <a:lnTo>
                    <a:pt x="71" y="149"/>
                  </a:lnTo>
                  <a:lnTo>
                    <a:pt x="0" y="0"/>
                  </a:lnTo>
                  <a:lnTo>
                    <a:pt x="15" y="3"/>
                  </a:lnTo>
                  <a:lnTo>
                    <a:pt x="85" y="151"/>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19506" name="Freeform 136"/>
            <p:cNvSpPr>
              <a:spLocks/>
            </p:cNvSpPr>
            <p:nvPr/>
          </p:nvSpPr>
          <p:spPr bwMode="auto">
            <a:xfrm>
              <a:off x="3179" y="1759"/>
              <a:ext cx="87" cy="160"/>
            </a:xfrm>
            <a:custGeom>
              <a:avLst/>
              <a:gdLst>
                <a:gd name="T0" fmla="*/ 86 w 87"/>
                <a:gd name="T1" fmla="*/ 159 h 160"/>
                <a:gd name="T2" fmla="*/ 73 w 87"/>
                <a:gd name="T3" fmla="*/ 156 h 160"/>
                <a:gd name="T4" fmla="*/ 0 w 87"/>
                <a:gd name="T5" fmla="*/ 0 h 160"/>
                <a:gd name="T6" fmla="*/ 16 w 87"/>
                <a:gd name="T7" fmla="*/ 3 h 160"/>
                <a:gd name="T8" fmla="*/ 86 w 87"/>
                <a:gd name="T9" fmla="*/ 159 h 160"/>
                <a:gd name="T10" fmla="*/ 0 60000 65536"/>
                <a:gd name="T11" fmla="*/ 0 60000 65536"/>
                <a:gd name="T12" fmla="*/ 0 60000 65536"/>
                <a:gd name="T13" fmla="*/ 0 60000 65536"/>
                <a:gd name="T14" fmla="*/ 0 60000 65536"/>
                <a:gd name="T15" fmla="*/ 0 w 87"/>
                <a:gd name="T16" fmla="*/ 0 h 160"/>
                <a:gd name="T17" fmla="*/ 87 w 87"/>
                <a:gd name="T18" fmla="*/ 160 h 160"/>
              </a:gdLst>
              <a:ahLst/>
              <a:cxnLst>
                <a:cxn ang="T10">
                  <a:pos x="T0" y="T1"/>
                </a:cxn>
                <a:cxn ang="T11">
                  <a:pos x="T2" y="T3"/>
                </a:cxn>
                <a:cxn ang="T12">
                  <a:pos x="T4" y="T5"/>
                </a:cxn>
                <a:cxn ang="T13">
                  <a:pos x="T6" y="T7"/>
                </a:cxn>
                <a:cxn ang="T14">
                  <a:pos x="T8" y="T9"/>
                </a:cxn>
              </a:cxnLst>
              <a:rect l="T15" t="T16" r="T17" b="T18"/>
              <a:pathLst>
                <a:path w="87" h="160">
                  <a:moveTo>
                    <a:pt x="86" y="159"/>
                  </a:moveTo>
                  <a:lnTo>
                    <a:pt x="73" y="156"/>
                  </a:lnTo>
                  <a:lnTo>
                    <a:pt x="0" y="0"/>
                  </a:lnTo>
                  <a:lnTo>
                    <a:pt x="16" y="3"/>
                  </a:lnTo>
                  <a:lnTo>
                    <a:pt x="86" y="159"/>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507" name="Freeform 137"/>
            <p:cNvSpPr>
              <a:spLocks/>
            </p:cNvSpPr>
            <p:nvPr/>
          </p:nvSpPr>
          <p:spPr bwMode="auto">
            <a:xfrm>
              <a:off x="2691" y="2184"/>
              <a:ext cx="850" cy="55"/>
            </a:xfrm>
            <a:custGeom>
              <a:avLst/>
              <a:gdLst>
                <a:gd name="T0" fmla="*/ 849 w 850"/>
                <a:gd name="T1" fmla="*/ 13 h 55"/>
                <a:gd name="T2" fmla="*/ 849 w 850"/>
                <a:gd name="T3" fmla="*/ 13 h 55"/>
                <a:gd name="T4" fmla="*/ 844 w 850"/>
                <a:gd name="T5" fmla="*/ 13 h 55"/>
                <a:gd name="T6" fmla="*/ 836 w 850"/>
                <a:gd name="T7" fmla="*/ 12 h 55"/>
                <a:gd name="T8" fmla="*/ 823 w 850"/>
                <a:gd name="T9" fmla="*/ 11 h 55"/>
                <a:gd name="T10" fmla="*/ 809 w 850"/>
                <a:gd name="T11" fmla="*/ 7 h 55"/>
                <a:gd name="T12" fmla="*/ 795 w 850"/>
                <a:gd name="T13" fmla="*/ 4 h 55"/>
                <a:gd name="T14" fmla="*/ 784 w 850"/>
                <a:gd name="T15" fmla="*/ 1 h 55"/>
                <a:gd name="T16" fmla="*/ 776 w 850"/>
                <a:gd name="T17" fmla="*/ 1 h 55"/>
                <a:gd name="T18" fmla="*/ 773 w 850"/>
                <a:gd name="T19" fmla="*/ 0 h 55"/>
                <a:gd name="T20" fmla="*/ 771 w 850"/>
                <a:gd name="T21" fmla="*/ 0 h 55"/>
                <a:gd name="T22" fmla="*/ 769 w 850"/>
                <a:gd name="T23" fmla="*/ 1 h 55"/>
                <a:gd name="T24" fmla="*/ 761 w 850"/>
                <a:gd name="T25" fmla="*/ 0 h 55"/>
                <a:gd name="T26" fmla="*/ 752 w 850"/>
                <a:gd name="T27" fmla="*/ 1 h 55"/>
                <a:gd name="T28" fmla="*/ 740 w 850"/>
                <a:gd name="T29" fmla="*/ 1 h 55"/>
                <a:gd name="T30" fmla="*/ 726 w 850"/>
                <a:gd name="T31" fmla="*/ 2 h 55"/>
                <a:gd name="T32" fmla="*/ 710 w 850"/>
                <a:gd name="T33" fmla="*/ 3 h 55"/>
                <a:gd name="T34" fmla="*/ 693 w 850"/>
                <a:gd name="T35" fmla="*/ 4 h 55"/>
                <a:gd name="T36" fmla="*/ 673 w 850"/>
                <a:gd name="T37" fmla="*/ 4 h 55"/>
                <a:gd name="T38" fmla="*/ 653 w 850"/>
                <a:gd name="T39" fmla="*/ 5 h 55"/>
                <a:gd name="T40" fmla="*/ 630 w 850"/>
                <a:gd name="T41" fmla="*/ 5 h 55"/>
                <a:gd name="T42" fmla="*/ 608 w 850"/>
                <a:gd name="T43" fmla="*/ 7 h 55"/>
                <a:gd name="T44" fmla="*/ 585 w 850"/>
                <a:gd name="T45" fmla="*/ 7 h 55"/>
                <a:gd name="T46" fmla="*/ 560 w 850"/>
                <a:gd name="T47" fmla="*/ 9 h 55"/>
                <a:gd name="T48" fmla="*/ 536 w 850"/>
                <a:gd name="T49" fmla="*/ 11 h 55"/>
                <a:gd name="T50" fmla="*/ 512 w 850"/>
                <a:gd name="T51" fmla="*/ 11 h 55"/>
                <a:gd name="T52" fmla="*/ 487 w 850"/>
                <a:gd name="T53" fmla="*/ 12 h 55"/>
                <a:gd name="T54" fmla="*/ 463 w 850"/>
                <a:gd name="T55" fmla="*/ 13 h 55"/>
                <a:gd name="T56" fmla="*/ 438 w 850"/>
                <a:gd name="T57" fmla="*/ 15 h 55"/>
                <a:gd name="T58" fmla="*/ 414 w 850"/>
                <a:gd name="T59" fmla="*/ 15 h 55"/>
                <a:gd name="T60" fmla="*/ 390 w 850"/>
                <a:gd name="T61" fmla="*/ 15 h 55"/>
                <a:gd name="T62" fmla="*/ 369 w 850"/>
                <a:gd name="T63" fmla="*/ 19 h 55"/>
                <a:gd name="T64" fmla="*/ 348 w 850"/>
                <a:gd name="T65" fmla="*/ 18 h 55"/>
                <a:gd name="T66" fmla="*/ 329 w 850"/>
                <a:gd name="T67" fmla="*/ 19 h 55"/>
                <a:gd name="T68" fmla="*/ 312 w 850"/>
                <a:gd name="T69" fmla="*/ 21 h 55"/>
                <a:gd name="T70" fmla="*/ 295 w 850"/>
                <a:gd name="T71" fmla="*/ 22 h 55"/>
                <a:gd name="T72" fmla="*/ 280 w 850"/>
                <a:gd name="T73" fmla="*/ 23 h 55"/>
                <a:gd name="T74" fmla="*/ 268 w 850"/>
                <a:gd name="T75" fmla="*/ 23 h 55"/>
                <a:gd name="T76" fmla="*/ 259 w 850"/>
                <a:gd name="T77" fmla="*/ 23 h 55"/>
                <a:gd name="T78" fmla="*/ 252 w 850"/>
                <a:gd name="T79" fmla="*/ 24 h 55"/>
                <a:gd name="T80" fmla="*/ 247 w 850"/>
                <a:gd name="T81" fmla="*/ 24 h 55"/>
                <a:gd name="T82" fmla="*/ 246 w 850"/>
                <a:gd name="T83" fmla="*/ 25 h 55"/>
                <a:gd name="T84" fmla="*/ 243 w 850"/>
                <a:gd name="T85" fmla="*/ 26 h 55"/>
                <a:gd name="T86" fmla="*/ 236 w 850"/>
                <a:gd name="T87" fmla="*/ 27 h 55"/>
                <a:gd name="T88" fmla="*/ 223 w 850"/>
                <a:gd name="T89" fmla="*/ 29 h 55"/>
                <a:gd name="T90" fmla="*/ 207 w 850"/>
                <a:gd name="T91" fmla="*/ 31 h 55"/>
                <a:gd name="T92" fmla="*/ 189 w 850"/>
                <a:gd name="T93" fmla="*/ 33 h 55"/>
                <a:gd name="T94" fmla="*/ 167 w 850"/>
                <a:gd name="T95" fmla="*/ 36 h 55"/>
                <a:gd name="T96" fmla="*/ 146 w 850"/>
                <a:gd name="T97" fmla="*/ 39 h 55"/>
                <a:gd name="T98" fmla="*/ 123 w 850"/>
                <a:gd name="T99" fmla="*/ 41 h 55"/>
                <a:gd name="T100" fmla="*/ 101 w 850"/>
                <a:gd name="T101" fmla="*/ 42 h 55"/>
                <a:gd name="T102" fmla="*/ 78 w 850"/>
                <a:gd name="T103" fmla="*/ 46 h 55"/>
                <a:gd name="T104" fmla="*/ 57 w 850"/>
                <a:gd name="T105" fmla="*/ 48 h 55"/>
                <a:gd name="T106" fmla="*/ 39 w 850"/>
                <a:gd name="T107" fmla="*/ 50 h 55"/>
                <a:gd name="T108" fmla="*/ 23 w 850"/>
                <a:gd name="T109" fmla="*/ 51 h 55"/>
                <a:gd name="T110" fmla="*/ 11 w 850"/>
                <a:gd name="T111" fmla="*/ 53 h 55"/>
                <a:gd name="T112" fmla="*/ 3 w 850"/>
                <a:gd name="T113" fmla="*/ 54 h 55"/>
                <a:gd name="T114" fmla="*/ 0 w 850"/>
                <a:gd name="T115" fmla="*/ 54 h 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50"/>
                <a:gd name="T175" fmla="*/ 0 h 55"/>
                <a:gd name="T176" fmla="*/ 850 w 850"/>
                <a:gd name="T177" fmla="*/ 55 h 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50" h="55">
                  <a:moveTo>
                    <a:pt x="849" y="13"/>
                  </a:moveTo>
                  <a:lnTo>
                    <a:pt x="849" y="13"/>
                  </a:lnTo>
                  <a:lnTo>
                    <a:pt x="844" y="13"/>
                  </a:lnTo>
                  <a:lnTo>
                    <a:pt x="836" y="12"/>
                  </a:lnTo>
                  <a:lnTo>
                    <a:pt x="823" y="11"/>
                  </a:lnTo>
                  <a:lnTo>
                    <a:pt x="809" y="7"/>
                  </a:lnTo>
                  <a:lnTo>
                    <a:pt x="795" y="4"/>
                  </a:lnTo>
                  <a:lnTo>
                    <a:pt x="784" y="1"/>
                  </a:lnTo>
                  <a:lnTo>
                    <a:pt x="776" y="1"/>
                  </a:lnTo>
                  <a:lnTo>
                    <a:pt x="773" y="0"/>
                  </a:lnTo>
                  <a:lnTo>
                    <a:pt x="771" y="0"/>
                  </a:lnTo>
                  <a:lnTo>
                    <a:pt x="769" y="1"/>
                  </a:lnTo>
                  <a:lnTo>
                    <a:pt x="761" y="0"/>
                  </a:lnTo>
                  <a:lnTo>
                    <a:pt x="752" y="1"/>
                  </a:lnTo>
                  <a:lnTo>
                    <a:pt x="740" y="1"/>
                  </a:lnTo>
                  <a:lnTo>
                    <a:pt x="726" y="2"/>
                  </a:lnTo>
                  <a:lnTo>
                    <a:pt x="710" y="3"/>
                  </a:lnTo>
                  <a:lnTo>
                    <a:pt x="693" y="4"/>
                  </a:lnTo>
                  <a:lnTo>
                    <a:pt x="673" y="4"/>
                  </a:lnTo>
                  <a:lnTo>
                    <a:pt x="653" y="5"/>
                  </a:lnTo>
                  <a:lnTo>
                    <a:pt x="630" y="5"/>
                  </a:lnTo>
                  <a:lnTo>
                    <a:pt x="608" y="7"/>
                  </a:lnTo>
                  <a:lnTo>
                    <a:pt x="585" y="7"/>
                  </a:lnTo>
                  <a:lnTo>
                    <a:pt x="560" y="9"/>
                  </a:lnTo>
                  <a:lnTo>
                    <a:pt x="536" y="11"/>
                  </a:lnTo>
                  <a:lnTo>
                    <a:pt x="512" y="11"/>
                  </a:lnTo>
                  <a:lnTo>
                    <a:pt x="487" y="12"/>
                  </a:lnTo>
                  <a:lnTo>
                    <a:pt x="463" y="13"/>
                  </a:lnTo>
                  <a:lnTo>
                    <a:pt x="438" y="15"/>
                  </a:lnTo>
                  <a:lnTo>
                    <a:pt x="414" y="15"/>
                  </a:lnTo>
                  <a:lnTo>
                    <a:pt x="390" y="15"/>
                  </a:lnTo>
                  <a:lnTo>
                    <a:pt x="369" y="19"/>
                  </a:lnTo>
                  <a:lnTo>
                    <a:pt x="348" y="18"/>
                  </a:lnTo>
                  <a:lnTo>
                    <a:pt x="329" y="19"/>
                  </a:lnTo>
                  <a:lnTo>
                    <a:pt x="312" y="21"/>
                  </a:lnTo>
                  <a:lnTo>
                    <a:pt x="295" y="22"/>
                  </a:lnTo>
                  <a:lnTo>
                    <a:pt x="280" y="23"/>
                  </a:lnTo>
                  <a:lnTo>
                    <a:pt x="268" y="23"/>
                  </a:lnTo>
                  <a:lnTo>
                    <a:pt x="259" y="23"/>
                  </a:lnTo>
                  <a:lnTo>
                    <a:pt x="252" y="24"/>
                  </a:lnTo>
                  <a:lnTo>
                    <a:pt x="247" y="24"/>
                  </a:lnTo>
                  <a:lnTo>
                    <a:pt x="246" y="25"/>
                  </a:lnTo>
                  <a:lnTo>
                    <a:pt x="243" y="26"/>
                  </a:lnTo>
                  <a:lnTo>
                    <a:pt x="236" y="27"/>
                  </a:lnTo>
                  <a:lnTo>
                    <a:pt x="223" y="29"/>
                  </a:lnTo>
                  <a:lnTo>
                    <a:pt x="207" y="31"/>
                  </a:lnTo>
                  <a:lnTo>
                    <a:pt x="189" y="33"/>
                  </a:lnTo>
                  <a:lnTo>
                    <a:pt x="167" y="36"/>
                  </a:lnTo>
                  <a:lnTo>
                    <a:pt x="146" y="39"/>
                  </a:lnTo>
                  <a:lnTo>
                    <a:pt x="123" y="41"/>
                  </a:lnTo>
                  <a:lnTo>
                    <a:pt x="101" y="42"/>
                  </a:lnTo>
                  <a:lnTo>
                    <a:pt x="78" y="46"/>
                  </a:lnTo>
                  <a:lnTo>
                    <a:pt x="57" y="48"/>
                  </a:lnTo>
                  <a:lnTo>
                    <a:pt x="39" y="50"/>
                  </a:lnTo>
                  <a:lnTo>
                    <a:pt x="23" y="51"/>
                  </a:lnTo>
                  <a:lnTo>
                    <a:pt x="11" y="53"/>
                  </a:lnTo>
                  <a:lnTo>
                    <a:pt x="3" y="54"/>
                  </a:lnTo>
                  <a:lnTo>
                    <a:pt x="0" y="54"/>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508" name="Line 138"/>
            <p:cNvSpPr>
              <a:spLocks noChangeShapeType="1"/>
            </p:cNvSpPr>
            <p:nvPr/>
          </p:nvSpPr>
          <p:spPr bwMode="auto">
            <a:xfrm>
              <a:off x="2484" y="1887"/>
              <a:ext cx="0" cy="0"/>
            </a:xfrm>
            <a:prstGeom prst="line">
              <a:avLst/>
            </a:prstGeom>
            <a:noFill/>
            <a:ln w="12700">
              <a:solidFill>
                <a:srgbClr val="99FFFF"/>
              </a:solidFill>
              <a:round/>
              <a:headEnd/>
              <a:tailEnd/>
            </a:ln>
          </p:spPr>
          <p:txBody>
            <a:bodyPr wrap="none" anchor="ctr"/>
            <a:lstStyle/>
            <a:p>
              <a:endParaRPr lang="en-GB"/>
            </a:p>
          </p:txBody>
        </p:sp>
        <p:sp>
          <p:nvSpPr>
            <p:cNvPr id="19509" name="Freeform 139"/>
            <p:cNvSpPr>
              <a:spLocks/>
            </p:cNvSpPr>
            <p:nvPr/>
          </p:nvSpPr>
          <p:spPr bwMode="auto">
            <a:xfrm>
              <a:off x="2354" y="1885"/>
              <a:ext cx="131" cy="348"/>
            </a:xfrm>
            <a:custGeom>
              <a:avLst/>
              <a:gdLst>
                <a:gd name="T0" fmla="*/ 126 w 131"/>
                <a:gd name="T1" fmla="*/ 0 h 348"/>
                <a:gd name="T2" fmla="*/ 0 w 131"/>
                <a:gd name="T3" fmla="*/ 33 h 348"/>
                <a:gd name="T4" fmla="*/ 4 w 131"/>
                <a:gd name="T5" fmla="*/ 347 h 348"/>
                <a:gd name="T6" fmla="*/ 130 w 131"/>
                <a:gd name="T7" fmla="*/ 347 h 348"/>
                <a:gd name="T8" fmla="*/ 127 w 131"/>
                <a:gd name="T9" fmla="*/ 1 h 348"/>
                <a:gd name="T10" fmla="*/ 126 w 131"/>
                <a:gd name="T11" fmla="*/ 0 h 348"/>
                <a:gd name="T12" fmla="*/ 0 60000 65536"/>
                <a:gd name="T13" fmla="*/ 0 60000 65536"/>
                <a:gd name="T14" fmla="*/ 0 60000 65536"/>
                <a:gd name="T15" fmla="*/ 0 60000 65536"/>
                <a:gd name="T16" fmla="*/ 0 60000 65536"/>
                <a:gd name="T17" fmla="*/ 0 60000 65536"/>
                <a:gd name="T18" fmla="*/ 0 w 131"/>
                <a:gd name="T19" fmla="*/ 0 h 348"/>
                <a:gd name="T20" fmla="*/ 131 w 131"/>
                <a:gd name="T21" fmla="*/ 348 h 348"/>
              </a:gdLst>
              <a:ahLst/>
              <a:cxnLst>
                <a:cxn ang="T12">
                  <a:pos x="T0" y="T1"/>
                </a:cxn>
                <a:cxn ang="T13">
                  <a:pos x="T2" y="T3"/>
                </a:cxn>
                <a:cxn ang="T14">
                  <a:pos x="T4" y="T5"/>
                </a:cxn>
                <a:cxn ang="T15">
                  <a:pos x="T6" y="T7"/>
                </a:cxn>
                <a:cxn ang="T16">
                  <a:pos x="T8" y="T9"/>
                </a:cxn>
                <a:cxn ang="T17">
                  <a:pos x="T10" y="T11"/>
                </a:cxn>
              </a:cxnLst>
              <a:rect l="T18" t="T19" r="T20" b="T21"/>
              <a:pathLst>
                <a:path w="131" h="348">
                  <a:moveTo>
                    <a:pt x="126" y="0"/>
                  </a:moveTo>
                  <a:lnTo>
                    <a:pt x="0" y="33"/>
                  </a:lnTo>
                  <a:lnTo>
                    <a:pt x="4" y="347"/>
                  </a:lnTo>
                  <a:lnTo>
                    <a:pt x="130" y="347"/>
                  </a:lnTo>
                  <a:lnTo>
                    <a:pt x="127" y="1"/>
                  </a:lnTo>
                  <a:lnTo>
                    <a:pt x="126" y="0"/>
                  </a:lnTo>
                </a:path>
              </a:pathLst>
            </a:custGeom>
            <a:solidFill>
              <a:srgbClr val="6699FF"/>
            </a:solidFill>
            <a:ln w="12700" cap="rnd" cmpd="sng">
              <a:noFill/>
              <a:prstDash val="solid"/>
              <a:round/>
              <a:headEnd type="none" w="med" len="med"/>
              <a:tailEnd type="none" w="med" len="med"/>
            </a:ln>
          </p:spPr>
          <p:txBody>
            <a:bodyPr/>
            <a:lstStyle/>
            <a:p>
              <a:endParaRPr lang="en-GB"/>
            </a:p>
          </p:txBody>
        </p:sp>
        <p:sp>
          <p:nvSpPr>
            <p:cNvPr id="19510" name="Freeform 140"/>
            <p:cNvSpPr>
              <a:spLocks/>
            </p:cNvSpPr>
            <p:nvPr/>
          </p:nvSpPr>
          <p:spPr bwMode="auto">
            <a:xfrm>
              <a:off x="2353" y="1886"/>
              <a:ext cx="135" cy="354"/>
            </a:xfrm>
            <a:custGeom>
              <a:avLst/>
              <a:gdLst>
                <a:gd name="T0" fmla="*/ 130 w 135"/>
                <a:gd name="T1" fmla="*/ 0 h 354"/>
                <a:gd name="T2" fmla="*/ 0 w 135"/>
                <a:gd name="T3" fmla="*/ 33 h 354"/>
                <a:gd name="T4" fmla="*/ 6 w 135"/>
                <a:gd name="T5" fmla="*/ 353 h 354"/>
                <a:gd name="T6" fmla="*/ 134 w 135"/>
                <a:gd name="T7" fmla="*/ 353 h 354"/>
                <a:gd name="T8" fmla="*/ 131 w 135"/>
                <a:gd name="T9" fmla="*/ 1 h 354"/>
                <a:gd name="T10" fmla="*/ 130 w 135"/>
                <a:gd name="T11" fmla="*/ 0 h 354"/>
                <a:gd name="T12" fmla="*/ 0 60000 65536"/>
                <a:gd name="T13" fmla="*/ 0 60000 65536"/>
                <a:gd name="T14" fmla="*/ 0 60000 65536"/>
                <a:gd name="T15" fmla="*/ 0 60000 65536"/>
                <a:gd name="T16" fmla="*/ 0 60000 65536"/>
                <a:gd name="T17" fmla="*/ 0 60000 65536"/>
                <a:gd name="T18" fmla="*/ 0 w 135"/>
                <a:gd name="T19" fmla="*/ 0 h 354"/>
                <a:gd name="T20" fmla="*/ 135 w 135"/>
                <a:gd name="T21" fmla="*/ 354 h 354"/>
              </a:gdLst>
              <a:ahLst/>
              <a:cxnLst>
                <a:cxn ang="T12">
                  <a:pos x="T0" y="T1"/>
                </a:cxn>
                <a:cxn ang="T13">
                  <a:pos x="T2" y="T3"/>
                </a:cxn>
                <a:cxn ang="T14">
                  <a:pos x="T4" y="T5"/>
                </a:cxn>
                <a:cxn ang="T15">
                  <a:pos x="T6" y="T7"/>
                </a:cxn>
                <a:cxn ang="T16">
                  <a:pos x="T8" y="T9"/>
                </a:cxn>
                <a:cxn ang="T17">
                  <a:pos x="T10" y="T11"/>
                </a:cxn>
              </a:cxnLst>
              <a:rect l="T18" t="T19" r="T20" b="T21"/>
              <a:pathLst>
                <a:path w="135" h="354">
                  <a:moveTo>
                    <a:pt x="130" y="0"/>
                  </a:moveTo>
                  <a:lnTo>
                    <a:pt x="0" y="33"/>
                  </a:lnTo>
                  <a:lnTo>
                    <a:pt x="6" y="353"/>
                  </a:lnTo>
                  <a:lnTo>
                    <a:pt x="134" y="353"/>
                  </a:lnTo>
                  <a:lnTo>
                    <a:pt x="131" y="1"/>
                  </a:lnTo>
                  <a:lnTo>
                    <a:pt x="130"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511" name="Freeform 141"/>
            <p:cNvSpPr>
              <a:spLocks/>
            </p:cNvSpPr>
            <p:nvPr/>
          </p:nvSpPr>
          <p:spPr bwMode="auto">
            <a:xfrm>
              <a:off x="2469" y="1887"/>
              <a:ext cx="18" cy="345"/>
            </a:xfrm>
            <a:custGeom>
              <a:avLst/>
              <a:gdLst>
                <a:gd name="T0" fmla="*/ 15 w 18"/>
                <a:gd name="T1" fmla="*/ 0 h 345"/>
                <a:gd name="T2" fmla="*/ 0 w 18"/>
                <a:gd name="T3" fmla="*/ 4 h 345"/>
                <a:gd name="T4" fmla="*/ 3 w 18"/>
                <a:gd name="T5" fmla="*/ 344 h 345"/>
                <a:gd name="T6" fmla="*/ 17 w 18"/>
                <a:gd name="T7" fmla="*/ 343 h 345"/>
                <a:gd name="T8" fmla="*/ 15 w 18"/>
                <a:gd name="T9" fmla="*/ 0 h 345"/>
                <a:gd name="T10" fmla="*/ 15 w 18"/>
                <a:gd name="T11" fmla="*/ 0 h 345"/>
                <a:gd name="T12" fmla="*/ 0 60000 65536"/>
                <a:gd name="T13" fmla="*/ 0 60000 65536"/>
                <a:gd name="T14" fmla="*/ 0 60000 65536"/>
                <a:gd name="T15" fmla="*/ 0 60000 65536"/>
                <a:gd name="T16" fmla="*/ 0 60000 65536"/>
                <a:gd name="T17" fmla="*/ 0 60000 65536"/>
                <a:gd name="T18" fmla="*/ 0 w 18"/>
                <a:gd name="T19" fmla="*/ 0 h 345"/>
                <a:gd name="T20" fmla="*/ 18 w 18"/>
                <a:gd name="T21" fmla="*/ 345 h 345"/>
              </a:gdLst>
              <a:ahLst/>
              <a:cxnLst>
                <a:cxn ang="T12">
                  <a:pos x="T0" y="T1"/>
                </a:cxn>
                <a:cxn ang="T13">
                  <a:pos x="T2" y="T3"/>
                </a:cxn>
                <a:cxn ang="T14">
                  <a:pos x="T4" y="T5"/>
                </a:cxn>
                <a:cxn ang="T15">
                  <a:pos x="T6" y="T7"/>
                </a:cxn>
                <a:cxn ang="T16">
                  <a:pos x="T8" y="T9"/>
                </a:cxn>
                <a:cxn ang="T17">
                  <a:pos x="T10" y="T11"/>
                </a:cxn>
              </a:cxnLst>
              <a:rect l="T18" t="T19" r="T20" b="T21"/>
              <a:pathLst>
                <a:path w="18" h="345">
                  <a:moveTo>
                    <a:pt x="15" y="0"/>
                  </a:moveTo>
                  <a:lnTo>
                    <a:pt x="0" y="4"/>
                  </a:lnTo>
                  <a:lnTo>
                    <a:pt x="3" y="344"/>
                  </a:lnTo>
                  <a:lnTo>
                    <a:pt x="17" y="343"/>
                  </a:lnTo>
                  <a:lnTo>
                    <a:pt x="15" y="0"/>
                  </a:lnTo>
                </a:path>
              </a:pathLst>
            </a:custGeom>
            <a:solidFill>
              <a:srgbClr val="000066"/>
            </a:solidFill>
            <a:ln w="12700" cap="rnd" cmpd="sng">
              <a:noFill/>
              <a:prstDash val="solid"/>
              <a:round/>
              <a:headEnd type="none" w="med" len="med"/>
              <a:tailEnd type="none" w="med" len="med"/>
            </a:ln>
          </p:spPr>
          <p:txBody>
            <a:bodyPr/>
            <a:lstStyle/>
            <a:p>
              <a:endParaRPr lang="en-GB"/>
            </a:p>
          </p:txBody>
        </p:sp>
        <p:sp>
          <p:nvSpPr>
            <p:cNvPr id="19512" name="Freeform 142"/>
            <p:cNvSpPr>
              <a:spLocks/>
            </p:cNvSpPr>
            <p:nvPr/>
          </p:nvSpPr>
          <p:spPr bwMode="auto">
            <a:xfrm>
              <a:off x="2469" y="1887"/>
              <a:ext cx="21" cy="353"/>
            </a:xfrm>
            <a:custGeom>
              <a:avLst/>
              <a:gdLst>
                <a:gd name="T0" fmla="*/ 16 w 21"/>
                <a:gd name="T1" fmla="*/ 0 h 353"/>
                <a:gd name="T2" fmla="*/ 0 w 21"/>
                <a:gd name="T3" fmla="*/ 4 h 353"/>
                <a:gd name="T4" fmla="*/ 4 w 21"/>
                <a:gd name="T5" fmla="*/ 352 h 353"/>
                <a:gd name="T6" fmla="*/ 20 w 21"/>
                <a:gd name="T7" fmla="*/ 352 h 353"/>
                <a:gd name="T8" fmla="*/ 15 w 21"/>
                <a:gd name="T9" fmla="*/ 0 h 353"/>
                <a:gd name="T10" fmla="*/ 16 w 21"/>
                <a:gd name="T11" fmla="*/ 0 h 353"/>
                <a:gd name="T12" fmla="*/ 0 60000 65536"/>
                <a:gd name="T13" fmla="*/ 0 60000 65536"/>
                <a:gd name="T14" fmla="*/ 0 60000 65536"/>
                <a:gd name="T15" fmla="*/ 0 60000 65536"/>
                <a:gd name="T16" fmla="*/ 0 60000 65536"/>
                <a:gd name="T17" fmla="*/ 0 60000 65536"/>
                <a:gd name="T18" fmla="*/ 0 w 21"/>
                <a:gd name="T19" fmla="*/ 0 h 353"/>
                <a:gd name="T20" fmla="*/ 21 w 21"/>
                <a:gd name="T21" fmla="*/ 353 h 353"/>
              </a:gdLst>
              <a:ahLst/>
              <a:cxnLst>
                <a:cxn ang="T12">
                  <a:pos x="T0" y="T1"/>
                </a:cxn>
                <a:cxn ang="T13">
                  <a:pos x="T2" y="T3"/>
                </a:cxn>
                <a:cxn ang="T14">
                  <a:pos x="T4" y="T5"/>
                </a:cxn>
                <a:cxn ang="T15">
                  <a:pos x="T6" y="T7"/>
                </a:cxn>
                <a:cxn ang="T16">
                  <a:pos x="T8" y="T9"/>
                </a:cxn>
                <a:cxn ang="T17">
                  <a:pos x="T10" y="T11"/>
                </a:cxn>
              </a:cxnLst>
              <a:rect l="T18" t="T19" r="T20" b="T21"/>
              <a:pathLst>
                <a:path w="21" h="353">
                  <a:moveTo>
                    <a:pt x="16" y="0"/>
                  </a:moveTo>
                  <a:lnTo>
                    <a:pt x="0" y="4"/>
                  </a:lnTo>
                  <a:lnTo>
                    <a:pt x="4" y="352"/>
                  </a:lnTo>
                  <a:lnTo>
                    <a:pt x="20" y="352"/>
                  </a:lnTo>
                  <a:lnTo>
                    <a:pt x="15" y="0"/>
                  </a:lnTo>
                  <a:lnTo>
                    <a:pt x="16"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513" name="Freeform 143"/>
            <p:cNvSpPr>
              <a:spLocks/>
            </p:cNvSpPr>
            <p:nvPr/>
          </p:nvSpPr>
          <p:spPr bwMode="auto">
            <a:xfrm>
              <a:off x="2354" y="1914"/>
              <a:ext cx="17" cy="320"/>
            </a:xfrm>
            <a:custGeom>
              <a:avLst/>
              <a:gdLst>
                <a:gd name="T0" fmla="*/ 16 w 17"/>
                <a:gd name="T1" fmla="*/ 0 h 320"/>
                <a:gd name="T2" fmla="*/ 0 w 17"/>
                <a:gd name="T3" fmla="*/ 5 h 320"/>
                <a:gd name="T4" fmla="*/ 2 w 17"/>
                <a:gd name="T5" fmla="*/ 319 h 320"/>
                <a:gd name="T6" fmla="*/ 15 w 17"/>
                <a:gd name="T7" fmla="*/ 319 h 320"/>
                <a:gd name="T8" fmla="*/ 16 w 17"/>
                <a:gd name="T9" fmla="*/ 0 h 320"/>
                <a:gd name="T10" fmla="*/ 0 60000 65536"/>
                <a:gd name="T11" fmla="*/ 0 60000 65536"/>
                <a:gd name="T12" fmla="*/ 0 60000 65536"/>
                <a:gd name="T13" fmla="*/ 0 60000 65536"/>
                <a:gd name="T14" fmla="*/ 0 60000 65536"/>
                <a:gd name="T15" fmla="*/ 0 w 17"/>
                <a:gd name="T16" fmla="*/ 0 h 320"/>
                <a:gd name="T17" fmla="*/ 17 w 17"/>
                <a:gd name="T18" fmla="*/ 320 h 320"/>
              </a:gdLst>
              <a:ahLst/>
              <a:cxnLst>
                <a:cxn ang="T10">
                  <a:pos x="T0" y="T1"/>
                </a:cxn>
                <a:cxn ang="T11">
                  <a:pos x="T2" y="T3"/>
                </a:cxn>
                <a:cxn ang="T12">
                  <a:pos x="T4" y="T5"/>
                </a:cxn>
                <a:cxn ang="T13">
                  <a:pos x="T6" y="T7"/>
                </a:cxn>
                <a:cxn ang="T14">
                  <a:pos x="T8" y="T9"/>
                </a:cxn>
              </a:cxnLst>
              <a:rect l="T15" t="T16" r="T17" b="T18"/>
              <a:pathLst>
                <a:path w="17" h="320">
                  <a:moveTo>
                    <a:pt x="16" y="0"/>
                  </a:moveTo>
                  <a:lnTo>
                    <a:pt x="0" y="5"/>
                  </a:lnTo>
                  <a:lnTo>
                    <a:pt x="2" y="319"/>
                  </a:lnTo>
                  <a:lnTo>
                    <a:pt x="15" y="319"/>
                  </a:lnTo>
                  <a:lnTo>
                    <a:pt x="16" y="0"/>
                  </a:lnTo>
                </a:path>
              </a:pathLst>
            </a:custGeom>
            <a:solidFill>
              <a:srgbClr val="000066"/>
            </a:solidFill>
            <a:ln w="12700" cap="rnd" cmpd="sng">
              <a:noFill/>
              <a:prstDash val="solid"/>
              <a:round/>
              <a:headEnd type="none" w="med" len="med"/>
              <a:tailEnd type="none" w="med" len="med"/>
            </a:ln>
          </p:spPr>
          <p:txBody>
            <a:bodyPr/>
            <a:lstStyle/>
            <a:p>
              <a:endParaRPr lang="en-GB"/>
            </a:p>
          </p:txBody>
        </p:sp>
        <p:sp>
          <p:nvSpPr>
            <p:cNvPr id="19514" name="Freeform 144"/>
            <p:cNvSpPr>
              <a:spLocks/>
            </p:cNvSpPr>
            <p:nvPr/>
          </p:nvSpPr>
          <p:spPr bwMode="auto">
            <a:xfrm>
              <a:off x="2354" y="1914"/>
              <a:ext cx="20" cy="327"/>
            </a:xfrm>
            <a:custGeom>
              <a:avLst/>
              <a:gdLst>
                <a:gd name="T0" fmla="*/ 16 w 20"/>
                <a:gd name="T1" fmla="*/ 0 h 327"/>
                <a:gd name="T2" fmla="*/ 0 w 20"/>
                <a:gd name="T3" fmla="*/ 5 h 327"/>
                <a:gd name="T4" fmla="*/ 5 w 20"/>
                <a:gd name="T5" fmla="*/ 326 h 327"/>
                <a:gd name="T6" fmla="*/ 19 w 20"/>
                <a:gd name="T7" fmla="*/ 326 h 327"/>
                <a:gd name="T8" fmla="*/ 16 w 20"/>
                <a:gd name="T9" fmla="*/ 0 h 327"/>
                <a:gd name="T10" fmla="*/ 0 60000 65536"/>
                <a:gd name="T11" fmla="*/ 0 60000 65536"/>
                <a:gd name="T12" fmla="*/ 0 60000 65536"/>
                <a:gd name="T13" fmla="*/ 0 60000 65536"/>
                <a:gd name="T14" fmla="*/ 0 60000 65536"/>
                <a:gd name="T15" fmla="*/ 0 w 20"/>
                <a:gd name="T16" fmla="*/ 0 h 327"/>
                <a:gd name="T17" fmla="*/ 20 w 20"/>
                <a:gd name="T18" fmla="*/ 327 h 327"/>
              </a:gdLst>
              <a:ahLst/>
              <a:cxnLst>
                <a:cxn ang="T10">
                  <a:pos x="T0" y="T1"/>
                </a:cxn>
                <a:cxn ang="T11">
                  <a:pos x="T2" y="T3"/>
                </a:cxn>
                <a:cxn ang="T12">
                  <a:pos x="T4" y="T5"/>
                </a:cxn>
                <a:cxn ang="T13">
                  <a:pos x="T6" y="T7"/>
                </a:cxn>
                <a:cxn ang="T14">
                  <a:pos x="T8" y="T9"/>
                </a:cxn>
              </a:cxnLst>
              <a:rect l="T15" t="T16" r="T17" b="T18"/>
              <a:pathLst>
                <a:path w="20" h="327">
                  <a:moveTo>
                    <a:pt x="16" y="0"/>
                  </a:moveTo>
                  <a:lnTo>
                    <a:pt x="0" y="5"/>
                  </a:lnTo>
                  <a:lnTo>
                    <a:pt x="5" y="326"/>
                  </a:lnTo>
                  <a:lnTo>
                    <a:pt x="19" y="326"/>
                  </a:lnTo>
                  <a:lnTo>
                    <a:pt x="16" y="0"/>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515" name="Freeform 145"/>
            <p:cNvSpPr>
              <a:spLocks/>
            </p:cNvSpPr>
            <p:nvPr/>
          </p:nvSpPr>
          <p:spPr bwMode="auto">
            <a:xfrm>
              <a:off x="2341" y="1986"/>
              <a:ext cx="160" cy="168"/>
            </a:xfrm>
            <a:custGeom>
              <a:avLst/>
              <a:gdLst>
                <a:gd name="T0" fmla="*/ 81 w 160"/>
                <a:gd name="T1" fmla="*/ 166 h 168"/>
                <a:gd name="T2" fmla="*/ 73 w 160"/>
                <a:gd name="T3" fmla="*/ 167 h 168"/>
                <a:gd name="T4" fmla="*/ 64 w 160"/>
                <a:gd name="T5" fmla="*/ 166 h 168"/>
                <a:gd name="T6" fmla="*/ 58 w 160"/>
                <a:gd name="T7" fmla="*/ 165 h 168"/>
                <a:gd name="T8" fmla="*/ 50 w 160"/>
                <a:gd name="T9" fmla="*/ 161 h 168"/>
                <a:gd name="T10" fmla="*/ 43 w 160"/>
                <a:gd name="T11" fmla="*/ 158 h 168"/>
                <a:gd name="T12" fmla="*/ 37 w 160"/>
                <a:gd name="T13" fmla="*/ 154 h 168"/>
                <a:gd name="T14" fmla="*/ 31 w 160"/>
                <a:gd name="T15" fmla="*/ 149 h 168"/>
                <a:gd name="T16" fmla="*/ 24 w 160"/>
                <a:gd name="T17" fmla="*/ 143 h 168"/>
                <a:gd name="T18" fmla="*/ 18 w 160"/>
                <a:gd name="T19" fmla="*/ 137 h 168"/>
                <a:gd name="T20" fmla="*/ 15 w 160"/>
                <a:gd name="T21" fmla="*/ 132 h 168"/>
                <a:gd name="T22" fmla="*/ 11 w 160"/>
                <a:gd name="T23" fmla="*/ 126 h 168"/>
                <a:gd name="T24" fmla="*/ 7 w 160"/>
                <a:gd name="T25" fmla="*/ 117 h 168"/>
                <a:gd name="T26" fmla="*/ 4 w 160"/>
                <a:gd name="T27" fmla="*/ 111 h 168"/>
                <a:gd name="T28" fmla="*/ 0 w 160"/>
                <a:gd name="T29" fmla="*/ 102 h 168"/>
                <a:gd name="T30" fmla="*/ 1 w 160"/>
                <a:gd name="T31" fmla="*/ 94 h 168"/>
                <a:gd name="T32" fmla="*/ 0 w 160"/>
                <a:gd name="T33" fmla="*/ 86 h 168"/>
                <a:gd name="T34" fmla="*/ 2 w 160"/>
                <a:gd name="T35" fmla="*/ 68 h 168"/>
                <a:gd name="T36" fmla="*/ 6 w 160"/>
                <a:gd name="T37" fmla="*/ 53 h 168"/>
                <a:gd name="T38" fmla="*/ 13 w 160"/>
                <a:gd name="T39" fmla="*/ 38 h 168"/>
                <a:gd name="T40" fmla="*/ 23 w 160"/>
                <a:gd name="T41" fmla="*/ 26 h 168"/>
                <a:gd name="T42" fmla="*/ 34 w 160"/>
                <a:gd name="T43" fmla="*/ 16 h 168"/>
                <a:gd name="T44" fmla="*/ 48 w 160"/>
                <a:gd name="T45" fmla="*/ 6 h 168"/>
                <a:gd name="T46" fmla="*/ 63 w 160"/>
                <a:gd name="T47" fmla="*/ 2 h 168"/>
                <a:gd name="T48" fmla="*/ 78 w 160"/>
                <a:gd name="T49" fmla="*/ 0 h 168"/>
                <a:gd name="T50" fmla="*/ 88 w 160"/>
                <a:gd name="T51" fmla="*/ 0 h 168"/>
                <a:gd name="T52" fmla="*/ 95 w 160"/>
                <a:gd name="T53" fmla="*/ 2 h 168"/>
                <a:gd name="T54" fmla="*/ 103 w 160"/>
                <a:gd name="T55" fmla="*/ 3 h 168"/>
                <a:gd name="T56" fmla="*/ 110 w 160"/>
                <a:gd name="T57" fmla="*/ 6 h 168"/>
                <a:gd name="T58" fmla="*/ 117 w 160"/>
                <a:gd name="T59" fmla="*/ 10 h 168"/>
                <a:gd name="T60" fmla="*/ 123 w 160"/>
                <a:gd name="T61" fmla="*/ 15 h 168"/>
                <a:gd name="T62" fmla="*/ 129 w 160"/>
                <a:gd name="T63" fmla="*/ 19 h 168"/>
                <a:gd name="T64" fmla="*/ 135 w 160"/>
                <a:gd name="T65" fmla="*/ 23 h 168"/>
                <a:gd name="T66" fmla="*/ 141 w 160"/>
                <a:gd name="T67" fmla="*/ 30 h 168"/>
                <a:gd name="T68" fmla="*/ 145 w 160"/>
                <a:gd name="T69" fmla="*/ 37 h 168"/>
                <a:gd name="T70" fmla="*/ 150 w 160"/>
                <a:gd name="T71" fmla="*/ 44 h 168"/>
                <a:gd name="T72" fmla="*/ 153 w 160"/>
                <a:gd name="T73" fmla="*/ 50 h 168"/>
                <a:gd name="T74" fmla="*/ 156 w 160"/>
                <a:gd name="T75" fmla="*/ 59 h 168"/>
                <a:gd name="T76" fmla="*/ 158 w 160"/>
                <a:gd name="T77" fmla="*/ 67 h 168"/>
                <a:gd name="T78" fmla="*/ 159 w 160"/>
                <a:gd name="T79" fmla="*/ 74 h 168"/>
                <a:gd name="T80" fmla="*/ 158 w 160"/>
                <a:gd name="T81" fmla="*/ 83 h 168"/>
                <a:gd name="T82" fmla="*/ 159 w 160"/>
                <a:gd name="T83" fmla="*/ 100 h 168"/>
                <a:gd name="T84" fmla="*/ 152 w 160"/>
                <a:gd name="T85" fmla="*/ 116 h 168"/>
                <a:gd name="T86" fmla="*/ 147 w 160"/>
                <a:gd name="T87" fmla="*/ 130 h 168"/>
                <a:gd name="T88" fmla="*/ 137 w 160"/>
                <a:gd name="T89" fmla="*/ 142 h 168"/>
                <a:gd name="T90" fmla="*/ 125 w 160"/>
                <a:gd name="T91" fmla="*/ 152 h 168"/>
                <a:gd name="T92" fmla="*/ 113 w 160"/>
                <a:gd name="T93" fmla="*/ 161 h 168"/>
                <a:gd name="T94" fmla="*/ 97 w 160"/>
                <a:gd name="T95" fmla="*/ 165 h 168"/>
                <a:gd name="T96" fmla="*/ 81 w 160"/>
                <a:gd name="T97" fmla="*/ 166 h 1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0"/>
                <a:gd name="T148" fmla="*/ 0 h 168"/>
                <a:gd name="T149" fmla="*/ 160 w 160"/>
                <a:gd name="T150" fmla="*/ 168 h 1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0" h="168">
                  <a:moveTo>
                    <a:pt x="81" y="166"/>
                  </a:moveTo>
                  <a:lnTo>
                    <a:pt x="73" y="167"/>
                  </a:lnTo>
                  <a:lnTo>
                    <a:pt x="64" y="166"/>
                  </a:lnTo>
                  <a:lnTo>
                    <a:pt x="58" y="165"/>
                  </a:lnTo>
                  <a:lnTo>
                    <a:pt x="50" y="161"/>
                  </a:lnTo>
                  <a:lnTo>
                    <a:pt x="43" y="158"/>
                  </a:lnTo>
                  <a:lnTo>
                    <a:pt x="37" y="154"/>
                  </a:lnTo>
                  <a:lnTo>
                    <a:pt x="31" y="149"/>
                  </a:lnTo>
                  <a:lnTo>
                    <a:pt x="24" y="143"/>
                  </a:lnTo>
                  <a:lnTo>
                    <a:pt x="18" y="137"/>
                  </a:lnTo>
                  <a:lnTo>
                    <a:pt x="15" y="132"/>
                  </a:lnTo>
                  <a:lnTo>
                    <a:pt x="11" y="126"/>
                  </a:lnTo>
                  <a:lnTo>
                    <a:pt x="7" y="117"/>
                  </a:lnTo>
                  <a:lnTo>
                    <a:pt x="4" y="111"/>
                  </a:lnTo>
                  <a:lnTo>
                    <a:pt x="0" y="102"/>
                  </a:lnTo>
                  <a:lnTo>
                    <a:pt x="1" y="94"/>
                  </a:lnTo>
                  <a:lnTo>
                    <a:pt x="0" y="86"/>
                  </a:lnTo>
                  <a:lnTo>
                    <a:pt x="2" y="68"/>
                  </a:lnTo>
                  <a:lnTo>
                    <a:pt x="6" y="53"/>
                  </a:lnTo>
                  <a:lnTo>
                    <a:pt x="13" y="38"/>
                  </a:lnTo>
                  <a:lnTo>
                    <a:pt x="23" y="26"/>
                  </a:lnTo>
                  <a:lnTo>
                    <a:pt x="34" y="16"/>
                  </a:lnTo>
                  <a:lnTo>
                    <a:pt x="48" y="6"/>
                  </a:lnTo>
                  <a:lnTo>
                    <a:pt x="63" y="2"/>
                  </a:lnTo>
                  <a:lnTo>
                    <a:pt x="78" y="0"/>
                  </a:lnTo>
                  <a:lnTo>
                    <a:pt x="88" y="0"/>
                  </a:lnTo>
                  <a:lnTo>
                    <a:pt x="95" y="2"/>
                  </a:lnTo>
                  <a:lnTo>
                    <a:pt x="103" y="3"/>
                  </a:lnTo>
                  <a:lnTo>
                    <a:pt x="110" y="6"/>
                  </a:lnTo>
                  <a:lnTo>
                    <a:pt x="117" y="10"/>
                  </a:lnTo>
                  <a:lnTo>
                    <a:pt x="123" y="15"/>
                  </a:lnTo>
                  <a:lnTo>
                    <a:pt x="129" y="19"/>
                  </a:lnTo>
                  <a:lnTo>
                    <a:pt x="135" y="23"/>
                  </a:lnTo>
                  <a:lnTo>
                    <a:pt x="141" y="30"/>
                  </a:lnTo>
                  <a:lnTo>
                    <a:pt x="145" y="37"/>
                  </a:lnTo>
                  <a:lnTo>
                    <a:pt x="150" y="44"/>
                  </a:lnTo>
                  <a:lnTo>
                    <a:pt x="153" y="50"/>
                  </a:lnTo>
                  <a:lnTo>
                    <a:pt x="156" y="59"/>
                  </a:lnTo>
                  <a:lnTo>
                    <a:pt x="158" y="67"/>
                  </a:lnTo>
                  <a:lnTo>
                    <a:pt x="159" y="74"/>
                  </a:lnTo>
                  <a:lnTo>
                    <a:pt x="158" y="83"/>
                  </a:lnTo>
                  <a:lnTo>
                    <a:pt x="159" y="100"/>
                  </a:lnTo>
                  <a:lnTo>
                    <a:pt x="152" y="116"/>
                  </a:lnTo>
                  <a:lnTo>
                    <a:pt x="147" y="130"/>
                  </a:lnTo>
                  <a:lnTo>
                    <a:pt x="137" y="142"/>
                  </a:lnTo>
                  <a:lnTo>
                    <a:pt x="125" y="152"/>
                  </a:lnTo>
                  <a:lnTo>
                    <a:pt x="113" y="161"/>
                  </a:lnTo>
                  <a:lnTo>
                    <a:pt x="97" y="165"/>
                  </a:lnTo>
                  <a:lnTo>
                    <a:pt x="81" y="166"/>
                  </a:lnTo>
                </a:path>
              </a:pathLst>
            </a:custGeom>
            <a:solidFill>
              <a:srgbClr val="000066"/>
            </a:solidFill>
            <a:ln w="12700" cap="rnd" cmpd="sng">
              <a:noFill/>
              <a:prstDash val="solid"/>
              <a:round/>
              <a:headEnd type="none" w="med" len="med"/>
              <a:tailEnd type="none" w="med" len="med"/>
            </a:ln>
          </p:spPr>
          <p:txBody>
            <a:bodyPr/>
            <a:lstStyle/>
            <a:p>
              <a:endParaRPr lang="en-GB"/>
            </a:p>
          </p:txBody>
        </p:sp>
        <p:sp>
          <p:nvSpPr>
            <p:cNvPr id="19516" name="Freeform 146"/>
            <p:cNvSpPr>
              <a:spLocks/>
            </p:cNvSpPr>
            <p:nvPr/>
          </p:nvSpPr>
          <p:spPr bwMode="auto">
            <a:xfrm>
              <a:off x="2340" y="1987"/>
              <a:ext cx="166" cy="175"/>
            </a:xfrm>
            <a:custGeom>
              <a:avLst/>
              <a:gdLst>
                <a:gd name="T0" fmla="*/ 84 w 166"/>
                <a:gd name="T1" fmla="*/ 174 h 175"/>
                <a:gd name="T2" fmla="*/ 84 w 166"/>
                <a:gd name="T3" fmla="*/ 174 h 175"/>
                <a:gd name="T4" fmla="*/ 76 w 166"/>
                <a:gd name="T5" fmla="*/ 173 h 175"/>
                <a:gd name="T6" fmla="*/ 67 w 166"/>
                <a:gd name="T7" fmla="*/ 172 h 175"/>
                <a:gd name="T8" fmla="*/ 59 w 166"/>
                <a:gd name="T9" fmla="*/ 170 h 175"/>
                <a:gd name="T10" fmla="*/ 52 w 166"/>
                <a:gd name="T11" fmla="*/ 166 h 175"/>
                <a:gd name="T12" fmla="*/ 44 w 166"/>
                <a:gd name="T13" fmla="*/ 163 h 175"/>
                <a:gd name="T14" fmla="*/ 37 w 166"/>
                <a:gd name="T15" fmla="*/ 159 h 175"/>
                <a:gd name="T16" fmla="*/ 31 w 166"/>
                <a:gd name="T17" fmla="*/ 155 h 175"/>
                <a:gd name="T18" fmla="*/ 25 w 166"/>
                <a:gd name="T19" fmla="*/ 149 h 175"/>
                <a:gd name="T20" fmla="*/ 19 w 166"/>
                <a:gd name="T21" fmla="*/ 142 h 175"/>
                <a:gd name="T22" fmla="*/ 15 w 166"/>
                <a:gd name="T23" fmla="*/ 136 h 175"/>
                <a:gd name="T24" fmla="*/ 10 w 166"/>
                <a:gd name="T25" fmla="*/ 130 h 175"/>
                <a:gd name="T26" fmla="*/ 7 w 166"/>
                <a:gd name="T27" fmla="*/ 122 h 175"/>
                <a:gd name="T28" fmla="*/ 4 w 166"/>
                <a:gd name="T29" fmla="*/ 114 h 175"/>
                <a:gd name="T30" fmla="*/ 1 w 166"/>
                <a:gd name="T31" fmla="*/ 106 h 175"/>
                <a:gd name="T32" fmla="*/ 0 w 166"/>
                <a:gd name="T33" fmla="*/ 95 h 175"/>
                <a:gd name="T34" fmla="*/ 0 w 166"/>
                <a:gd name="T35" fmla="*/ 88 h 175"/>
                <a:gd name="T36" fmla="*/ 2 w 166"/>
                <a:gd name="T37" fmla="*/ 71 h 175"/>
                <a:gd name="T38" fmla="*/ 5 w 166"/>
                <a:gd name="T39" fmla="*/ 55 h 175"/>
                <a:gd name="T40" fmla="*/ 13 w 166"/>
                <a:gd name="T41" fmla="*/ 39 h 175"/>
                <a:gd name="T42" fmla="*/ 23 w 166"/>
                <a:gd name="T43" fmla="*/ 27 h 175"/>
                <a:gd name="T44" fmla="*/ 35 w 166"/>
                <a:gd name="T45" fmla="*/ 16 h 175"/>
                <a:gd name="T46" fmla="*/ 50 w 166"/>
                <a:gd name="T47" fmla="*/ 7 h 175"/>
                <a:gd name="T48" fmla="*/ 65 w 166"/>
                <a:gd name="T49" fmla="*/ 2 h 175"/>
                <a:gd name="T50" fmla="*/ 81 w 166"/>
                <a:gd name="T51" fmla="*/ 0 h 175"/>
                <a:gd name="T52" fmla="*/ 91 w 166"/>
                <a:gd name="T53" fmla="*/ 1 h 175"/>
                <a:gd name="T54" fmla="*/ 98 w 166"/>
                <a:gd name="T55" fmla="*/ 1 h 175"/>
                <a:gd name="T56" fmla="*/ 107 w 166"/>
                <a:gd name="T57" fmla="*/ 3 h 175"/>
                <a:gd name="T58" fmla="*/ 114 w 166"/>
                <a:gd name="T59" fmla="*/ 6 h 175"/>
                <a:gd name="T60" fmla="*/ 121 w 166"/>
                <a:gd name="T61" fmla="*/ 11 h 175"/>
                <a:gd name="T62" fmla="*/ 128 w 166"/>
                <a:gd name="T63" fmla="*/ 15 h 175"/>
                <a:gd name="T64" fmla="*/ 134 w 166"/>
                <a:gd name="T65" fmla="*/ 19 h 175"/>
                <a:gd name="T66" fmla="*/ 140 w 166"/>
                <a:gd name="T67" fmla="*/ 24 h 175"/>
                <a:gd name="T68" fmla="*/ 146 w 166"/>
                <a:gd name="T69" fmla="*/ 31 h 175"/>
                <a:gd name="T70" fmla="*/ 150 w 166"/>
                <a:gd name="T71" fmla="*/ 39 h 175"/>
                <a:gd name="T72" fmla="*/ 155 w 166"/>
                <a:gd name="T73" fmla="*/ 46 h 175"/>
                <a:gd name="T74" fmla="*/ 159 w 166"/>
                <a:gd name="T75" fmla="*/ 52 h 175"/>
                <a:gd name="T76" fmla="*/ 160 w 166"/>
                <a:gd name="T77" fmla="*/ 61 h 175"/>
                <a:gd name="T78" fmla="*/ 163 w 166"/>
                <a:gd name="T79" fmla="*/ 68 h 175"/>
                <a:gd name="T80" fmla="*/ 164 w 166"/>
                <a:gd name="T81" fmla="*/ 77 h 175"/>
                <a:gd name="T82" fmla="*/ 165 w 166"/>
                <a:gd name="T83" fmla="*/ 86 h 175"/>
                <a:gd name="T84" fmla="*/ 164 w 166"/>
                <a:gd name="T85" fmla="*/ 104 h 175"/>
                <a:gd name="T86" fmla="*/ 158 w 166"/>
                <a:gd name="T87" fmla="*/ 120 h 175"/>
                <a:gd name="T88" fmla="*/ 151 w 166"/>
                <a:gd name="T89" fmla="*/ 135 h 175"/>
                <a:gd name="T90" fmla="*/ 142 w 166"/>
                <a:gd name="T91" fmla="*/ 148 h 175"/>
                <a:gd name="T92" fmla="*/ 130 w 166"/>
                <a:gd name="T93" fmla="*/ 158 h 175"/>
                <a:gd name="T94" fmla="*/ 115 w 166"/>
                <a:gd name="T95" fmla="*/ 167 h 175"/>
                <a:gd name="T96" fmla="*/ 101 w 166"/>
                <a:gd name="T97" fmla="*/ 171 h 175"/>
                <a:gd name="T98" fmla="*/ 84 w 166"/>
                <a:gd name="T99" fmla="*/ 174 h 17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66"/>
                <a:gd name="T151" fmla="*/ 0 h 175"/>
                <a:gd name="T152" fmla="*/ 166 w 166"/>
                <a:gd name="T153" fmla="*/ 175 h 17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66" h="175">
                  <a:moveTo>
                    <a:pt x="84" y="174"/>
                  </a:moveTo>
                  <a:lnTo>
                    <a:pt x="84" y="174"/>
                  </a:lnTo>
                  <a:lnTo>
                    <a:pt x="76" y="173"/>
                  </a:lnTo>
                  <a:lnTo>
                    <a:pt x="67" y="172"/>
                  </a:lnTo>
                  <a:lnTo>
                    <a:pt x="59" y="170"/>
                  </a:lnTo>
                  <a:lnTo>
                    <a:pt x="52" y="166"/>
                  </a:lnTo>
                  <a:lnTo>
                    <a:pt x="44" y="163"/>
                  </a:lnTo>
                  <a:lnTo>
                    <a:pt x="37" y="159"/>
                  </a:lnTo>
                  <a:lnTo>
                    <a:pt x="31" y="155"/>
                  </a:lnTo>
                  <a:lnTo>
                    <a:pt x="25" y="149"/>
                  </a:lnTo>
                  <a:lnTo>
                    <a:pt x="19" y="142"/>
                  </a:lnTo>
                  <a:lnTo>
                    <a:pt x="15" y="136"/>
                  </a:lnTo>
                  <a:lnTo>
                    <a:pt x="10" y="130"/>
                  </a:lnTo>
                  <a:lnTo>
                    <a:pt x="7" y="122"/>
                  </a:lnTo>
                  <a:lnTo>
                    <a:pt x="4" y="114"/>
                  </a:lnTo>
                  <a:lnTo>
                    <a:pt x="1" y="106"/>
                  </a:lnTo>
                  <a:lnTo>
                    <a:pt x="0" y="95"/>
                  </a:lnTo>
                  <a:lnTo>
                    <a:pt x="0" y="88"/>
                  </a:lnTo>
                  <a:lnTo>
                    <a:pt x="2" y="71"/>
                  </a:lnTo>
                  <a:lnTo>
                    <a:pt x="5" y="55"/>
                  </a:lnTo>
                  <a:lnTo>
                    <a:pt x="13" y="39"/>
                  </a:lnTo>
                  <a:lnTo>
                    <a:pt x="23" y="27"/>
                  </a:lnTo>
                  <a:lnTo>
                    <a:pt x="35" y="16"/>
                  </a:lnTo>
                  <a:lnTo>
                    <a:pt x="50" y="7"/>
                  </a:lnTo>
                  <a:lnTo>
                    <a:pt x="65" y="2"/>
                  </a:lnTo>
                  <a:lnTo>
                    <a:pt x="81" y="0"/>
                  </a:lnTo>
                  <a:lnTo>
                    <a:pt x="91" y="1"/>
                  </a:lnTo>
                  <a:lnTo>
                    <a:pt x="98" y="1"/>
                  </a:lnTo>
                  <a:lnTo>
                    <a:pt x="107" y="3"/>
                  </a:lnTo>
                  <a:lnTo>
                    <a:pt x="114" y="6"/>
                  </a:lnTo>
                  <a:lnTo>
                    <a:pt x="121" y="11"/>
                  </a:lnTo>
                  <a:lnTo>
                    <a:pt x="128" y="15"/>
                  </a:lnTo>
                  <a:lnTo>
                    <a:pt x="134" y="19"/>
                  </a:lnTo>
                  <a:lnTo>
                    <a:pt x="140" y="24"/>
                  </a:lnTo>
                  <a:lnTo>
                    <a:pt x="146" y="31"/>
                  </a:lnTo>
                  <a:lnTo>
                    <a:pt x="150" y="39"/>
                  </a:lnTo>
                  <a:lnTo>
                    <a:pt x="155" y="46"/>
                  </a:lnTo>
                  <a:lnTo>
                    <a:pt x="159" y="52"/>
                  </a:lnTo>
                  <a:lnTo>
                    <a:pt x="160" y="61"/>
                  </a:lnTo>
                  <a:lnTo>
                    <a:pt x="163" y="68"/>
                  </a:lnTo>
                  <a:lnTo>
                    <a:pt x="164" y="77"/>
                  </a:lnTo>
                  <a:lnTo>
                    <a:pt x="165" y="86"/>
                  </a:lnTo>
                  <a:lnTo>
                    <a:pt x="164" y="104"/>
                  </a:lnTo>
                  <a:lnTo>
                    <a:pt x="158" y="120"/>
                  </a:lnTo>
                  <a:lnTo>
                    <a:pt x="151" y="135"/>
                  </a:lnTo>
                  <a:lnTo>
                    <a:pt x="142" y="148"/>
                  </a:lnTo>
                  <a:lnTo>
                    <a:pt x="130" y="158"/>
                  </a:lnTo>
                  <a:lnTo>
                    <a:pt x="115" y="167"/>
                  </a:lnTo>
                  <a:lnTo>
                    <a:pt x="101" y="171"/>
                  </a:lnTo>
                  <a:lnTo>
                    <a:pt x="84" y="174"/>
                  </a:lnTo>
                </a:path>
              </a:pathLst>
            </a:custGeom>
            <a:noFill/>
            <a:ln w="12700" cap="rnd" cmpd="sng">
              <a:solidFill>
                <a:srgbClr val="000000"/>
              </a:solidFill>
              <a:prstDash val="solid"/>
              <a:round/>
              <a:headEnd type="none" w="med" len="med"/>
              <a:tailEnd type="none" w="med" len="med"/>
            </a:ln>
          </p:spPr>
          <p:txBody>
            <a:bodyPr/>
            <a:lstStyle/>
            <a:p>
              <a:endParaRPr lang="en-GB"/>
            </a:p>
          </p:txBody>
        </p:sp>
        <p:sp>
          <p:nvSpPr>
            <p:cNvPr id="19517" name="Freeform 147"/>
            <p:cNvSpPr>
              <a:spLocks/>
            </p:cNvSpPr>
            <p:nvPr/>
          </p:nvSpPr>
          <p:spPr bwMode="auto">
            <a:xfrm>
              <a:off x="2371" y="2022"/>
              <a:ext cx="100" cy="98"/>
            </a:xfrm>
            <a:custGeom>
              <a:avLst/>
              <a:gdLst>
                <a:gd name="T0" fmla="*/ 50 w 100"/>
                <a:gd name="T1" fmla="*/ 97 h 98"/>
                <a:gd name="T2" fmla="*/ 40 w 100"/>
                <a:gd name="T3" fmla="*/ 97 h 98"/>
                <a:gd name="T4" fmla="*/ 32 w 100"/>
                <a:gd name="T5" fmla="*/ 94 h 98"/>
                <a:gd name="T6" fmla="*/ 24 w 100"/>
                <a:gd name="T7" fmla="*/ 89 h 98"/>
                <a:gd name="T8" fmla="*/ 15 w 100"/>
                <a:gd name="T9" fmla="*/ 83 h 98"/>
                <a:gd name="T10" fmla="*/ 10 w 100"/>
                <a:gd name="T11" fmla="*/ 76 h 98"/>
                <a:gd name="T12" fmla="*/ 4 w 100"/>
                <a:gd name="T13" fmla="*/ 67 h 98"/>
                <a:gd name="T14" fmla="*/ 2 w 100"/>
                <a:gd name="T15" fmla="*/ 58 h 98"/>
                <a:gd name="T16" fmla="*/ 0 w 100"/>
                <a:gd name="T17" fmla="*/ 50 h 98"/>
                <a:gd name="T18" fmla="*/ 1 w 100"/>
                <a:gd name="T19" fmla="*/ 38 h 98"/>
                <a:gd name="T20" fmla="*/ 4 w 100"/>
                <a:gd name="T21" fmla="*/ 29 h 98"/>
                <a:gd name="T22" fmla="*/ 8 w 100"/>
                <a:gd name="T23" fmla="*/ 22 h 98"/>
                <a:gd name="T24" fmla="*/ 14 w 100"/>
                <a:gd name="T25" fmla="*/ 14 h 98"/>
                <a:gd name="T26" fmla="*/ 22 w 100"/>
                <a:gd name="T27" fmla="*/ 8 h 98"/>
                <a:gd name="T28" fmla="*/ 30 w 100"/>
                <a:gd name="T29" fmla="*/ 3 h 98"/>
                <a:gd name="T30" fmla="*/ 40 w 100"/>
                <a:gd name="T31" fmla="*/ 0 h 98"/>
                <a:gd name="T32" fmla="*/ 48 w 100"/>
                <a:gd name="T33" fmla="*/ 0 h 98"/>
                <a:gd name="T34" fmla="*/ 59 w 100"/>
                <a:gd name="T35" fmla="*/ 1 h 98"/>
                <a:gd name="T36" fmla="*/ 69 w 100"/>
                <a:gd name="T37" fmla="*/ 2 h 98"/>
                <a:gd name="T38" fmla="*/ 76 w 100"/>
                <a:gd name="T39" fmla="*/ 7 h 98"/>
                <a:gd name="T40" fmla="*/ 83 w 100"/>
                <a:gd name="T41" fmla="*/ 14 h 98"/>
                <a:gd name="T42" fmla="*/ 90 w 100"/>
                <a:gd name="T43" fmla="*/ 19 h 98"/>
                <a:gd name="T44" fmla="*/ 95 w 100"/>
                <a:gd name="T45" fmla="*/ 29 h 98"/>
                <a:gd name="T46" fmla="*/ 98 w 100"/>
                <a:gd name="T47" fmla="*/ 37 h 98"/>
                <a:gd name="T48" fmla="*/ 99 w 100"/>
                <a:gd name="T49" fmla="*/ 46 h 98"/>
                <a:gd name="T50" fmla="*/ 98 w 100"/>
                <a:gd name="T51" fmla="*/ 58 h 98"/>
                <a:gd name="T52" fmla="*/ 96 w 100"/>
                <a:gd name="T53" fmla="*/ 66 h 98"/>
                <a:gd name="T54" fmla="*/ 91 w 100"/>
                <a:gd name="T55" fmla="*/ 74 h 98"/>
                <a:gd name="T56" fmla="*/ 85 w 100"/>
                <a:gd name="T57" fmla="*/ 83 h 98"/>
                <a:gd name="T58" fmla="*/ 79 w 100"/>
                <a:gd name="T59" fmla="*/ 87 h 98"/>
                <a:gd name="T60" fmla="*/ 70 w 100"/>
                <a:gd name="T61" fmla="*/ 93 h 98"/>
                <a:gd name="T62" fmla="*/ 60 w 100"/>
                <a:gd name="T63" fmla="*/ 97 h 98"/>
                <a:gd name="T64" fmla="*/ 50 w 100"/>
                <a:gd name="T65" fmla="*/ 97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0"/>
                <a:gd name="T100" fmla="*/ 0 h 98"/>
                <a:gd name="T101" fmla="*/ 100 w 100"/>
                <a:gd name="T102" fmla="*/ 98 h 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0" h="98">
                  <a:moveTo>
                    <a:pt x="50" y="97"/>
                  </a:moveTo>
                  <a:lnTo>
                    <a:pt x="40" y="97"/>
                  </a:lnTo>
                  <a:lnTo>
                    <a:pt x="32" y="94"/>
                  </a:lnTo>
                  <a:lnTo>
                    <a:pt x="24" y="89"/>
                  </a:lnTo>
                  <a:lnTo>
                    <a:pt x="15" y="83"/>
                  </a:lnTo>
                  <a:lnTo>
                    <a:pt x="10" y="76"/>
                  </a:lnTo>
                  <a:lnTo>
                    <a:pt x="4" y="67"/>
                  </a:lnTo>
                  <a:lnTo>
                    <a:pt x="2" y="58"/>
                  </a:lnTo>
                  <a:lnTo>
                    <a:pt x="0" y="50"/>
                  </a:lnTo>
                  <a:lnTo>
                    <a:pt x="1" y="38"/>
                  </a:lnTo>
                  <a:lnTo>
                    <a:pt x="4" y="29"/>
                  </a:lnTo>
                  <a:lnTo>
                    <a:pt x="8" y="22"/>
                  </a:lnTo>
                  <a:lnTo>
                    <a:pt x="14" y="14"/>
                  </a:lnTo>
                  <a:lnTo>
                    <a:pt x="22" y="8"/>
                  </a:lnTo>
                  <a:lnTo>
                    <a:pt x="30" y="3"/>
                  </a:lnTo>
                  <a:lnTo>
                    <a:pt x="40" y="0"/>
                  </a:lnTo>
                  <a:lnTo>
                    <a:pt x="48" y="0"/>
                  </a:lnTo>
                  <a:lnTo>
                    <a:pt x="59" y="1"/>
                  </a:lnTo>
                  <a:lnTo>
                    <a:pt x="69" y="2"/>
                  </a:lnTo>
                  <a:lnTo>
                    <a:pt x="76" y="7"/>
                  </a:lnTo>
                  <a:lnTo>
                    <a:pt x="83" y="14"/>
                  </a:lnTo>
                  <a:lnTo>
                    <a:pt x="90" y="19"/>
                  </a:lnTo>
                  <a:lnTo>
                    <a:pt x="95" y="29"/>
                  </a:lnTo>
                  <a:lnTo>
                    <a:pt x="98" y="37"/>
                  </a:lnTo>
                  <a:lnTo>
                    <a:pt x="99" y="46"/>
                  </a:lnTo>
                  <a:lnTo>
                    <a:pt x="98" y="58"/>
                  </a:lnTo>
                  <a:lnTo>
                    <a:pt x="96" y="66"/>
                  </a:lnTo>
                  <a:lnTo>
                    <a:pt x="91" y="74"/>
                  </a:lnTo>
                  <a:lnTo>
                    <a:pt x="85" y="83"/>
                  </a:lnTo>
                  <a:lnTo>
                    <a:pt x="79" y="87"/>
                  </a:lnTo>
                  <a:lnTo>
                    <a:pt x="70" y="93"/>
                  </a:lnTo>
                  <a:lnTo>
                    <a:pt x="60" y="97"/>
                  </a:lnTo>
                  <a:lnTo>
                    <a:pt x="50" y="97"/>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19518" name="Freeform 148"/>
            <p:cNvSpPr>
              <a:spLocks/>
            </p:cNvSpPr>
            <p:nvPr/>
          </p:nvSpPr>
          <p:spPr bwMode="auto">
            <a:xfrm>
              <a:off x="2402" y="2051"/>
              <a:ext cx="42" cy="42"/>
            </a:xfrm>
            <a:custGeom>
              <a:avLst/>
              <a:gdLst>
                <a:gd name="T0" fmla="*/ 21 w 42"/>
                <a:gd name="T1" fmla="*/ 0 h 42"/>
                <a:gd name="T2" fmla="*/ 17 w 42"/>
                <a:gd name="T3" fmla="*/ 1 h 42"/>
                <a:gd name="T4" fmla="*/ 12 w 42"/>
                <a:gd name="T5" fmla="*/ 3 h 42"/>
                <a:gd name="T6" fmla="*/ 8 w 42"/>
                <a:gd name="T7" fmla="*/ 4 h 42"/>
                <a:gd name="T8" fmla="*/ 6 w 42"/>
                <a:gd name="T9" fmla="*/ 7 h 42"/>
                <a:gd name="T10" fmla="*/ 3 w 42"/>
                <a:gd name="T11" fmla="*/ 10 h 42"/>
                <a:gd name="T12" fmla="*/ 0 w 42"/>
                <a:gd name="T13" fmla="*/ 14 h 42"/>
                <a:gd name="T14" fmla="*/ 0 w 42"/>
                <a:gd name="T15" fmla="*/ 17 h 42"/>
                <a:gd name="T16" fmla="*/ 0 w 42"/>
                <a:gd name="T17" fmla="*/ 22 h 42"/>
                <a:gd name="T18" fmla="*/ 0 w 42"/>
                <a:gd name="T19" fmla="*/ 25 h 42"/>
                <a:gd name="T20" fmla="*/ 2 w 42"/>
                <a:gd name="T21" fmla="*/ 29 h 42"/>
                <a:gd name="T22" fmla="*/ 5 w 42"/>
                <a:gd name="T23" fmla="*/ 33 h 42"/>
                <a:gd name="T24" fmla="*/ 7 w 42"/>
                <a:gd name="T25" fmla="*/ 35 h 42"/>
                <a:gd name="T26" fmla="*/ 9 w 42"/>
                <a:gd name="T27" fmla="*/ 38 h 42"/>
                <a:gd name="T28" fmla="*/ 14 w 42"/>
                <a:gd name="T29" fmla="*/ 40 h 42"/>
                <a:gd name="T30" fmla="*/ 17 w 42"/>
                <a:gd name="T31" fmla="*/ 40 h 42"/>
                <a:gd name="T32" fmla="*/ 22 w 42"/>
                <a:gd name="T33" fmla="*/ 41 h 42"/>
                <a:gd name="T34" fmla="*/ 29 w 42"/>
                <a:gd name="T35" fmla="*/ 40 h 42"/>
                <a:gd name="T36" fmla="*/ 36 w 42"/>
                <a:gd name="T37" fmla="*/ 35 h 42"/>
                <a:gd name="T38" fmla="*/ 39 w 42"/>
                <a:gd name="T39" fmla="*/ 29 h 42"/>
                <a:gd name="T40" fmla="*/ 41 w 42"/>
                <a:gd name="T41" fmla="*/ 21 h 42"/>
                <a:gd name="T42" fmla="*/ 40 w 42"/>
                <a:gd name="T43" fmla="*/ 17 h 42"/>
                <a:gd name="T44" fmla="*/ 39 w 42"/>
                <a:gd name="T45" fmla="*/ 13 h 42"/>
                <a:gd name="T46" fmla="*/ 37 w 42"/>
                <a:gd name="T47" fmla="*/ 10 h 42"/>
                <a:gd name="T48" fmla="*/ 36 w 42"/>
                <a:gd name="T49" fmla="*/ 7 h 42"/>
                <a:gd name="T50" fmla="*/ 31 w 42"/>
                <a:gd name="T51" fmla="*/ 4 h 42"/>
                <a:gd name="T52" fmla="*/ 28 w 42"/>
                <a:gd name="T53" fmla="*/ 3 h 42"/>
                <a:gd name="T54" fmla="*/ 24 w 42"/>
                <a:gd name="T55" fmla="*/ 1 h 42"/>
                <a:gd name="T56" fmla="*/ 21 w 42"/>
                <a:gd name="T57" fmla="*/ 0 h 4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2"/>
                <a:gd name="T88" fmla="*/ 0 h 42"/>
                <a:gd name="T89" fmla="*/ 42 w 42"/>
                <a:gd name="T90" fmla="*/ 42 h 4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2" h="42">
                  <a:moveTo>
                    <a:pt x="21" y="0"/>
                  </a:moveTo>
                  <a:lnTo>
                    <a:pt x="17" y="1"/>
                  </a:lnTo>
                  <a:lnTo>
                    <a:pt x="12" y="3"/>
                  </a:lnTo>
                  <a:lnTo>
                    <a:pt x="8" y="4"/>
                  </a:lnTo>
                  <a:lnTo>
                    <a:pt x="6" y="7"/>
                  </a:lnTo>
                  <a:lnTo>
                    <a:pt x="3" y="10"/>
                  </a:lnTo>
                  <a:lnTo>
                    <a:pt x="0" y="14"/>
                  </a:lnTo>
                  <a:lnTo>
                    <a:pt x="0" y="17"/>
                  </a:lnTo>
                  <a:lnTo>
                    <a:pt x="0" y="22"/>
                  </a:lnTo>
                  <a:lnTo>
                    <a:pt x="0" y="25"/>
                  </a:lnTo>
                  <a:lnTo>
                    <a:pt x="2" y="29"/>
                  </a:lnTo>
                  <a:lnTo>
                    <a:pt x="5" y="33"/>
                  </a:lnTo>
                  <a:lnTo>
                    <a:pt x="7" y="35"/>
                  </a:lnTo>
                  <a:lnTo>
                    <a:pt x="9" y="38"/>
                  </a:lnTo>
                  <a:lnTo>
                    <a:pt x="14" y="40"/>
                  </a:lnTo>
                  <a:lnTo>
                    <a:pt x="17" y="40"/>
                  </a:lnTo>
                  <a:lnTo>
                    <a:pt x="22" y="41"/>
                  </a:lnTo>
                  <a:lnTo>
                    <a:pt x="29" y="40"/>
                  </a:lnTo>
                  <a:lnTo>
                    <a:pt x="36" y="35"/>
                  </a:lnTo>
                  <a:lnTo>
                    <a:pt x="39" y="29"/>
                  </a:lnTo>
                  <a:lnTo>
                    <a:pt x="41" y="21"/>
                  </a:lnTo>
                  <a:lnTo>
                    <a:pt x="40" y="17"/>
                  </a:lnTo>
                  <a:lnTo>
                    <a:pt x="39" y="13"/>
                  </a:lnTo>
                  <a:lnTo>
                    <a:pt x="37" y="10"/>
                  </a:lnTo>
                  <a:lnTo>
                    <a:pt x="36" y="7"/>
                  </a:lnTo>
                  <a:lnTo>
                    <a:pt x="31" y="4"/>
                  </a:lnTo>
                  <a:lnTo>
                    <a:pt x="28" y="3"/>
                  </a:lnTo>
                  <a:lnTo>
                    <a:pt x="24" y="1"/>
                  </a:lnTo>
                  <a:lnTo>
                    <a:pt x="21" y="0"/>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19519" name="Freeform 149"/>
            <p:cNvSpPr>
              <a:spLocks/>
            </p:cNvSpPr>
            <p:nvPr/>
          </p:nvSpPr>
          <p:spPr bwMode="auto">
            <a:xfrm>
              <a:off x="1728" y="1808"/>
              <a:ext cx="43" cy="155"/>
            </a:xfrm>
            <a:custGeom>
              <a:avLst/>
              <a:gdLst>
                <a:gd name="T0" fmla="*/ 41 w 43"/>
                <a:gd name="T1" fmla="*/ 0 h 155"/>
                <a:gd name="T2" fmla="*/ 0 w 43"/>
                <a:gd name="T3" fmla="*/ 0 h 155"/>
                <a:gd name="T4" fmla="*/ 0 w 43"/>
                <a:gd name="T5" fmla="*/ 154 h 155"/>
                <a:gd name="T6" fmla="*/ 42 w 43"/>
                <a:gd name="T7" fmla="*/ 154 h 155"/>
                <a:gd name="T8" fmla="*/ 41 w 43"/>
                <a:gd name="T9" fmla="*/ 0 h 155"/>
                <a:gd name="T10" fmla="*/ 0 60000 65536"/>
                <a:gd name="T11" fmla="*/ 0 60000 65536"/>
                <a:gd name="T12" fmla="*/ 0 60000 65536"/>
                <a:gd name="T13" fmla="*/ 0 60000 65536"/>
                <a:gd name="T14" fmla="*/ 0 60000 65536"/>
                <a:gd name="T15" fmla="*/ 0 w 43"/>
                <a:gd name="T16" fmla="*/ 0 h 155"/>
                <a:gd name="T17" fmla="*/ 43 w 43"/>
                <a:gd name="T18" fmla="*/ 155 h 155"/>
              </a:gdLst>
              <a:ahLst/>
              <a:cxnLst>
                <a:cxn ang="T10">
                  <a:pos x="T0" y="T1"/>
                </a:cxn>
                <a:cxn ang="T11">
                  <a:pos x="T2" y="T3"/>
                </a:cxn>
                <a:cxn ang="T12">
                  <a:pos x="T4" y="T5"/>
                </a:cxn>
                <a:cxn ang="T13">
                  <a:pos x="T6" y="T7"/>
                </a:cxn>
                <a:cxn ang="T14">
                  <a:pos x="T8" y="T9"/>
                </a:cxn>
              </a:cxnLst>
              <a:rect l="T15" t="T16" r="T17" b="T18"/>
              <a:pathLst>
                <a:path w="43" h="155">
                  <a:moveTo>
                    <a:pt x="41" y="0"/>
                  </a:moveTo>
                  <a:lnTo>
                    <a:pt x="0" y="0"/>
                  </a:lnTo>
                  <a:lnTo>
                    <a:pt x="0" y="154"/>
                  </a:lnTo>
                  <a:lnTo>
                    <a:pt x="42" y="154"/>
                  </a:lnTo>
                  <a:lnTo>
                    <a:pt x="41" y="0"/>
                  </a:lnTo>
                </a:path>
              </a:pathLst>
            </a:custGeom>
            <a:solidFill>
              <a:srgbClr val="FF0000"/>
            </a:solidFill>
            <a:ln w="12700" cap="rnd" cmpd="sng">
              <a:noFill/>
              <a:prstDash val="solid"/>
              <a:round/>
              <a:headEnd type="none" w="med" len="med"/>
              <a:tailEnd type="none" w="med" len="med"/>
            </a:ln>
          </p:spPr>
          <p:txBody>
            <a:bodyPr/>
            <a:lstStyle/>
            <a:p>
              <a:endParaRPr lang="en-GB"/>
            </a:p>
          </p:txBody>
        </p:sp>
        <p:sp>
          <p:nvSpPr>
            <p:cNvPr id="19520" name="Freeform 150"/>
            <p:cNvSpPr>
              <a:spLocks/>
            </p:cNvSpPr>
            <p:nvPr/>
          </p:nvSpPr>
          <p:spPr bwMode="auto">
            <a:xfrm>
              <a:off x="1683" y="1809"/>
              <a:ext cx="43" cy="154"/>
            </a:xfrm>
            <a:custGeom>
              <a:avLst/>
              <a:gdLst>
                <a:gd name="T0" fmla="*/ 41 w 43"/>
                <a:gd name="T1" fmla="*/ 0 h 154"/>
                <a:gd name="T2" fmla="*/ 0 w 43"/>
                <a:gd name="T3" fmla="*/ 0 h 154"/>
                <a:gd name="T4" fmla="*/ 1 w 43"/>
                <a:gd name="T5" fmla="*/ 152 h 154"/>
                <a:gd name="T6" fmla="*/ 42 w 43"/>
                <a:gd name="T7" fmla="*/ 153 h 154"/>
                <a:gd name="T8" fmla="*/ 41 w 43"/>
                <a:gd name="T9" fmla="*/ 0 h 154"/>
                <a:gd name="T10" fmla="*/ 0 60000 65536"/>
                <a:gd name="T11" fmla="*/ 0 60000 65536"/>
                <a:gd name="T12" fmla="*/ 0 60000 65536"/>
                <a:gd name="T13" fmla="*/ 0 60000 65536"/>
                <a:gd name="T14" fmla="*/ 0 60000 65536"/>
                <a:gd name="T15" fmla="*/ 0 w 43"/>
                <a:gd name="T16" fmla="*/ 0 h 154"/>
                <a:gd name="T17" fmla="*/ 43 w 43"/>
                <a:gd name="T18" fmla="*/ 154 h 154"/>
              </a:gdLst>
              <a:ahLst/>
              <a:cxnLst>
                <a:cxn ang="T10">
                  <a:pos x="T0" y="T1"/>
                </a:cxn>
                <a:cxn ang="T11">
                  <a:pos x="T2" y="T3"/>
                </a:cxn>
                <a:cxn ang="T12">
                  <a:pos x="T4" y="T5"/>
                </a:cxn>
                <a:cxn ang="T13">
                  <a:pos x="T6" y="T7"/>
                </a:cxn>
                <a:cxn ang="T14">
                  <a:pos x="T8" y="T9"/>
                </a:cxn>
              </a:cxnLst>
              <a:rect l="T15" t="T16" r="T17" b="T18"/>
              <a:pathLst>
                <a:path w="43" h="154">
                  <a:moveTo>
                    <a:pt x="41" y="0"/>
                  </a:moveTo>
                  <a:lnTo>
                    <a:pt x="0" y="0"/>
                  </a:lnTo>
                  <a:lnTo>
                    <a:pt x="1" y="152"/>
                  </a:lnTo>
                  <a:lnTo>
                    <a:pt x="42" y="153"/>
                  </a:lnTo>
                  <a:lnTo>
                    <a:pt x="41" y="0"/>
                  </a:lnTo>
                </a:path>
              </a:pathLst>
            </a:custGeom>
            <a:solidFill>
              <a:srgbClr val="FFFFFF"/>
            </a:solidFill>
            <a:ln w="12700" cap="rnd" cmpd="sng">
              <a:noFill/>
              <a:prstDash val="solid"/>
              <a:round/>
              <a:headEnd type="none" w="med" len="med"/>
              <a:tailEnd type="none" w="med" len="med"/>
            </a:ln>
          </p:spPr>
          <p:txBody>
            <a:bodyPr/>
            <a:lstStyle/>
            <a:p>
              <a:endParaRPr lang="en-GB"/>
            </a:p>
          </p:txBody>
        </p:sp>
        <p:sp>
          <p:nvSpPr>
            <p:cNvPr id="19521" name="Freeform 151"/>
            <p:cNvSpPr>
              <a:spLocks/>
            </p:cNvSpPr>
            <p:nvPr/>
          </p:nvSpPr>
          <p:spPr bwMode="auto">
            <a:xfrm>
              <a:off x="1644" y="1805"/>
              <a:ext cx="42" cy="156"/>
            </a:xfrm>
            <a:custGeom>
              <a:avLst/>
              <a:gdLst>
                <a:gd name="T0" fmla="*/ 41 w 42"/>
                <a:gd name="T1" fmla="*/ 0 h 156"/>
                <a:gd name="T2" fmla="*/ 1 w 42"/>
                <a:gd name="T3" fmla="*/ 1 h 156"/>
                <a:gd name="T4" fmla="*/ 0 w 42"/>
                <a:gd name="T5" fmla="*/ 155 h 156"/>
                <a:gd name="T6" fmla="*/ 41 w 42"/>
                <a:gd name="T7" fmla="*/ 154 h 156"/>
                <a:gd name="T8" fmla="*/ 41 w 42"/>
                <a:gd name="T9" fmla="*/ 0 h 156"/>
                <a:gd name="T10" fmla="*/ 0 60000 65536"/>
                <a:gd name="T11" fmla="*/ 0 60000 65536"/>
                <a:gd name="T12" fmla="*/ 0 60000 65536"/>
                <a:gd name="T13" fmla="*/ 0 60000 65536"/>
                <a:gd name="T14" fmla="*/ 0 60000 65536"/>
                <a:gd name="T15" fmla="*/ 0 w 42"/>
                <a:gd name="T16" fmla="*/ 0 h 156"/>
                <a:gd name="T17" fmla="*/ 42 w 42"/>
                <a:gd name="T18" fmla="*/ 156 h 156"/>
              </a:gdLst>
              <a:ahLst/>
              <a:cxnLst>
                <a:cxn ang="T10">
                  <a:pos x="T0" y="T1"/>
                </a:cxn>
                <a:cxn ang="T11">
                  <a:pos x="T2" y="T3"/>
                </a:cxn>
                <a:cxn ang="T12">
                  <a:pos x="T4" y="T5"/>
                </a:cxn>
                <a:cxn ang="T13">
                  <a:pos x="T6" y="T7"/>
                </a:cxn>
                <a:cxn ang="T14">
                  <a:pos x="T8" y="T9"/>
                </a:cxn>
              </a:cxnLst>
              <a:rect l="T15" t="T16" r="T17" b="T18"/>
              <a:pathLst>
                <a:path w="42" h="156">
                  <a:moveTo>
                    <a:pt x="41" y="0"/>
                  </a:moveTo>
                  <a:lnTo>
                    <a:pt x="1" y="1"/>
                  </a:lnTo>
                  <a:lnTo>
                    <a:pt x="0" y="155"/>
                  </a:lnTo>
                  <a:lnTo>
                    <a:pt x="41" y="154"/>
                  </a:lnTo>
                  <a:lnTo>
                    <a:pt x="41" y="0"/>
                  </a:lnTo>
                </a:path>
              </a:pathLst>
            </a:custGeom>
            <a:solidFill>
              <a:srgbClr val="000066"/>
            </a:solidFill>
            <a:ln w="12700" cap="rnd" cmpd="sng">
              <a:noFill/>
              <a:prstDash val="solid"/>
              <a:round/>
              <a:headEnd type="none" w="med" len="med"/>
              <a:tailEnd type="none" w="med" len="med"/>
            </a:ln>
          </p:spPr>
          <p:txBody>
            <a:bodyPr/>
            <a:lstStyle/>
            <a:p>
              <a:endParaRPr lang="en-GB"/>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3557"/>
                                        </p:tgtEl>
                                        <p:attrNameLst>
                                          <p:attrName>style.visibility</p:attrName>
                                        </p:attrNameLst>
                                      </p:cBhvr>
                                      <p:to>
                                        <p:strVal val="visible"/>
                                      </p:to>
                                    </p:set>
                                    <p:anim calcmode="lin" valueType="num">
                                      <p:cBhvr additive="base">
                                        <p:cTn id="7" dur="2000" fill="hold"/>
                                        <p:tgtEl>
                                          <p:spTgt spid="23557"/>
                                        </p:tgtEl>
                                        <p:attrNameLst>
                                          <p:attrName>ppt_x</p:attrName>
                                        </p:attrNameLst>
                                      </p:cBhvr>
                                      <p:tavLst>
                                        <p:tav tm="0">
                                          <p:val>
                                            <p:strVal val="0-#ppt_w/2"/>
                                          </p:val>
                                        </p:tav>
                                        <p:tav tm="100000">
                                          <p:val>
                                            <p:strVal val="#ppt_x"/>
                                          </p:val>
                                        </p:tav>
                                      </p:tavLst>
                                    </p:anim>
                                    <p:anim calcmode="lin" valueType="num">
                                      <p:cBhvr additive="base">
                                        <p:cTn id="8" dur="2000" fill="hold"/>
                                        <p:tgtEl>
                                          <p:spTgt spid="23557"/>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2000" fill="hold"/>
                                        <p:tgtEl>
                                          <p:spTgt spid="2"/>
                                        </p:tgtEl>
                                        <p:attrNameLst>
                                          <p:attrName>ppt_x</p:attrName>
                                        </p:attrNameLst>
                                      </p:cBhvr>
                                      <p:tavLst>
                                        <p:tav tm="0">
                                          <p:val>
                                            <p:strVal val="1+#ppt_w/2"/>
                                          </p:val>
                                        </p:tav>
                                        <p:tav tm="100000">
                                          <p:val>
                                            <p:strVal val="#ppt_x"/>
                                          </p:val>
                                        </p:tav>
                                      </p:tavLst>
                                    </p:anim>
                                    <p:anim calcmode="lin" valueType="num">
                                      <p:cBhvr additive="base">
                                        <p:cTn id="12" dur="20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2000"/>
                            </p:stCondLst>
                            <p:childTnLst>
                              <p:par>
                                <p:cTn id="14" presetID="1"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par>
                          <p:cTn id="16" fill="hold">
                            <p:stCondLst>
                              <p:cond delay="2000"/>
                            </p:stCondLst>
                            <p:childTnLst>
                              <p:par>
                                <p:cTn id="17" presetID="2" presetClass="entr" presetSubtype="2"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0" fill="hold"/>
                                        <p:tgtEl>
                                          <p:spTgt spid="4"/>
                                        </p:tgtEl>
                                        <p:attrNameLst>
                                          <p:attrName>ppt_x</p:attrName>
                                        </p:attrNameLst>
                                      </p:cBhvr>
                                      <p:tavLst>
                                        <p:tav tm="0">
                                          <p:val>
                                            <p:strVal val="1+#ppt_w/2"/>
                                          </p:val>
                                        </p:tav>
                                        <p:tav tm="100000">
                                          <p:val>
                                            <p:strVal val="#ppt_x"/>
                                          </p:val>
                                        </p:tav>
                                      </p:tavLst>
                                    </p:anim>
                                    <p:anim calcmode="lin" valueType="num">
                                      <p:cBhvr additive="base">
                                        <p:cTn id="20" dur="5000" fill="hold"/>
                                        <p:tgtEl>
                                          <p:spTgt spid="4"/>
                                        </p:tgtEl>
                                        <p:attrNameLst>
                                          <p:attrName>ppt_y</p:attrName>
                                        </p:attrNameLst>
                                      </p:cBhvr>
                                      <p:tavLst>
                                        <p:tav tm="0">
                                          <p:val>
                                            <p:strVal val="#ppt_y"/>
                                          </p:val>
                                        </p:tav>
                                        <p:tav tm="100000">
                                          <p:val>
                                            <p:strVal val="#ppt_y"/>
                                          </p:val>
                                        </p:tav>
                                      </p:tavLst>
                                    </p:anim>
                                  </p:childTnLst>
                                </p:cTn>
                              </p:par>
                            </p:childTnLst>
                          </p:cTn>
                        </p:par>
                        <p:par>
                          <p:cTn id="21" fill="hold">
                            <p:stCondLst>
                              <p:cond delay="7000"/>
                            </p:stCondLst>
                            <p:childTnLst>
                              <p:par>
                                <p:cTn id="22" presetID="3" presetClass="entr" presetSubtype="10" fill="hold" nodeType="afterEffect">
                                  <p:stCondLst>
                                    <p:cond delay="0"/>
                                  </p:stCondLst>
                                  <p:childTnLst>
                                    <p:set>
                                      <p:cBhvr>
                                        <p:cTn id="23" dur="1" fill="hold">
                                          <p:stCondLst>
                                            <p:cond delay="0"/>
                                          </p:stCondLst>
                                        </p:cTn>
                                        <p:tgtEl>
                                          <p:spTgt spid="23556"/>
                                        </p:tgtEl>
                                        <p:attrNameLst>
                                          <p:attrName>style.visibility</p:attrName>
                                        </p:attrNameLst>
                                      </p:cBhvr>
                                      <p:to>
                                        <p:strVal val="visible"/>
                                      </p:to>
                                    </p:set>
                                    <p:animEffect transition="in" filter="blinds(horizontal)">
                                      <p:cBhvr>
                                        <p:cTn id="24" dur="1000"/>
                                        <p:tgtEl>
                                          <p:spTgt spid="23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95536" y="476672"/>
            <a:ext cx="2064989" cy="701731"/>
          </a:xfrm>
        </p:spPr>
        <p:txBody>
          <a:bodyPr/>
          <a:lstStyle/>
          <a:p>
            <a:pPr eaLnBrk="1" hangingPunct="1"/>
            <a:r>
              <a:rPr lang="en-GB" dirty="0" smtClean="0">
                <a:solidFill>
                  <a:srgbClr val="FFFF00"/>
                </a:solidFill>
              </a:rPr>
              <a:t>Weight</a:t>
            </a:r>
          </a:p>
        </p:txBody>
      </p:sp>
      <p:pic>
        <p:nvPicPr>
          <p:cNvPr id="33796" name="Picture 4" descr="OBJO0023"/>
          <p:cNvPicPr>
            <a:picLocks noChangeAspect="1" noChangeArrowheads="1"/>
          </p:cNvPicPr>
          <p:nvPr/>
        </p:nvPicPr>
        <p:blipFill>
          <a:blip r:embed="rId3" cstate="email"/>
          <a:srcRect/>
          <a:stretch>
            <a:fillRect/>
          </a:stretch>
        </p:blipFill>
        <p:spPr bwMode="auto">
          <a:xfrm>
            <a:off x="801688" y="4005163"/>
            <a:ext cx="2276475" cy="2379663"/>
          </a:xfrm>
          <a:prstGeom prst="rect">
            <a:avLst/>
          </a:prstGeom>
          <a:noFill/>
          <a:ln w="9525">
            <a:noFill/>
            <a:miter lim="800000"/>
            <a:headEnd/>
            <a:tailEnd/>
          </a:ln>
        </p:spPr>
      </p:pic>
      <p:pic>
        <p:nvPicPr>
          <p:cNvPr id="33797" name="Picture 5" descr="PEOA0181"/>
          <p:cNvPicPr>
            <a:picLocks noChangeAspect="1" noChangeArrowheads="1"/>
          </p:cNvPicPr>
          <p:nvPr/>
        </p:nvPicPr>
        <p:blipFill>
          <a:blip r:embed="rId4" cstate="email"/>
          <a:srcRect/>
          <a:stretch>
            <a:fillRect/>
          </a:stretch>
        </p:blipFill>
        <p:spPr bwMode="auto">
          <a:xfrm flipH="1">
            <a:off x="0" y="5732363"/>
            <a:ext cx="2889250" cy="957263"/>
          </a:xfrm>
          <a:prstGeom prst="rect">
            <a:avLst/>
          </a:prstGeom>
          <a:noFill/>
          <a:ln w="9525">
            <a:noFill/>
            <a:miter lim="800000"/>
            <a:headEnd/>
            <a:tailEnd/>
          </a:ln>
        </p:spPr>
      </p:pic>
      <p:sp>
        <p:nvSpPr>
          <p:cNvPr id="33798" name="AutoShape 6"/>
          <p:cNvSpPr>
            <a:spLocks noChangeArrowheads="1"/>
          </p:cNvSpPr>
          <p:nvPr/>
        </p:nvSpPr>
        <p:spPr bwMode="auto">
          <a:xfrm rot="5400000">
            <a:off x="3358356" y="2388295"/>
            <a:ext cx="2016125" cy="503238"/>
          </a:xfrm>
          <a:prstGeom prst="notchedRightArrow">
            <a:avLst>
              <a:gd name="adj1" fmla="val 50000"/>
              <a:gd name="adj2" fmla="val 100158"/>
            </a:avLst>
          </a:prstGeom>
          <a:solidFill>
            <a:schemeClr val="accent1"/>
          </a:solidFill>
          <a:ln w="9525">
            <a:solidFill>
              <a:schemeClr val="tx1"/>
            </a:solidFill>
            <a:miter lim="800000"/>
            <a:headEnd/>
            <a:tailEnd/>
          </a:ln>
        </p:spPr>
        <p:txBody>
          <a:bodyPr wrap="none" anchor="ctr"/>
          <a:lstStyle/>
          <a:p>
            <a:endParaRPr lang="en-GB" b="1">
              <a:solidFill>
                <a:srgbClr val="FFFF00"/>
              </a:solidFill>
              <a:latin typeface="+mj-lt"/>
            </a:endParaRPr>
          </a:p>
        </p:txBody>
      </p:sp>
      <p:sp>
        <p:nvSpPr>
          <p:cNvPr id="33799" name="AutoShape 7"/>
          <p:cNvSpPr>
            <a:spLocks noChangeArrowheads="1"/>
          </p:cNvSpPr>
          <p:nvPr/>
        </p:nvSpPr>
        <p:spPr bwMode="auto">
          <a:xfrm rot="-5400000">
            <a:off x="3358356" y="4544120"/>
            <a:ext cx="2016125" cy="503238"/>
          </a:xfrm>
          <a:prstGeom prst="notchedRightArrow">
            <a:avLst>
              <a:gd name="adj1" fmla="val 50000"/>
              <a:gd name="adj2" fmla="val 100158"/>
            </a:avLst>
          </a:prstGeom>
          <a:solidFill>
            <a:schemeClr val="accent1"/>
          </a:solidFill>
          <a:ln w="9525">
            <a:solidFill>
              <a:schemeClr val="tx1"/>
            </a:solidFill>
            <a:miter lim="800000"/>
            <a:headEnd/>
            <a:tailEnd/>
          </a:ln>
        </p:spPr>
        <p:txBody>
          <a:bodyPr wrap="none" anchor="ctr"/>
          <a:lstStyle/>
          <a:p>
            <a:endParaRPr lang="en-GB" b="1">
              <a:solidFill>
                <a:srgbClr val="FFFF00"/>
              </a:solidFill>
              <a:latin typeface="+mj-lt"/>
            </a:endParaRPr>
          </a:p>
        </p:txBody>
      </p:sp>
      <p:sp>
        <p:nvSpPr>
          <p:cNvPr id="33800" name="Text Box 8"/>
          <p:cNvSpPr txBox="1">
            <a:spLocks noChangeArrowheads="1"/>
          </p:cNvSpPr>
          <p:nvPr/>
        </p:nvSpPr>
        <p:spPr bwMode="auto">
          <a:xfrm>
            <a:off x="4473575" y="1412776"/>
            <a:ext cx="2592388" cy="1261884"/>
          </a:xfrm>
          <a:prstGeom prst="rect">
            <a:avLst/>
          </a:prstGeom>
          <a:noFill/>
          <a:ln w="9525">
            <a:noFill/>
            <a:miter lim="800000"/>
            <a:headEnd/>
            <a:tailEnd/>
          </a:ln>
        </p:spPr>
        <p:txBody>
          <a:bodyPr>
            <a:spAutoFit/>
          </a:bodyPr>
          <a:lstStyle/>
          <a:p>
            <a:pPr>
              <a:spcBef>
                <a:spcPct val="50000"/>
              </a:spcBef>
            </a:pPr>
            <a:r>
              <a:rPr lang="en-GB" sz="4000" b="1" dirty="0">
                <a:solidFill>
                  <a:srgbClr val="FFFF00"/>
                </a:solidFill>
                <a:latin typeface="+mj-lt"/>
              </a:rPr>
              <a:t>Weight</a:t>
            </a:r>
          </a:p>
          <a:p>
            <a:pPr>
              <a:spcBef>
                <a:spcPct val="50000"/>
              </a:spcBef>
            </a:pPr>
            <a:r>
              <a:rPr lang="en-GB" sz="2400" b="1" dirty="0">
                <a:solidFill>
                  <a:srgbClr val="FFFF00"/>
                </a:solidFill>
                <a:latin typeface="+mj-lt"/>
              </a:rPr>
              <a:t>(Gravity)</a:t>
            </a:r>
          </a:p>
        </p:txBody>
      </p:sp>
      <p:sp>
        <p:nvSpPr>
          <p:cNvPr id="33801" name="Text Box 9"/>
          <p:cNvSpPr txBox="1">
            <a:spLocks noChangeArrowheads="1"/>
          </p:cNvSpPr>
          <p:nvPr/>
        </p:nvSpPr>
        <p:spPr bwMode="auto">
          <a:xfrm>
            <a:off x="3897313" y="5948263"/>
            <a:ext cx="2376487" cy="701675"/>
          </a:xfrm>
          <a:prstGeom prst="rect">
            <a:avLst/>
          </a:prstGeom>
          <a:noFill/>
          <a:ln w="9525">
            <a:noFill/>
            <a:miter lim="800000"/>
            <a:headEnd/>
            <a:tailEnd/>
          </a:ln>
        </p:spPr>
        <p:txBody>
          <a:bodyPr>
            <a:spAutoFit/>
          </a:bodyPr>
          <a:lstStyle/>
          <a:p>
            <a:pPr>
              <a:spcBef>
                <a:spcPct val="50000"/>
              </a:spcBef>
            </a:pPr>
            <a:r>
              <a:rPr lang="en-GB" sz="4000" b="1">
                <a:solidFill>
                  <a:srgbClr val="FFFF00"/>
                </a:solidFill>
                <a:latin typeface="+mj-lt"/>
              </a:rPr>
              <a:t>Lift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3796"/>
                                        </p:tgtEl>
                                        <p:attrNameLst>
                                          <p:attrName>style.visibility</p:attrName>
                                        </p:attrNameLst>
                                      </p:cBhvr>
                                      <p:to>
                                        <p:strVal val="visible"/>
                                      </p:to>
                                    </p:set>
                                    <p:animEffect transition="in" filter="dissolve">
                                      <p:cBhvr>
                                        <p:cTn id="7" dur="2000"/>
                                        <p:tgtEl>
                                          <p:spTgt spid="33796"/>
                                        </p:tgtEl>
                                      </p:cBhvr>
                                    </p:animEffect>
                                  </p:childTnLst>
                                </p:cTn>
                              </p:par>
                              <p:par>
                                <p:cTn id="8" presetID="9" presetClass="entr" presetSubtype="0" fill="hold" nodeType="withEffect">
                                  <p:stCondLst>
                                    <p:cond delay="0"/>
                                  </p:stCondLst>
                                  <p:childTnLst>
                                    <p:set>
                                      <p:cBhvr>
                                        <p:cTn id="9" dur="1" fill="hold">
                                          <p:stCondLst>
                                            <p:cond delay="0"/>
                                          </p:stCondLst>
                                        </p:cTn>
                                        <p:tgtEl>
                                          <p:spTgt spid="33797"/>
                                        </p:tgtEl>
                                        <p:attrNameLst>
                                          <p:attrName>style.visibility</p:attrName>
                                        </p:attrNameLst>
                                      </p:cBhvr>
                                      <p:to>
                                        <p:strVal val="visible"/>
                                      </p:to>
                                    </p:set>
                                    <p:animEffect transition="in" filter="dissolve">
                                      <p:cBhvr>
                                        <p:cTn id="10" dur="2000"/>
                                        <p:tgtEl>
                                          <p:spTgt spid="33797"/>
                                        </p:tgtEl>
                                      </p:cBhvr>
                                    </p:animEffect>
                                  </p:childTnLst>
                                </p:cTn>
                              </p:par>
                            </p:childTnLst>
                          </p:cTn>
                        </p:par>
                        <p:par>
                          <p:cTn id="11" fill="hold">
                            <p:stCondLst>
                              <p:cond delay="2000"/>
                            </p:stCondLst>
                            <p:childTnLst>
                              <p:par>
                                <p:cTn id="12" presetID="64" presetClass="path" presetSubtype="0" accel="50000" decel="50000" fill="hold" nodeType="afterEffect">
                                  <p:stCondLst>
                                    <p:cond delay="0"/>
                                  </p:stCondLst>
                                  <p:childTnLst>
                                    <p:animMotion origin="layout" path="M 0 0  L 0 -0.33333  E" pathEditMode="relative" ptsTypes="">
                                      <p:cBhvr>
                                        <p:cTn id="13" dur="3000" fill="hold"/>
                                        <p:tgtEl>
                                          <p:spTgt spid="33796"/>
                                        </p:tgtEl>
                                        <p:attrNameLst>
                                          <p:attrName>ppt_x</p:attrName>
                                          <p:attrName>ppt_y</p:attrName>
                                        </p:attrNameLst>
                                      </p:cBhvr>
                                    </p:animMotion>
                                  </p:childTnLst>
                                </p:cTn>
                              </p:par>
                              <p:par>
                                <p:cTn id="14" presetID="64" presetClass="path" presetSubtype="0" accel="50000" decel="50000" fill="hold" nodeType="withEffect">
                                  <p:stCondLst>
                                    <p:cond delay="0"/>
                                  </p:stCondLst>
                                  <p:childTnLst>
                                    <p:animMotion origin="layout" path="M 0 0  L 0 -0.33333  E" pathEditMode="relative" ptsTypes="">
                                      <p:cBhvr>
                                        <p:cTn id="15" dur="3000" fill="hold"/>
                                        <p:tgtEl>
                                          <p:spTgt spid="33797"/>
                                        </p:tgtEl>
                                        <p:attrNameLst>
                                          <p:attrName>ppt_x</p:attrName>
                                          <p:attrName>ppt_y</p:attrName>
                                        </p:attrNameLst>
                                      </p:cBhvr>
                                    </p:animMotion>
                                  </p:childTnLst>
                                </p:cTn>
                              </p:par>
                            </p:childTnLst>
                          </p:cTn>
                        </p:par>
                        <p:par>
                          <p:cTn id="16" fill="hold">
                            <p:stCondLst>
                              <p:cond delay="5000"/>
                            </p:stCondLst>
                            <p:childTnLst>
                              <p:par>
                                <p:cTn id="17" presetID="2" presetClass="entr" presetSubtype="4" fill="hold" grpId="0" nodeType="afterEffect">
                                  <p:stCondLst>
                                    <p:cond delay="0"/>
                                  </p:stCondLst>
                                  <p:childTnLst>
                                    <p:set>
                                      <p:cBhvr>
                                        <p:cTn id="18" dur="1" fill="hold">
                                          <p:stCondLst>
                                            <p:cond delay="0"/>
                                          </p:stCondLst>
                                        </p:cTn>
                                        <p:tgtEl>
                                          <p:spTgt spid="33799"/>
                                        </p:tgtEl>
                                        <p:attrNameLst>
                                          <p:attrName>style.visibility</p:attrName>
                                        </p:attrNameLst>
                                      </p:cBhvr>
                                      <p:to>
                                        <p:strVal val="visible"/>
                                      </p:to>
                                    </p:set>
                                    <p:anim calcmode="lin" valueType="num">
                                      <p:cBhvr additive="base">
                                        <p:cTn id="19" dur="2000" fill="hold"/>
                                        <p:tgtEl>
                                          <p:spTgt spid="33799"/>
                                        </p:tgtEl>
                                        <p:attrNameLst>
                                          <p:attrName>ppt_x</p:attrName>
                                        </p:attrNameLst>
                                      </p:cBhvr>
                                      <p:tavLst>
                                        <p:tav tm="0">
                                          <p:val>
                                            <p:strVal val="#ppt_x"/>
                                          </p:val>
                                        </p:tav>
                                        <p:tav tm="100000">
                                          <p:val>
                                            <p:strVal val="#ppt_x"/>
                                          </p:val>
                                        </p:tav>
                                      </p:tavLst>
                                    </p:anim>
                                    <p:anim calcmode="lin" valueType="num">
                                      <p:cBhvr additive="base">
                                        <p:cTn id="20" dur="2000" fill="hold"/>
                                        <p:tgtEl>
                                          <p:spTgt spid="3379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3801"/>
                                        </p:tgtEl>
                                        <p:attrNameLst>
                                          <p:attrName>style.visibility</p:attrName>
                                        </p:attrNameLst>
                                      </p:cBhvr>
                                      <p:to>
                                        <p:strVal val="visible"/>
                                      </p:to>
                                    </p:set>
                                    <p:anim calcmode="lin" valueType="num">
                                      <p:cBhvr additive="base">
                                        <p:cTn id="23" dur="2000" fill="hold"/>
                                        <p:tgtEl>
                                          <p:spTgt spid="33801"/>
                                        </p:tgtEl>
                                        <p:attrNameLst>
                                          <p:attrName>ppt_x</p:attrName>
                                        </p:attrNameLst>
                                      </p:cBhvr>
                                      <p:tavLst>
                                        <p:tav tm="0">
                                          <p:val>
                                            <p:strVal val="#ppt_x"/>
                                          </p:val>
                                        </p:tav>
                                        <p:tav tm="100000">
                                          <p:val>
                                            <p:strVal val="#ppt_x"/>
                                          </p:val>
                                        </p:tav>
                                      </p:tavLst>
                                    </p:anim>
                                    <p:anim calcmode="lin" valueType="num">
                                      <p:cBhvr additive="base">
                                        <p:cTn id="24" dur="2000" fill="hold"/>
                                        <p:tgtEl>
                                          <p:spTgt spid="33801"/>
                                        </p:tgtEl>
                                        <p:attrNameLst>
                                          <p:attrName>ppt_y</p:attrName>
                                        </p:attrNameLst>
                                      </p:cBhvr>
                                      <p:tavLst>
                                        <p:tav tm="0">
                                          <p:val>
                                            <p:strVal val="1+#ppt_h/2"/>
                                          </p:val>
                                        </p:tav>
                                        <p:tav tm="100000">
                                          <p:val>
                                            <p:strVal val="#ppt_y"/>
                                          </p:val>
                                        </p:tav>
                                      </p:tavLst>
                                    </p:anim>
                                  </p:childTnLst>
                                </p:cTn>
                              </p:par>
                            </p:childTnLst>
                          </p:cTn>
                        </p:par>
                        <p:par>
                          <p:cTn id="25" fill="hold">
                            <p:stCondLst>
                              <p:cond delay="7000"/>
                            </p:stCondLst>
                            <p:childTnLst>
                              <p:par>
                                <p:cTn id="26" presetID="2" presetClass="entr" presetSubtype="1" fill="hold" grpId="0" nodeType="afterEffect">
                                  <p:stCondLst>
                                    <p:cond delay="0"/>
                                  </p:stCondLst>
                                  <p:childTnLst>
                                    <p:set>
                                      <p:cBhvr>
                                        <p:cTn id="27" dur="1" fill="hold">
                                          <p:stCondLst>
                                            <p:cond delay="0"/>
                                          </p:stCondLst>
                                        </p:cTn>
                                        <p:tgtEl>
                                          <p:spTgt spid="33798"/>
                                        </p:tgtEl>
                                        <p:attrNameLst>
                                          <p:attrName>style.visibility</p:attrName>
                                        </p:attrNameLst>
                                      </p:cBhvr>
                                      <p:to>
                                        <p:strVal val="visible"/>
                                      </p:to>
                                    </p:set>
                                    <p:anim calcmode="lin" valueType="num">
                                      <p:cBhvr additive="base">
                                        <p:cTn id="28" dur="2000" fill="hold"/>
                                        <p:tgtEl>
                                          <p:spTgt spid="33798"/>
                                        </p:tgtEl>
                                        <p:attrNameLst>
                                          <p:attrName>ppt_x</p:attrName>
                                        </p:attrNameLst>
                                      </p:cBhvr>
                                      <p:tavLst>
                                        <p:tav tm="0">
                                          <p:val>
                                            <p:strVal val="#ppt_x"/>
                                          </p:val>
                                        </p:tav>
                                        <p:tav tm="100000">
                                          <p:val>
                                            <p:strVal val="#ppt_x"/>
                                          </p:val>
                                        </p:tav>
                                      </p:tavLst>
                                    </p:anim>
                                    <p:anim calcmode="lin" valueType="num">
                                      <p:cBhvr additive="base">
                                        <p:cTn id="29" dur="2000" fill="hold"/>
                                        <p:tgtEl>
                                          <p:spTgt spid="33798"/>
                                        </p:tgtEl>
                                        <p:attrNameLst>
                                          <p:attrName>ppt_y</p:attrName>
                                        </p:attrNameLst>
                                      </p:cBhvr>
                                      <p:tavLst>
                                        <p:tav tm="0">
                                          <p:val>
                                            <p:strVal val="0-#ppt_h/2"/>
                                          </p:val>
                                        </p:tav>
                                        <p:tav tm="100000">
                                          <p:val>
                                            <p:strVal val="#ppt_y"/>
                                          </p:val>
                                        </p:tav>
                                      </p:tavLst>
                                    </p:anim>
                                  </p:childTnLst>
                                </p:cTn>
                              </p:par>
                              <p:par>
                                <p:cTn id="30" presetID="2" presetClass="entr" presetSubtype="1" fill="hold" grpId="0" nodeType="withEffect">
                                  <p:stCondLst>
                                    <p:cond delay="0"/>
                                  </p:stCondLst>
                                  <p:childTnLst>
                                    <p:set>
                                      <p:cBhvr>
                                        <p:cTn id="31" dur="1" fill="hold">
                                          <p:stCondLst>
                                            <p:cond delay="0"/>
                                          </p:stCondLst>
                                        </p:cTn>
                                        <p:tgtEl>
                                          <p:spTgt spid="33800"/>
                                        </p:tgtEl>
                                        <p:attrNameLst>
                                          <p:attrName>style.visibility</p:attrName>
                                        </p:attrNameLst>
                                      </p:cBhvr>
                                      <p:to>
                                        <p:strVal val="visible"/>
                                      </p:to>
                                    </p:set>
                                    <p:anim calcmode="lin" valueType="num">
                                      <p:cBhvr additive="base">
                                        <p:cTn id="32" dur="2000" fill="hold"/>
                                        <p:tgtEl>
                                          <p:spTgt spid="33800"/>
                                        </p:tgtEl>
                                        <p:attrNameLst>
                                          <p:attrName>ppt_x</p:attrName>
                                        </p:attrNameLst>
                                      </p:cBhvr>
                                      <p:tavLst>
                                        <p:tav tm="0">
                                          <p:val>
                                            <p:strVal val="#ppt_x"/>
                                          </p:val>
                                        </p:tav>
                                        <p:tav tm="100000">
                                          <p:val>
                                            <p:strVal val="#ppt_x"/>
                                          </p:val>
                                        </p:tav>
                                      </p:tavLst>
                                    </p:anim>
                                    <p:anim calcmode="lin" valueType="num">
                                      <p:cBhvr additive="base">
                                        <p:cTn id="33" dur="2000" fill="hold"/>
                                        <p:tgtEl>
                                          <p:spTgt spid="3380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8" grpId="0" animBg="1"/>
      <p:bldP spid="33799" grpId="0" animBg="1"/>
      <p:bldP spid="33800" grpId="0"/>
      <p:bldP spid="3380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a:grpSpLocks/>
          </p:cNvGrpSpPr>
          <p:nvPr/>
        </p:nvGrpSpPr>
        <p:grpSpPr bwMode="auto">
          <a:xfrm>
            <a:off x="467544" y="1124744"/>
            <a:ext cx="3078163" cy="2686050"/>
            <a:chOff x="742" y="1026"/>
            <a:chExt cx="1939" cy="1692"/>
          </a:xfrm>
        </p:grpSpPr>
        <p:pic>
          <p:nvPicPr>
            <p:cNvPr id="21514" name="Picture 3" descr="OBJO0023"/>
            <p:cNvPicPr>
              <a:picLocks noChangeAspect="1" noChangeArrowheads="1"/>
            </p:cNvPicPr>
            <p:nvPr/>
          </p:nvPicPr>
          <p:blipFill>
            <a:blip r:embed="rId3" cstate="email"/>
            <a:srcRect/>
            <a:stretch>
              <a:fillRect/>
            </a:stretch>
          </p:blipFill>
          <p:spPr bwMode="auto">
            <a:xfrm>
              <a:off x="1247" y="1026"/>
              <a:ext cx="1434" cy="1499"/>
            </a:xfrm>
            <a:prstGeom prst="rect">
              <a:avLst/>
            </a:prstGeom>
            <a:noFill/>
            <a:ln w="9525">
              <a:noFill/>
              <a:miter lim="800000"/>
              <a:headEnd/>
              <a:tailEnd/>
            </a:ln>
          </p:spPr>
        </p:pic>
        <p:pic>
          <p:nvPicPr>
            <p:cNvPr id="21515" name="Picture 4" descr="PEOA0181"/>
            <p:cNvPicPr>
              <a:picLocks noChangeAspect="1" noChangeArrowheads="1"/>
            </p:cNvPicPr>
            <p:nvPr/>
          </p:nvPicPr>
          <p:blipFill>
            <a:blip r:embed="rId4" cstate="email"/>
            <a:srcRect/>
            <a:stretch>
              <a:fillRect/>
            </a:stretch>
          </p:blipFill>
          <p:spPr bwMode="auto">
            <a:xfrm flipH="1">
              <a:off x="742" y="2115"/>
              <a:ext cx="1820" cy="603"/>
            </a:xfrm>
            <a:prstGeom prst="rect">
              <a:avLst/>
            </a:prstGeom>
            <a:noFill/>
            <a:ln w="9525">
              <a:noFill/>
              <a:miter lim="800000"/>
              <a:headEnd/>
              <a:tailEnd/>
            </a:ln>
          </p:spPr>
        </p:pic>
      </p:grpSp>
      <p:grpSp>
        <p:nvGrpSpPr>
          <p:cNvPr id="3" name="Group 12"/>
          <p:cNvGrpSpPr>
            <a:grpSpLocks/>
          </p:cNvGrpSpPr>
          <p:nvPr/>
        </p:nvGrpSpPr>
        <p:grpSpPr bwMode="auto">
          <a:xfrm>
            <a:off x="4364857" y="818357"/>
            <a:ext cx="3168650" cy="5237162"/>
            <a:chOff x="3197" y="845"/>
            <a:chExt cx="1996" cy="3299"/>
          </a:xfrm>
        </p:grpSpPr>
        <p:sp>
          <p:nvSpPr>
            <p:cNvPr id="21510" name="AutoShape 5"/>
            <p:cNvSpPr>
              <a:spLocks noChangeArrowheads="1"/>
            </p:cNvSpPr>
            <p:nvPr/>
          </p:nvSpPr>
          <p:spPr bwMode="auto">
            <a:xfrm rot="5400000">
              <a:off x="2858" y="1457"/>
              <a:ext cx="1270" cy="317"/>
            </a:xfrm>
            <a:prstGeom prst="notchedRightArrow">
              <a:avLst>
                <a:gd name="adj1" fmla="val 50000"/>
                <a:gd name="adj2" fmla="val 100158"/>
              </a:avLst>
            </a:prstGeom>
            <a:solidFill>
              <a:schemeClr val="accent1"/>
            </a:solidFill>
            <a:ln w="9525">
              <a:solidFill>
                <a:schemeClr val="tx1"/>
              </a:solidFill>
              <a:miter lim="800000"/>
              <a:headEnd/>
              <a:tailEnd/>
            </a:ln>
          </p:spPr>
          <p:txBody>
            <a:bodyPr wrap="none" anchor="ctr"/>
            <a:lstStyle/>
            <a:p>
              <a:endParaRPr lang="en-GB" b="1">
                <a:solidFill>
                  <a:srgbClr val="FFFF00"/>
                </a:solidFill>
              </a:endParaRPr>
            </a:p>
          </p:txBody>
        </p:sp>
        <p:sp>
          <p:nvSpPr>
            <p:cNvPr id="21511" name="AutoShape 6"/>
            <p:cNvSpPr>
              <a:spLocks noChangeArrowheads="1"/>
            </p:cNvSpPr>
            <p:nvPr/>
          </p:nvSpPr>
          <p:spPr bwMode="auto">
            <a:xfrm rot="-5400000">
              <a:off x="2858" y="2817"/>
              <a:ext cx="1270" cy="317"/>
            </a:xfrm>
            <a:prstGeom prst="notchedRightArrow">
              <a:avLst>
                <a:gd name="adj1" fmla="val 50000"/>
                <a:gd name="adj2" fmla="val 100158"/>
              </a:avLst>
            </a:prstGeom>
            <a:solidFill>
              <a:schemeClr val="accent1"/>
            </a:solidFill>
            <a:ln w="9525">
              <a:solidFill>
                <a:schemeClr val="tx1"/>
              </a:solidFill>
              <a:miter lim="800000"/>
              <a:headEnd/>
              <a:tailEnd/>
            </a:ln>
          </p:spPr>
          <p:txBody>
            <a:bodyPr wrap="none" anchor="ctr"/>
            <a:lstStyle/>
            <a:p>
              <a:endParaRPr lang="en-GB" b="1">
                <a:solidFill>
                  <a:srgbClr val="FFFF00"/>
                </a:solidFill>
              </a:endParaRPr>
            </a:p>
          </p:txBody>
        </p:sp>
        <p:sp>
          <p:nvSpPr>
            <p:cNvPr id="21512" name="Text Box 7"/>
            <p:cNvSpPr txBox="1">
              <a:spLocks noChangeArrowheads="1"/>
            </p:cNvSpPr>
            <p:nvPr/>
          </p:nvSpPr>
          <p:spPr bwMode="auto">
            <a:xfrm>
              <a:off x="3560" y="845"/>
              <a:ext cx="1633" cy="795"/>
            </a:xfrm>
            <a:prstGeom prst="rect">
              <a:avLst/>
            </a:prstGeom>
            <a:noFill/>
            <a:ln w="9525">
              <a:noFill/>
              <a:miter lim="800000"/>
              <a:headEnd/>
              <a:tailEnd/>
            </a:ln>
          </p:spPr>
          <p:txBody>
            <a:bodyPr>
              <a:spAutoFit/>
            </a:bodyPr>
            <a:lstStyle/>
            <a:p>
              <a:pPr>
                <a:spcBef>
                  <a:spcPct val="50000"/>
                </a:spcBef>
              </a:pPr>
              <a:r>
                <a:rPr lang="en-GB" sz="4000" b="1">
                  <a:solidFill>
                    <a:srgbClr val="FFFF00"/>
                  </a:solidFill>
                </a:rPr>
                <a:t>Weight</a:t>
              </a:r>
            </a:p>
            <a:p>
              <a:pPr>
                <a:spcBef>
                  <a:spcPct val="50000"/>
                </a:spcBef>
              </a:pPr>
              <a:r>
                <a:rPr lang="en-GB" sz="2400" b="1">
                  <a:solidFill>
                    <a:srgbClr val="FFFF00"/>
                  </a:solidFill>
                </a:rPr>
                <a:t>(Gravity)</a:t>
              </a:r>
            </a:p>
          </p:txBody>
        </p:sp>
        <p:sp>
          <p:nvSpPr>
            <p:cNvPr id="21513" name="Text Box 8"/>
            <p:cNvSpPr txBox="1">
              <a:spLocks noChangeArrowheads="1"/>
            </p:cNvSpPr>
            <p:nvPr/>
          </p:nvSpPr>
          <p:spPr bwMode="auto">
            <a:xfrm>
              <a:off x="3197" y="3702"/>
              <a:ext cx="1497" cy="442"/>
            </a:xfrm>
            <a:prstGeom prst="rect">
              <a:avLst/>
            </a:prstGeom>
            <a:noFill/>
            <a:ln w="9525">
              <a:noFill/>
              <a:miter lim="800000"/>
              <a:headEnd/>
              <a:tailEnd/>
            </a:ln>
          </p:spPr>
          <p:txBody>
            <a:bodyPr>
              <a:spAutoFit/>
            </a:bodyPr>
            <a:lstStyle/>
            <a:p>
              <a:pPr>
                <a:spcBef>
                  <a:spcPct val="50000"/>
                </a:spcBef>
              </a:pPr>
              <a:r>
                <a:rPr lang="en-GB" sz="4000" b="1">
                  <a:solidFill>
                    <a:srgbClr val="FFFF00"/>
                  </a:solidFill>
                </a:rPr>
                <a:t>Lift</a:t>
              </a:r>
            </a:p>
          </p:txBody>
        </p:sp>
      </p:grpSp>
      <p:sp>
        <p:nvSpPr>
          <p:cNvPr id="106505" name="Text Box 9"/>
          <p:cNvSpPr txBox="1">
            <a:spLocks noChangeArrowheads="1"/>
          </p:cNvSpPr>
          <p:nvPr/>
        </p:nvSpPr>
        <p:spPr bwMode="auto">
          <a:xfrm>
            <a:off x="5733282" y="3698082"/>
            <a:ext cx="2808287" cy="1169551"/>
          </a:xfrm>
          <a:prstGeom prst="rect">
            <a:avLst/>
          </a:prstGeom>
          <a:noFill/>
          <a:ln w="9525">
            <a:noFill/>
            <a:miter lim="800000"/>
            <a:headEnd/>
            <a:tailEnd/>
          </a:ln>
        </p:spPr>
        <p:txBody>
          <a:bodyPr>
            <a:spAutoFit/>
          </a:bodyPr>
          <a:lstStyle/>
          <a:p>
            <a:pPr>
              <a:spcBef>
                <a:spcPct val="50000"/>
              </a:spcBef>
            </a:pPr>
            <a:r>
              <a:rPr lang="en-GB" sz="2800" b="1" dirty="0">
                <a:solidFill>
                  <a:srgbClr val="FFFF00"/>
                </a:solidFill>
              </a:rPr>
              <a:t>Less </a:t>
            </a:r>
            <a:r>
              <a:rPr lang="en-GB" sz="2800" b="1" dirty="0" smtClean="0">
                <a:solidFill>
                  <a:srgbClr val="FFFF00"/>
                </a:solidFill>
              </a:rPr>
              <a:t>effort </a:t>
            </a:r>
            <a:r>
              <a:rPr lang="en-GB" sz="2800" b="1" dirty="0">
                <a:solidFill>
                  <a:srgbClr val="FFFF00"/>
                </a:solidFill>
              </a:rPr>
              <a:t>=</a:t>
            </a:r>
          </a:p>
          <a:p>
            <a:pPr>
              <a:spcBef>
                <a:spcPct val="50000"/>
              </a:spcBef>
            </a:pPr>
            <a:r>
              <a:rPr lang="en-GB" sz="2800" b="1" dirty="0">
                <a:solidFill>
                  <a:srgbClr val="FFFF00"/>
                </a:solidFill>
              </a:rPr>
              <a:t>Less </a:t>
            </a:r>
            <a:r>
              <a:rPr lang="en-GB" sz="2800" b="1" dirty="0" smtClean="0">
                <a:solidFill>
                  <a:srgbClr val="FFFF00"/>
                </a:solidFill>
              </a:rPr>
              <a:t>lift</a:t>
            </a:r>
            <a:r>
              <a:rPr lang="en-GB" sz="2800" b="1" dirty="0">
                <a:solidFill>
                  <a:srgbClr val="FFFF00"/>
                </a:solidFill>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06505">
                                            <p:txEl>
                                              <p:pRg st="0" end="0"/>
                                            </p:txEl>
                                          </p:spTgt>
                                        </p:tgtEl>
                                        <p:attrNameLst>
                                          <p:attrName>style.visibility</p:attrName>
                                        </p:attrNameLst>
                                      </p:cBhvr>
                                      <p:to>
                                        <p:strVal val="visible"/>
                                      </p:to>
                                    </p:set>
                                    <p:animEffect transition="in" filter="wipe(left)">
                                      <p:cBhvr>
                                        <p:cTn id="7" dur="2000"/>
                                        <p:tgtEl>
                                          <p:spTgt spid="106505">
                                            <p:txEl>
                                              <p:pRg st="0" end="0"/>
                                            </p:txEl>
                                          </p:spTgt>
                                        </p:tgtEl>
                                      </p:cBhvr>
                                    </p:animEffect>
                                  </p:childTnLst>
                                </p:cTn>
                              </p:par>
                            </p:childTnLst>
                          </p:cTn>
                        </p:par>
                        <p:par>
                          <p:cTn id="8" fill="hold">
                            <p:stCondLst>
                              <p:cond delay="2000"/>
                            </p:stCondLst>
                            <p:childTnLst>
                              <p:par>
                                <p:cTn id="9" presetID="22" presetClass="entr" presetSubtype="8" fill="hold" nodeType="afterEffect">
                                  <p:stCondLst>
                                    <p:cond delay="0"/>
                                  </p:stCondLst>
                                  <p:childTnLst>
                                    <p:set>
                                      <p:cBhvr>
                                        <p:cTn id="10" dur="1" fill="hold">
                                          <p:stCondLst>
                                            <p:cond delay="0"/>
                                          </p:stCondLst>
                                        </p:cTn>
                                        <p:tgtEl>
                                          <p:spTgt spid="106505">
                                            <p:txEl>
                                              <p:pRg st="1" end="1"/>
                                            </p:txEl>
                                          </p:spTgt>
                                        </p:tgtEl>
                                        <p:attrNameLst>
                                          <p:attrName>style.visibility</p:attrName>
                                        </p:attrNameLst>
                                      </p:cBhvr>
                                      <p:to>
                                        <p:strVal val="visible"/>
                                      </p:to>
                                    </p:set>
                                    <p:animEffect transition="in" filter="wipe(left)">
                                      <p:cBhvr>
                                        <p:cTn id="11" dur="2000"/>
                                        <p:tgtEl>
                                          <p:spTgt spid="106505">
                                            <p:txEl>
                                              <p:pRg st="1" end="1"/>
                                            </p:txEl>
                                          </p:spTgt>
                                        </p:tgtEl>
                                      </p:cBhvr>
                                    </p:animEffect>
                                  </p:childTnLst>
                                </p:cTn>
                              </p:par>
                              <p:par>
                                <p:cTn id="12" presetID="0" presetClass="path" presetSubtype="0" accel="50000" decel="50000" fill="hold" nodeType="withEffect">
                                  <p:stCondLst>
                                    <p:cond delay="0"/>
                                  </p:stCondLst>
                                  <p:childTnLst>
                                    <p:animMotion origin="layout" path="M 1.38889E-6 2.60116E-6 L 1.38889E-6 0.05919 " pathEditMode="relative" rAng="0" ptsTypes="AA">
                                      <p:cBhvr>
                                        <p:cTn id="13" dur="2000" fill="hold"/>
                                        <p:tgtEl>
                                          <p:spTgt spid="3"/>
                                        </p:tgtEl>
                                        <p:attrNameLst>
                                          <p:attrName>ppt_x</p:attrName>
                                          <p:attrName>ppt_y</p:attrName>
                                        </p:attrNameLst>
                                      </p:cBhvr>
                                      <p:rCtr x="0" y="30"/>
                                    </p:animMotion>
                                  </p:childTnLst>
                                </p:cTn>
                              </p:par>
                              <p:par>
                                <p:cTn id="14" presetID="0" presetClass="path" presetSubtype="0" accel="50000" decel="50000" fill="hold" nodeType="withEffect">
                                  <p:stCondLst>
                                    <p:cond delay="0"/>
                                  </p:stCondLst>
                                  <p:childTnLst>
                                    <p:animMotion origin="layout" path="M 3.61111E-6 5.78035E-7 L 3.61111E-6 0.05249 " pathEditMode="relative" ptsTypes="AA">
                                      <p:cBhvr>
                                        <p:cTn id="15"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1"/>
          <p:cNvGrpSpPr>
            <a:grpSpLocks/>
          </p:cNvGrpSpPr>
          <p:nvPr/>
        </p:nvGrpSpPr>
        <p:grpSpPr bwMode="auto">
          <a:xfrm>
            <a:off x="1250256" y="1139949"/>
            <a:ext cx="3078163" cy="2684463"/>
            <a:chOff x="742" y="2478"/>
            <a:chExt cx="1939" cy="1691"/>
          </a:xfrm>
        </p:grpSpPr>
        <p:pic>
          <p:nvPicPr>
            <p:cNvPr id="22539" name="Picture 3" descr="OBJO0023"/>
            <p:cNvPicPr>
              <a:picLocks noChangeAspect="1" noChangeArrowheads="1"/>
            </p:cNvPicPr>
            <p:nvPr/>
          </p:nvPicPr>
          <p:blipFill>
            <a:blip r:embed="rId3" cstate="email"/>
            <a:srcRect/>
            <a:stretch>
              <a:fillRect/>
            </a:stretch>
          </p:blipFill>
          <p:spPr bwMode="auto">
            <a:xfrm>
              <a:off x="1247" y="2478"/>
              <a:ext cx="1434" cy="1499"/>
            </a:xfrm>
            <a:prstGeom prst="rect">
              <a:avLst/>
            </a:prstGeom>
            <a:noFill/>
            <a:ln w="9525">
              <a:noFill/>
              <a:miter lim="800000"/>
              <a:headEnd/>
              <a:tailEnd/>
            </a:ln>
          </p:spPr>
        </p:pic>
        <p:pic>
          <p:nvPicPr>
            <p:cNvPr id="22540" name="Picture 4" descr="PEOA0181"/>
            <p:cNvPicPr>
              <a:picLocks noChangeAspect="1" noChangeArrowheads="1"/>
            </p:cNvPicPr>
            <p:nvPr/>
          </p:nvPicPr>
          <p:blipFill>
            <a:blip r:embed="rId4" cstate="email"/>
            <a:srcRect/>
            <a:stretch>
              <a:fillRect/>
            </a:stretch>
          </p:blipFill>
          <p:spPr bwMode="auto">
            <a:xfrm flipH="1">
              <a:off x="742" y="3566"/>
              <a:ext cx="1820" cy="603"/>
            </a:xfrm>
            <a:prstGeom prst="rect">
              <a:avLst/>
            </a:prstGeom>
            <a:noFill/>
            <a:ln w="9525">
              <a:noFill/>
              <a:miter lim="800000"/>
              <a:headEnd/>
              <a:tailEnd/>
            </a:ln>
          </p:spPr>
        </p:pic>
      </p:grpSp>
      <p:grpSp>
        <p:nvGrpSpPr>
          <p:cNvPr id="3" name="Group 12"/>
          <p:cNvGrpSpPr>
            <a:grpSpLocks/>
          </p:cNvGrpSpPr>
          <p:nvPr/>
        </p:nvGrpSpPr>
        <p:grpSpPr bwMode="auto">
          <a:xfrm>
            <a:off x="5147569" y="881187"/>
            <a:ext cx="3168650" cy="5237162"/>
            <a:chOff x="3197" y="845"/>
            <a:chExt cx="1996" cy="3299"/>
          </a:xfrm>
        </p:grpSpPr>
        <p:sp>
          <p:nvSpPr>
            <p:cNvPr id="22535" name="AutoShape 5"/>
            <p:cNvSpPr>
              <a:spLocks noChangeArrowheads="1"/>
            </p:cNvSpPr>
            <p:nvPr/>
          </p:nvSpPr>
          <p:spPr bwMode="auto">
            <a:xfrm rot="5400000">
              <a:off x="2858" y="1457"/>
              <a:ext cx="1270" cy="317"/>
            </a:xfrm>
            <a:prstGeom prst="notchedRightArrow">
              <a:avLst>
                <a:gd name="adj1" fmla="val 50000"/>
                <a:gd name="adj2" fmla="val 100158"/>
              </a:avLst>
            </a:prstGeom>
            <a:solidFill>
              <a:schemeClr val="accent1"/>
            </a:solidFill>
            <a:ln w="9525">
              <a:solidFill>
                <a:schemeClr val="tx1"/>
              </a:solidFill>
              <a:miter lim="800000"/>
              <a:headEnd/>
              <a:tailEnd/>
            </a:ln>
          </p:spPr>
          <p:txBody>
            <a:bodyPr wrap="none" anchor="ctr"/>
            <a:lstStyle/>
            <a:p>
              <a:endParaRPr lang="en-GB" b="1">
                <a:solidFill>
                  <a:srgbClr val="FFFF00"/>
                </a:solidFill>
              </a:endParaRPr>
            </a:p>
          </p:txBody>
        </p:sp>
        <p:sp>
          <p:nvSpPr>
            <p:cNvPr id="22536" name="AutoShape 6"/>
            <p:cNvSpPr>
              <a:spLocks noChangeArrowheads="1"/>
            </p:cNvSpPr>
            <p:nvPr/>
          </p:nvSpPr>
          <p:spPr bwMode="auto">
            <a:xfrm rot="-5400000">
              <a:off x="2858" y="2817"/>
              <a:ext cx="1270" cy="317"/>
            </a:xfrm>
            <a:prstGeom prst="notchedRightArrow">
              <a:avLst>
                <a:gd name="adj1" fmla="val 50000"/>
                <a:gd name="adj2" fmla="val 100158"/>
              </a:avLst>
            </a:prstGeom>
            <a:solidFill>
              <a:schemeClr val="accent1"/>
            </a:solidFill>
            <a:ln w="9525">
              <a:solidFill>
                <a:schemeClr val="tx1"/>
              </a:solidFill>
              <a:miter lim="800000"/>
              <a:headEnd/>
              <a:tailEnd/>
            </a:ln>
          </p:spPr>
          <p:txBody>
            <a:bodyPr wrap="none" anchor="ctr"/>
            <a:lstStyle/>
            <a:p>
              <a:endParaRPr lang="en-GB" b="1">
                <a:solidFill>
                  <a:srgbClr val="FFFF00"/>
                </a:solidFill>
              </a:endParaRPr>
            </a:p>
          </p:txBody>
        </p:sp>
        <p:sp>
          <p:nvSpPr>
            <p:cNvPr id="22537" name="Text Box 7"/>
            <p:cNvSpPr txBox="1">
              <a:spLocks noChangeArrowheads="1"/>
            </p:cNvSpPr>
            <p:nvPr/>
          </p:nvSpPr>
          <p:spPr bwMode="auto">
            <a:xfrm>
              <a:off x="3560" y="845"/>
              <a:ext cx="1633" cy="795"/>
            </a:xfrm>
            <a:prstGeom prst="rect">
              <a:avLst/>
            </a:prstGeom>
            <a:noFill/>
            <a:ln w="9525">
              <a:noFill/>
              <a:miter lim="800000"/>
              <a:headEnd/>
              <a:tailEnd/>
            </a:ln>
          </p:spPr>
          <p:txBody>
            <a:bodyPr>
              <a:spAutoFit/>
            </a:bodyPr>
            <a:lstStyle/>
            <a:p>
              <a:pPr>
                <a:spcBef>
                  <a:spcPct val="50000"/>
                </a:spcBef>
              </a:pPr>
              <a:r>
                <a:rPr lang="en-GB" sz="4000" b="1" dirty="0">
                  <a:solidFill>
                    <a:srgbClr val="FFFF00"/>
                  </a:solidFill>
                </a:rPr>
                <a:t>Weight</a:t>
              </a:r>
            </a:p>
            <a:p>
              <a:pPr>
                <a:spcBef>
                  <a:spcPct val="50000"/>
                </a:spcBef>
              </a:pPr>
              <a:r>
                <a:rPr lang="en-GB" sz="2400" b="1" dirty="0">
                  <a:solidFill>
                    <a:srgbClr val="FFFF00"/>
                  </a:solidFill>
                </a:rPr>
                <a:t>(Gravity)</a:t>
              </a:r>
            </a:p>
          </p:txBody>
        </p:sp>
        <p:sp>
          <p:nvSpPr>
            <p:cNvPr id="22538" name="Text Box 8"/>
            <p:cNvSpPr txBox="1">
              <a:spLocks noChangeArrowheads="1"/>
            </p:cNvSpPr>
            <p:nvPr/>
          </p:nvSpPr>
          <p:spPr bwMode="auto">
            <a:xfrm>
              <a:off x="3197" y="3702"/>
              <a:ext cx="1497" cy="442"/>
            </a:xfrm>
            <a:prstGeom prst="rect">
              <a:avLst/>
            </a:prstGeom>
            <a:noFill/>
            <a:ln w="9525">
              <a:noFill/>
              <a:miter lim="800000"/>
              <a:headEnd/>
              <a:tailEnd/>
            </a:ln>
          </p:spPr>
          <p:txBody>
            <a:bodyPr>
              <a:spAutoFit/>
            </a:bodyPr>
            <a:lstStyle/>
            <a:p>
              <a:pPr>
                <a:spcBef>
                  <a:spcPct val="50000"/>
                </a:spcBef>
              </a:pPr>
              <a:r>
                <a:rPr lang="en-GB" sz="4000" b="1">
                  <a:solidFill>
                    <a:srgbClr val="FFFF00"/>
                  </a:solidFill>
                </a:rPr>
                <a:t>Lift</a:t>
              </a:r>
            </a:p>
          </p:txBody>
        </p:sp>
      </p:grpSp>
      <p:sp>
        <p:nvSpPr>
          <p:cNvPr id="108553" name="Text Box 9"/>
          <p:cNvSpPr txBox="1">
            <a:spLocks noChangeArrowheads="1"/>
          </p:cNvSpPr>
          <p:nvPr/>
        </p:nvSpPr>
        <p:spPr bwMode="auto">
          <a:xfrm>
            <a:off x="6335713" y="3356992"/>
            <a:ext cx="2808287" cy="1169551"/>
          </a:xfrm>
          <a:prstGeom prst="rect">
            <a:avLst/>
          </a:prstGeom>
          <a:noFill/>
          <a:ln w="9525">
            <a:noFill/>
            <a:miter lim="800000"/>
            <a:headEnd/>
            <a:tailEnd/>
          </a:ln>
        </p:spPr>
        <p:txBody>
          <a:bodyPr>
            <a:spAutoFit/>
          </a:bodyPr>
          <a:lstStyle/>
          <a:p>
            <a:pPr>
              <a:spcBef>
                <a:spcPct val="50000"/>
              </a:spcBef>
            </a:pPr>
            <a:r>
              <a:rPr lang="en-GB" sz="2800" b="1" dirty="0">
                <a:solidFill>
                  <a:srgbClr val="FFFF00"/>
                </a:solidFill>
              </a:rPr>
              <a:t>More </a:t>
            </a:r>
            <a:r>
              <a:rPr lang="en-GB" sz="2800" b="1" dirty="0" smtClean="0">
                <a:solidFill>
                  <a:srgbClr val="FFFF00"/>
                </a:solidFill>
              </a:rPr>
              <a:t>effort</a:t>
            </a:r>
            <a:r>
              <a:rPr lang="en-GB" sz="2800" b="1" dirty="0">
                <a:solidFill>
                  <a:srgbClr val="FFFF00"/>
                </a:solidFill>
              </a:rPr>
              <a:t>=</a:t>
            </a:r>
          </a:p>
          <a:p>
            <a:pPr>
              <a:spcBef>
                <a:spcPct val="50000"/>
              </a:spcBef>
            </a:pPr>
            <a:r>
              <a:rPr lang="en-GB" sz="2800" b="1" dirty="0">
                <a:solidFill>
                  <a:srgbClr val="FFFF00"/>
                </a:solidFill>
              </a:rPr>
              <a:t>More </a:t>
            </a:r>
            <a:r>
              <a:rPr lang="en-GB" sz="2800" b="1" dirty="0" smtClean="0">
                <a:solidFill>
                  <a:srgbClr val="FFFF00"/>
                </a:solidFill>
              </a:rPr>
              <a:t>lift</a:t>
            </a:r>
            <a:r>
              <a:rPr lang="en-GB" sz="2800" b="1" dirty="0">
                <a:solidFill>
                  <a:srgbClr val="FFFF00"/>
                </a:solidFill>
              </a:rPr>
              <a:t>!</a:t>
            </a:r>
          </a:p>
        </p:txBody>
      </p:sp>
      <p:sp>
        <p:nvSpPr>
          <p:cNvPr id="108554" name="Text Box 10"/>
          <p:cNvSpPr txBox="1">
            <a:spLocks noChangeArrowheads="1"/>
          </p:cNvSpPr>
          <p:nvPr/>
        </p:nvSpPr>
        <p:spPr bwMode="auto">
          <a:xfrm>
            <a:off x="0" y="4221088"/>
            <a:ext cx="5508104" cy="2123658"/>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Bef>
                <a:spcPct val="50000"/>
              </a:spcBef>
            </a:pPr>
            <a:r>
              <a:rPr lang="en-GB" sz="4400" b="1" dirty="0">
                <a:ln w="11430"/>
                <a:solidFill>
                  <a:srgbClr val="FFFF00"/>
                </a:solidFill>
                <a:effectLst>
                  <a:outerShdw blurRad="50800" dist="39000" dir="5460000" algn="tl">
                    <a:srgbClr val="000000">
                      <a:alpha val="38000"/>
                    </a:srgbClr>
                  </a:outerShdw>
                </a:effectLst>
              </a:rPr>
              <a:t>How is this </a:t>
            </a:r>
            <a:r>
              <a:rPr lang="en-GB" sz="4400" b="1" dirty="0" smtClean="0">
                <a:ln w="11430"/>
                <a:solidFill>
                  <a:srgbClr val="FFFF00"/>
                </a:solidFill>
                <a:effectLst>
                  <a:outerShdw blurRad="50800" dist="39000" dir="5460000" algn="tl">
                    <a:srgbClr val="000000">
                      <a:alpha val="38000"/>
                    </a:srgbClr>
                  </a:outerShdw>
                </a:effectLst>
              </a:rPr>
              <a:t>lifting </a:t>
            </a:r>
            <a:r>
              <a:rPr lang="en-GB" sz="4400" b="1" dirty="0">
                <a:ln w="11430"/>
                <a:solidFill>
                  <a:srgbClr val="FFFF00"/>
                </a:solidFill>
                <a:effectLst>
                  <a:outerShdw blurRad="50800" dist="39000" dir="5460000" algn="tl">
                    <a:srgbClr val="000000">
                      <a:alpha val="38000"/>
                    </a:srgbClr>
                  </a:outerShdw>
                </a:effectLst>
              </a:rPr>
              <a:t>f</a:t>
            </a:r>
            <a:r>
              <a:rPr lang="en-GB" sz="4400" b="1" dirty="0" smtClean="0">
                <a:ln w="11430"/>
                <a:solidFill>
                  <a:srgbClr val="FFFF00"/>
                </a:solidFill>
                <a:effectLst>
                  <a:outerShdw blurRad="50800" dist="39000" dir="5460000" algn="tl">
                    <a:srgbClr val="000000">
                      <a:alpha val="38000"/>
                    </a:srgbClr>
                  </a:outerShdw>
                </a:effectLst>
              </a:rPr>
              <a:t>orce </a:t>
            </a:r>
            <a:r>
              <a:rPr lang="en-GB" sz="4400" b="1" dirty="0">
                <a:ln w="11430"/>
                <a:solidFill>
                  <a:srgbClr val="FFFF00"/>
                </a:solidFill>
                <a:effectLst>
                  <a:outerShdw blurRad="50800" dist="39000" dir="5460000" algn="tl">
                    <a:srgbClr val="000000">
                      <a:alpha val="38000"/>
                    </a:srgbClr>
                  </a:outerShdw>
                </a:effectLst>
              </a:rPr>
              <a:t>given to an </a:t>
            </a:r>
            <a:r>
              <a:rPr lang="en-GB" sz="4400" b="1" dirty="0" smtClean="0">
                <a:ln w="11430"/>
                <a:solidFill>
                  <a:srgbClr val="FFFF00"/>
                </a:solidFill>
                <a:effectLst>
                  <a:outerShdw blurRad="50800" dist="39000" dir="5460000" algn="tl">
                    <a:srgbClr val="000000">
                      <a:alpha val="38000"/>
                    </a:srgbClr>
                  </a:outerShdw>
                </a:effectLst>
              </a:rPr>
              <a:t>aircraft</a:t>
            </a:r>
            <a:r>
              <a:rPr lang="en-GB" sz="4400" b="1" dirty="0">
                <a:ln w="11430"/>
                <a:solidFill>
                  <a:srgbClr val="FFFF00"/>
                </a:solidFill>
                <a:effectLst>
                  <a:outerShdw blurRad="50800" dist="39000" dir="5460000" algn="tl">
                    <a:srgbClr val="000000">
                      <a:alpha val="38000"/>
                    </a:srgbClr>
                  </a:outerShdw>
                </a:effectLst>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8553">
                                            <p:txEl>
                                              <p:pRg st="0" end="0"/>
                                            </p:txEl>
                                          </p:spTgt>
                                        </p:tgtEl>
                                        <p:attrNameLst>
                                          <p:attrName>style.visibility</p:attrName>
                                        </p:attrNameLst>
                                      </p:cBhvr>
                                      <p:to>
                                        <p:strVal val="visible"/>
                                      </p:to>
                                    </p:set>
                                    <p:animEffect transition="in" filter="wipe(left)">
                                      <p:cBhvr>
                                        <p:cTn id="7" dur="2000"/>
                                        <p:tgtEl>
                                          <p:spTgt spid="108553">
                                            <p:txEl>
                                              <p:pRg st="0" end="0"/>
                                            </p:txEl>
                                          </p:spTgt>
                                        </p:tgtEl>
                                      </p:cBhvr>
                                    </p:animEffect>
                                  </p:childTnLst>
                                </p:cTn>
                              </p:par>
                            </p:childTnLst>
                          </p:cTn>
                        </p:par>
                        <p:par>
                          <p:cTn id="8" fill="hold">
                            <p:stCondLst>
                              <p:cond delay="2000"/>
                            </p:stCondLst>
                            <p:childTnLst>
                              <p:par>
                                <p:cTn id="9" presetID="22" presetClass="entr" presetSubtype="8" fill="hold" nodeType="afterEffect">
                                  <p:stCondLst>
                                    <p:cond delay="0"/>
                                  </p:stCondLst>
                                  <p:childTnLst>
                                    <p:set>
                                      <p:cBhvr>
                                        <p:cTn id="10" dur="1" fill="hold">
                                          <p:stCondLst>
                                            <p:cond delay="0"/>
                                          </p:stCondLst>
                                        </p:cTn>
                                        <p:tgtEl>
                                          <p:spTgt spid="108553">
                                            <p:txEl>
                                              <p:pRg st="1" end="1"/>
                                            </p:txEl>
                                          </p:spTgt>
                                        </p:tgtEl>
                                        <p:attrNameLst>
                                          <p:attrName>style.visibility</p:attrName>
                                        </p:attrNameLst>
                                      </p:cBhvr>
                                      <p:to>
                                        <p:strVal val="visible"/>
                                      </p:to>
                                    </p:set>
                                    <p:animEffect transition="in" filter="wipe(left)">
                                      <p:cBhvr>
                                        <p:cTn id="11" dur="2000"/>
                                        <p:tgtEl>
                                          <p:spTgt spid="108553">
                                            <p:txEl>
                                              <p:pRg st="1" end="1"/>
                                            </p:txEl>
                                          </p:spTgt>
                                        </p:tgtEl>
                                      </p:cBhvr>
                                    </p:animEffect>
                                  </p:childTnLst>
                                </p:cTn>
                              </p:par>
                              <p:par>
                                <p:cTn id="12" presetID="64" presetClass="path" presetSubtype="0" accel="50000" decel="50000" fill="hold" nodeType="withEffect">
                                  <p:stCondLst>
                                    <p:cond delay="0"/>
                                  </p:stCondLst>
                                  <p:childTnLst>
                                    <p:animMotion origin="layout" path="M 1.38889E-6 -1.48148E-6 L -0.00174 -0.08217 " pathEditMode="relative" rAng="0" ptsTypes="AA">
                                      <p:cBhvr>
                                        <p:cTn id="13" dur="2000" fill="hold"/>
                                        <p:tgtEl>
                                          <p:spTgt spid="2"/>
                                        </p:tgtEl>
                                        <p:attrNameLst>
                                          <p:attrName>ppt_x</p:attrName>
                                          <p:attrName>ppt_y</p:attrName>
                                        </p:attrNameLst>
                                      </p:cBhvr>
                                      <p:rCtr x="-1" y="-41"/>
                                    </p:animMotion>
                                  </p:childTnLst>
                                </p:cTn>
                              </p:par>
                              <p:par>
                                <p:cTn id="14" presetID="64" presetClass="path" presetSubtype="0" accel="50000" decel="50000" fill="hold" nodeType="withEffect">
                                  <p:stCondLst>
                                    <p:cond delay="0"/>
                                  </p:stCondLst>
                                  <p:childTnLst>
                                    <p:animMotion origin="layout" path="M 1.38889E-6 -1.11111E-6 L 1.38889E-6 -0.07315 " pathEditMode="relative" rAng="0" ptsTypes="AA">
                                      <p:cBhvr>
                                        <p:cTn id="15" dur="2000" fill="hold"/>
                                        <p:tgtEl>
                                          <p:spTgt spid="3"/>
                                        </p:tgtEl>
                                        <p:attrNameLst>
                                          <p:attrName>ppt_x</p:attrName>
                                          <p:attrName>ppt_y</p:attrName>
                                        </p:attrNameLst>
                                      </p:cBhvr>
                                      <p:rCtr x="0" y="-37"/>
                                    </p:animMotion>
                                  </p:childTnLst>
                                </p:cTn>
                              </p:par>
                            </p:childTnLst>
                          </p:cTn>
                        </p:par>
                        <p:par>
                          <p:cTn id="16" fill="hold">
                            <p:stCondLst>
                              <p:cond delay="4000"/>
                            </p:stCondLst>
                            <p:childTnLst>
                              <p:par>
                                <p:cTn id="17" presetID="9" presetClass="entr" presetSubtype="0" fill="hold" grpId="0" nodeType="afterEffect">
                                  <p:stCondLst>
                                    <p:cond delay="0"/>
                                  </p:stCondLst>
                                  <p:childTnLst>
                                    <p:set>
                                      <p:cBhvr>
                                        <p:cTn id="18" dur="1" fill="hold">
                                          <p:stCondLst>
                                            <p:cond delay="0"/>
                                          </p:stCondLst>
                                        </p:cTn>
                                        <p:tgtEl>
                                          <p:spTgt spid="108554"/>
                                        </p:tgtEl>
                                        <p:attrNameLst>
                                          <p:attrName>style.visibility</p:attrName>
                                        </p:attrNameLst>
                                      </p:cBhvr>
                                      <p:to>
                                        <p:strVal val="visible"/>
                                      </p:to>
                                    </p:set>
                                    <p:animEffect transition="in" filter="dissolve">
                                      <p:cBhvr>
                                        <p:cTn id="19" dur="1000"/>
                                        <p:tgtEl>
                                          <p:spTgt spid="108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5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041246" y="430213"/>
            <a:ext cx="1061509" cy="701731"/>
          </a:xfrm>
        </p:spPr>
        <p:txBody>
          <a:bodyPr/>
          <a:lstStyle/>
          <a:p>
            <a:pPr algn="ctr" eaLnBrk="1" hangingPunct="1"/>
            <a:r>
              <a:rPr lang="en-GB" dirty="0" smtClean="0">
                <a:solidFill>
                  <a:srgbClr val="FFFF00"/>
                </a:solidFill>
                <a:latin typeface="Arial" charset="0"/>
              </a:rPr>
              <a:t>Lift</a:t>
            </a:r>
          </a:p>
        </p:txBody>
      </p:sp>
      <p:pic>
        <p:nvPicPr>
          <p:cNvPr id="34820" name="Picture 4" descr="PEOC0777"/>
          <p:cNvPicPr>
            <a:picLocks noChangeAspect="1" noChangeArrowheads="1"/>
          </p:cNvPicPr>
          <p:nvPr/>
        </p:nvPicPr>
        <p:blipFill>
          <a:blip r:embed="rId3" cstate="email"/>
          <a:srcRect/>
          <a:stretch>
            <a:fillRect/>
          </a:stretch>
        </p:blipFill>
        <p:spPr bwMode="auto">
          <a:xfrm>
            <a:off x="251520" y="2420888"/>
            <a:ext cx="1935162" cy="2190750"/>
          </a:xfrm>
          <a:prstGeom prst="rect">
            <a:avLst/>
          </a:prstGeom>
          <a:noFill/>
          <a:ln w="9525">
            <a:noFill/>
            <a:miter lim="800000"/>
            <a:headEnd/>
            <a:tailEnd/>
          </a:ln>
        </p:spPr>
      </p:pic>
      <p:sp>
        <p:nvSpPr>
          <p:cNvPr id="34821" name="Text Box 5"/>
          <p:cNvSpPr txBox="1">
            <a:spLocks noChangeArrowheads="1"/>
          </p:cNvSpPr>
          <p:nvPr/>
        </p:nvSpPr>
        <p:spPr bwMode="auto">
          <a:xfrm>
            <a:off x="2123728" y="1196752"/>
            <a:ext cx="6876256" cy="5047536"/>
          </a:xfrm>
          <a:prstGeom prst="rect">
            <a:avLst/>
          </a:prstGeom>
          <a:noFill/>
          <a:ln w="9525">
            <a:noFill/>
            <a:miter lim="800000"/>
            <a:headEnd/>
            <a:tailEnd/>
          </a:ln>
        </p:spPr>
        <p:txBody>
          <a:bodyPr wrap="square">
            <a:spAutoFit/>
          </a:bodyPr>
          <a:lstStyle/>
          <a:p>
            <a:pPr>
              <a:spcBef>
                <a:spcPct val="50000"/>
              </a:spcBef>
            </a:pPr>
            <a:r>
              <a:rPr lang="en-GB" sz="2800" b="1" dirty="0">
                <a:solidFill>
                  <a:srgbClr val="FFFF00"/>
                </a:solidFill>
              </a:rPr>
              <a:t>Work in pairs:</a:t>
            </a:r>
          </a:p>
          <a:p>
            <a:pPr>
              <a:spcBef>
                <a:spcPct val="50000"/>
              </a:spcBef>
            </a:pPr>
            <a:r>
              <a:rPr lang="en-GB" sz="2800" b="1" dirty="0">
                <a:solidFill>
                  <a:srgbClr val="FFFF00"/>
                </a:solidFill>
              </a:rPr>
              <a:t>Hold 2 sheets of A4 paper, about a finger’s width apart </a:t>
            </a:r>
          </a:p>
          <a:p>
            <a:pPr>
              <a:spcBef>
                <a:spcPct val="50000"/>
              </a:spcBef>
            </a:pPr>
            <a:r>
              <a:rPr lang="en-GB" sz="2800" b="1" dirty="0">
                <a:solidFill>
                  <a:srgbClr val="FFFF00"/>
                </a:solidFill>
              </a:rPr>
              <a:t>Blow hard down the </a:t>
            </a:r>
            <a:r>
              <a:rPr lang="en-GB" sz="2800" b="1" dirty="0" smtClean="0">
                <a:solidFill>
                  <a:srgbClr val="FFFF00"/>
                </a:solidFill>
              </a:rPr>
              <a:t>gap</a:t>
            </a:r>
            <a:endParaRPr lang="en-GB" sz="2800" b="1" dirty="0">
              <a:solidFill>
                <a:srgbClr val="FFFF00"/>
              </a:solidFill>
            </a:endParaRPr>
          </a:p>
          <a:p>
            <a:pPr>
              <a:spcBef>
                <a:spcPct val="50000"/>
              </a:spcBef>
            </a:pPr>
            <a:r>
              <a:rPr lang="en-GB" sz="2800" b="1" dirty="0">
                <a:solidFill>
                  <a:srgbClr val="C00000"/>
                </a:solidFill>
              </a:rPr>
              <a:t>WHAT HAPPENS?</a:t>
            </a:r>
          </a:p>
          <a:p>
            <a:pPr>
              <a:spcBef>
                <a:spcPct val="50000"/>
              </a:spcBef>
            </a:pPr>
            <a:r>
              <a:rPr lang="en-GB" sz="2800" b="1" dirty="0">
                <a:solidFill>
                  <a:srgbClr val="FFFF00"/>
                </a:solidFill>
              </a:rPr>
              <a:t>Did they separate or come together?</a:t>
            </a:r>
          </a:p>
          <a:p>
            <a:pPr>
              <a:spcBef>
                <a:spcPct val="50000"/>
              </a:spcBef>
            </a:pPr>
            <a:r>
              <a:rPr lang="en-GB" sz="2800" b="1" dirty="0">
                <a:solidFill>
                  <a:srgbClr val="FFFF00"/>
                </a:solidFill>
              </a:rPr>
              <a:t>Why does a slightly open door close when a draught blows through the gap, rather than open?</a:t>
            </a:r>
          </a:p>
        </p:txBody>
      </p:sp>
      <p:sp>
        <p:nvSpPr>
          <p:cNvPr id="34822" name="Text Box 6"/>
          <p:cNvSpPr txBox="1">
            <a:spLocks noChangeArrowheads="1"/>
          </p:cNvSpPr>
          <p:nvPr/>
        </p:nvSpPr>
        <p:spPr bwMode="auto">
          <a:xfrm>
            <a:off x="899592" y="2132856"/>
            <a:ext cx="7200900" cy="3000821"/>
          </a:xfrm>
          <a:prstGeom prst="rect">
            <a:avLst/>
          </a:prstGeom>
          <a:noFill/>
          <a:ln w="9525">
            <a:noFill/>
            <a:miter lim="800000"/>
            <a:headEnd/>
            <a:tailEnd/>
          </a:ln>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Bef>
                <a:spcPct val="50000"/>
              </a:spcBef>
            </a:pPr>
            <a:r>
              <a:rPr lang="en-GB"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NOW! </a:t>
            </a:r>
          </a:p>
          <a:p>
            <a:pPr algn="ctr">
              <a:spcBef>
                <a:spcPct val="50000"/>
              </a:spcBef>
            </a:pPr>
            <a:r>
              <a:rPr lang="en-GB"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Your turn to do </a:t>
            </a:r>
            <a:r>
              <a:rPr lang="en-GB"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some </a:t>
            </a:r>
            <a:r>
              <a:rPr lang="en-GB"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work!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822"/>
                                        </p:tgtEl>
                                        <p:attrNameLst>
                                          <p:attrName>style.visibility</p:attrName>
                                        </p:attrNameLst>
                                      </p:cBhvr>
                                      <p:to>
                                        <p:strVal val="visible"/>
                                      </p:to>
                                    </p:set>
                                    <p:animEffect transition="in" filter="dissolve">
                                      <p:cBhvr>
                                        <p:cTn id="7" dur="500"/>
                                        <p:tgtEl>
                                          <p:spTgt spid="34822"/>
                                        </p:tgtEl>
                                      </p:cBhvr>
                                    </p:animEffect>
                                  </p:childTnLst>
                                  <p:subTnLst>
                                    <p:set>
                                      <p:cBhvr override="childStyle">
                                        <p:cTn dur="1" fill="hold" display="0" masterRel="nextClick" afterEffect="1"/>
                                        <p:tgtEl>
                                          <p:spTgt spid="34822"/>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4820"/>
                                        </p:tgtEl>
                                        <p:attrNameLst>
                                          <p:attrName>style.visibility</p:attrName>
                                        </p:attrNameLst>
                                      </p:cBhvr>
                                      <p:to>
                                        <p:strVal val="visible"/>
                                      </p:to>
                                    </p:set>
                                    <p:animEffect transition="in" filter="dissolve">
                                      <p:cBhvr>
                                        <p:cTn id="12" dur="1000"/>
                                        <p:tgtEl>
                                          <p:spTgt spid="34820"/>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4821">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4821">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4821">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4821">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4821">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482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2" grpId="0"/>
    </p:bldLst>
  </p:timing>
</p:sld>
</file>

<file path=ppt/theme/theme1.xml><?xml version="1.0" encoding="utf-8"?>
<a:theme xmlns:a="http://schemas.openxmlformats.org/drawingml/2006/main" name="Air Cadets Yellow text">
  <a:themeElements>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fontScheme name="2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ir Cadets">
  <a:themeElements>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fontScheme name="2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Air Cadets Yellow text</Template>
  <TotalTime>372</TotalTime>
  <Words>2079</Words>
  <Application>Microsoft Office PowerPoint</Application>
  <PresentationFormat>On-screen Show (4:3)</PresentationFormat>
  <Paragraphs>405</Paragraphs>
  <Slides>37</Slides>
  <Notes>26</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37</vt:i4>
      </vt:variant>
    </vt:vector>
  </HeadingPairs>
  <TitlesOfParts>
    <vt:vector size="41" baseType="lpstr">
      <vt:lpstr>Air Cadets Yellow text</vt:lpstr>
      <vt:lpstr>Air Cadets</vt:lpstr>
      <vt:lpstr>CorelDRAW! Graphic</vt:lpstr>
      <vt:lpstr>CorelDRAW!</vt:lpstr>
      <vt:lpstr>Slide 1</vt:lpstr>
      <vt:lpstr>Lift and Weight</vt:lpstr>
      <vt:lpstr>Slide 3</vt:lpstr>
      <vt:lpstr>Air</vt:lpstr>
      <vt:lpstr>Moving objects through the air</vt:lpstr>
      <vt:lpstr>Weight</vt:lpstr>
      <vt:lpstr>Slide 7</vt:lpstr>
      <vt:lpstr>Slide 8</vt:lpstr>
      <vt:lpstr>Lift</vt:lpstr>
      <vt:lpstr>Lift – Wind tunnel tests</vt:lpstr>
      <vt:lpstr>Slide 11</vt:lpstr>
      <vt:lpstr>Slide 12</vt:lpstr>
      <vt:lpstr>Slide 13</vt:lpstr>
      <vt:lpstr>Slide 14</vt:lpstr>
      <vt:lpstr>Slide 15</vt:lpstr>
      <vt:lpstr>Slide 16</vt:lpstr>
      <vt:lpstr>Distribution of lift</vt:lpstr>
      <vt:lpstr>Pressure envelope at 0°</vt:lpstr>
      <vt:lpstr>Slide 19</vt:lpstr>
      <vt:lpstr>Slide 20</vt:lpstr>
      <vt:lpstr>Slide 21</vt:lpstr>
      <vt:lpstr>Straight and level flight</vt:lpstr>
      <vt:lpstr>More definitions</vt:lpstr>
      <vt:lpstr>Slide 24</vt:lpstr>
      <vt:lpstr>Slide 25</vt:lpstr>
      <vt:lpstr>Slide 26</vt:lpstr>
      <vt:lpstr>Slide 27</vt:lpstr>
      <vt:lpstr>Slide 28</vt:lpstr>
      <vt:lpstr>Slide 29</vt:lpstr>
      <vt:lpstr>Slide 30</vt:lpstr>
      <vt:lpstr>Slide 31</vt:lpstr>
      <vt:lpstr>Factors affecting lift</vt:lpstr>
      <vt:lpstr>Slide 33</vt:lpstr>
      <vt:lpstr>Slide 34</vt:lpstr>
      <vt:lpstr>Slide 35</vt:lpstr>
      <vt:lpstr>Slide 36</vt:lpstr>
      <vt:lpstr>Slide 37</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dc:creator>
  <cp:lastModifiedBy>aharrowell</cp:lastModifiedBy>
  <cp:revision>38</cp:revision>
  <dcterms:created xsi:type="dcterms:W3CDTF">2014-03-27T11:12:58Z</dcterms:created>
  <dcterms:modified xsi:type="dcterms:W3CDTF">2014-04-29T07:18:59Z</dcterms:modified>
</cp:coreProperties>
</file>